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 id="2147483706" r:id="rId2"/>
    <p:sldMasterId id="2147483709" r:id="rId3"/>
    <p:sldMasterId id="2147483716" r:id="rId4"/>
  </p:sldMasterIdLst>
  <p:notesMasterIdLst>
    <p:notesMasterId r:id="rId97"/>
  </p:notesMasterIdLst>
  <p:sldIdLst>
    <p:sldId id="256" r:id="rId5"/>
    <p:sldId id="503" r:id="rId6"/>
    <p:sldId id="507" r:id="rId7"/>
    <p:sldId id="508" r:id="rId8"/>
    <p:sldId id="2145872771" r:id="rId9"/>
    <p:sldId id="260" r:id="rId10"/>
    <p:sldId id="261" r:id="rId11"/>
    <p:sldId id="262" r:id="rId12"/>
    <p:sldId id="263" r:id="rId13"/>
    <p:sldId id="2145872772" r:id="rId14"/>
    <p:sldId id="265" r:id="rId15"/>
    <p:sldId id="266" r:id="rId16"/>
    <p:sldId id="267" r:id="rId17"/>
    <p:sldId id="269" r:id="rId18"/>
    <p:sldId id="270" r:id="rId19"/>
    <p:sldId id="271" r:id="rId20"/>
    <p:sldId id="2145872773" r:id="rId21"/>
    <p:sldId id="2145872770" r:id="rId22"/>
    <p:sldId id="509" r:id="rId23"/>
    <p:sldId id="510" r:id="rId24"/>
    <p:sldId id="2145872776" r:id="rId25"/>
    <p:sldId id="2145872774" r:id="rId26"/>
    <p:sldId id="2145872777" r:id="rId27"/>
    <p:sldId id="576" r:id="rId28"/>
    <p:sldId id="577" r:id="rId29"/>
    <p:sldId id="512" r:id="rId30"/>
    <p:sldId id="2145872775" r:id="rId31"/>
    <p:sldId id="258" r:id="rId32"/>
    <p:sldId id="549" r:id="rId33"/>
    <p:sldId id="513" r:id="rId34"/>
    <p:sldId id="548" r:id="rId35"/>
    <p:sldId id="2145872778" r:id="rId36"/>
    <p:sldId id="2145872779" r:id="rId37"/>
    <p:sldId id="2145872780" r:id="rId38"/>
    <p:sldId id="2145872781" r:id="rId39"/>
    <p:sldId id="2145872782" r:id="rId40"/>
    <p:sldId id="2145872783" r:id="rId41"/>
    <p:sldId id="2145872784" r:id="rId42"/>
    <p:sldId id="2145872785" r:id="rId43"/>
    <p:sldId id="2145872786" r:id="rId44"/>
    <p:sldId id="2145872787" r:id="rId45"/>
    <p:sldId id="264" r:id="rId46"/>
    <p:sldId id="2145872788" r:id="rId47"/>
    <p:sldId id="2145872789" r:id="rId48"/>
    <p:sldId id="2145872790" r:id="rId49"/>
    <p:sldId id="268" r:id="rId50"/>
    <p:sldId id="2145872791" r:id="rId51"/>
    <p:sldId id="2145872792" r:id="rId52"/>
    <p:sldId id="2145872793" r:id="rId53"/>
    <p:sldId id="272" r:id="rId54"/>
    <p:sldId id="273" r:id="rId55"/>
    <p:sldId id="565" r:id="rId56"/>
    <p:sldId id="566" r:id="rId57"/>
    <p:sldId id="567" r:id="rId58"/>
    <p:sldId id="568" r:id="rId59"/>
    <p:sldId id="569" r:id="rId60"/>
    <p:sldId id="570" r:id="rId61"/>
    <p:sldId id="571" r:id="rId62"/>
    <p:sldId id="572" r:id="rId63"/>
    <p:sldId id="547" r:id="rId64"/>
    <p:sldId id="274" r:id="rId65"/>
    <p:sldId id="275" r:id="rId66"/>
    <p:sldId id="276" r:id="rId67"/>
    <p:sldId id="277" r:id="rId68"/>
    <p:sldId id="278" r:id="rId69"/>
    <p:sldId id="279" r:id="rId70"/>
    <p:sldId id="280" r:id="rId71"/>
    <p:sldId id="281" r:id="rId72"/>
    <p:sldId id="282" r:id="rId73"/>
    <p:sldId id="283" r:id="rId74"/>
    <p:sldId id="284" r:id="rId75"/>
    <p:sldId id="285" r:id="rId76"/>
    <p:sldId id="286" r:id="rId77"/>
    <p:sldId id="551" r:id="rId78"/>
    <p:sldId id="287" r:id="rId79"/>
    <p:sldId id="552" r:id="rId80"/>
    <p:sldId id="553" r:id="rId81"/>
    <p:sldId id="288" r:id="rId82"/>
    <p:sldId id="289" r:id="rId83"/>
    <p:sldId id="290" r:id="rId84"/>
    <p:sldId id="291" r:id="rId85"/>
    <p:sldId id="292" r:id="rId86"/>
    <p:sldId id="293" r:id="rId87"/>
    <p:sldId id="294" r:id="rId88"/>
    <p:sldId id="295" r:id="rId89"/>
    <p:sldId id="296" r:id="rId90"/>
    <p:sldId id="297" r:id="rId91"/>
    <p:sldId id="298" r:id="rId92"/>
    <p:sldId id="299" r:id="rId93"/>
    <p:sldId id="300" r:id="rId94"/>
    <p:sldId id="301" r:id="rId95"/>
    <p:sldId id="302" r:id="rId96"/>
  </p:sldIdLst>
  <p:sldSz cx="12192000" cy="6858000"/>
  <p:notesSz cx="6858000" cy="9144000"/>
  <p:embeddedFontLst>
    <p:embeddedFont>
      <p:font typeface="Calibri" panose="020F0502020204030204" pitchFamily="34" charset="0"/>
      <p:regular r:id="rId98"/>
      <p:bold r:id="rId99"/>
      <p:italic r:id="rId100"/>
      <p:boldItalic r:id="rId101"/>
    </p:embeddedFont>
    <p:embeddedFont>
      <p:font typeface="Calibri Light" panose="020F0302020204030204" pitchFamily="34" charset="0"/>
      <p:regular r:id="rId102"/>
      <p:italic r:id="rId103"/>
    </p:embeddedFont>
    <p:embeddedFont>
      <p:font typeface="Lato" panose="020F0502020204030203" pitchFamily="34" charset="0"/>
      <p:regular r:id="rId104"/>
      <p:bold r:id="rId105"/>
      <p:italic r:id="rId106"/>
      <p:boldItalic r:id="rId107"/>
    </p:embeddedFont>
    <p:embeddedFont>
      <p:font typeface="Lato Black" panose="020F0A02020204030203" pitchFamily="34" charset="0"/>
      <p:bold r:id="rId108"/>
      <p:boldItalic r:id="rId109"/>
    </p:embeddedFont>
    <p:embeddedFont>
      <p:font typeface="Lato Heavy" panose="020F0502020204030203" pitchFamily="34" charset="0"/>
      <p:bold r:id="rId110"/>
      <p:boldItalic r:id="rId111"/>
    </p:embeddedFont>
    <p:embeddedFont>
      <p:font typeface="Lato Light" panose="020F0302020204030203" pitchFamily="34" charset="0"/>
      <p:regular r:id="rId112"/>
      <p:bold r:id="rId113"/>
      <p:italic r:id="rId114"/>
      <p:boldItalic r:id="rId115"/>
    </p:embeddedFont>
    <p:embeddedFont>
      <p:font typeface="Lato Medium" panose="020F0502020204030203" pitchFamily="34" charset="0"/>
      <p:regular r:id="rId116"/>
      <p:italic r:id="rId117"/>
    </p:embeddedFont>
    <p:embeddedFont>
      <p:font typeface="Lato regular" panose="020F0502020204030203" pitchFamily="34" charset="0"/>
      <p:regular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0" roundtripDataSignature="AMtx7mjq74N+aAyFnuYDNnXylClOMMBON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in Tang" initials="YT" lastIdx="1" clrIdx="0">
    <p:extLst>
      <p:ext uri="{19B8F6BF-5375-455C-9EA6-DF929625EA0E}">
        <p15:presenceInfo xmlns:p15="http://schemas.microsoft.com/office/powerpoint/2012/main" userId="Yin Tang" providerId="None"/>
      </p:ext>
    </p:extLst>
  </p:cmAuthor>
  <p:cmAuthor id="2" name="Kent Besaw" initials="" lastIdx="3" clrIdx="1"/>
  <p:cmAuthor id="3" name="Cody Jolley" initials="" lastIdx="1" clrIdx="2"/>
  <p:cmAuthor id="4" name="Valerie Garrett" initial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68F2"/>
    <a:srgbClr val="ED00C7"/>
    <a:srgbClr val="00D25F"/>
    <a:srgbClr val="00C9CB"/>
    <a:srgbClr val="F21D8D"/>
    <a:srgbClr val="D62CFF"/>
    <a:srgbClr val="3CB1E5"/>
    <a:srgbClr val="20E0B2"/>
    <a:srgbClr val="59C0EB"/>
    <a:srgbClr val="00CB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F8E964-BC4E-4D76-A523-4786CF84E9BF}">
  <a:tblStyle styleId="{6BF8E964-BC4E-4D76-A523-4786CF84E9B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9" autoAdjust="0"/>
    <p:restoredTop sz="94660"/>
  </p:normalViewPr>
  <p:slideViewPr>
    <p:cSldViewPr snapToGrid="0">
      <p:cViewPr varScale="1">
        <p:scale>
          <a:sx n="81" d="100"/>
          <a:sy n="81" d="100"/>
        </p:scale>
        <p:origin x="60" y="60"/>
      </p:cViewPr>
      <p:guideLst>
        <p:guide orient="horz" pos="2184"/>
        <p:guide pos="3840"/>
      </p:guideLst>
    </p:cSldViewPr>
  </p:slideViewPr>
  <p:notesTextViewPr>
    <p:cViewPr>
      <p:scale>
        <a:sx n="20" d="100"/>
        <a:sy n="2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font" Target="fonts/font20.fntdata"/><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font" Target="fonts/font15.fntdata"/><Relationship Id="rId16" Type="http://schemas.openxmlformats.org/officeDocument/2006/relationships/slide" Target="slides/slide12.xml"/><Relationship Id="rId107" Type="http://schemas.openxmlformats.org/officeDocument/2006/relationships/font" Target="fonts/font10.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5.fntdata"/><Relationship Id="rId123" Type="http://schemas.openxmlformats.org/officeDocument/2006/relationships/viewProps" Target="view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16.fntdata"/><Relationship Id="rId118" Type="http://schemas.openxmlformats.org/officeDocument/2006/relationships/font" Target="fonts/font21.fntdata"/><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6.fntdata"/><Relationship Id="rId108" Type="http://schemas.openxmlformats.org/officeDocument/2006/relationships/font" Target="fonts/font11.fntdata"/><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17.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12.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104" Type="http://schemas.openxmlformats.org/officeDocument/2006/relationships/font" Target="fonts/font7.fntdata"/><Relationship Id="rId120" Type="http://customschemas.google.com/relationships/presentationmetadata" Target="metadata"/><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13.fntdata"/><Relationship Id="rId115" Type="http://schemas.openxmlformats.org/officeDocument/2006/relationships/font" Target="fonts/font18.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3.fntdata"/><Relationship Id="rId105"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1.fntdata"/><Relationship Id="rId121" Type="http://schemas.openxmlformats.org/officeDocument/2006/relationships/commentAuthors" Target="commentAuthors.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14.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font" Target="fonts/font2.fntdata"/><Relationship Id="rId101" Type="http://schemas.openxmlformats.org/officeDocument/2006/relationships/font" Target="fonts/font4.fntdata"/><Relationship Id="rId1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438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53" name="Google Shape;35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63" name="Google Shape;36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73" name="Google Shape;37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0c98609393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10c98609393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g10c98609393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0c98609393_0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10c98609393_0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2" name="Google Shape;402;g10c98609393_0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0c98609393_0_2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08" name="Google Shape;408;g10c98609393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7059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3028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255886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18777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500085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0" name="Google Shape;160;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3" name="Google Shape;193;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2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7" name="Google Shape;247;p2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2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8" name="Google Shape;278;p2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3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p2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it important to use your own data – every co is different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More data is better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Gets better over time- we use more data</a:t>
            </a:r>
            <a:endParaRPr/>
          </a:p>
        </p:txBody>
      </p:sp>
      <p:sp>
        <p:nvSpPr>
          <p:cNvPr id="349" name="Google Shape;349;p6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it important to use your own data – every co is different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More data is better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Gets better over time- we use more data</a:t>
            </a:r>
            <a:endParaRPr/>
          </a:p>
        </p:txBody>
      </p:sp>
      <p:sp>
        <p:nvSpPr>
          <p:cNvPr id="358" name="Google Shape;358;p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28435a06bf_1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g228435a06bf_1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96" name="Google Shape;196;g228435a06bf_1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it important to use your own data – every co is different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More data is better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Gets better over time- we use more data</a:t>
            </a:r>
            <a:endParaRPr/>
          </a:p>
        </p:txBody>
      </p:sp>
      <p:sp>
        <p:nvSpPr>
          <p:cNvPr id="376" name="Google Shape;376;p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it important to use your own data – every co is different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More data is better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Gets better over time- we use more data</a:t>
            </a:r>
            <a:endParaRPr/>
          </a:p>
        </p:txBody>
      </p:sp>
      <p:sp>
        <p:nvSpPr>
          <p:cNvPr id="401" name="Google Shape;401;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p2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it important to use your own data – every co is different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More data is better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Gets better over time- we use more data</a:t>
            </a:r>
            <a:endParaRPr/>
          </a:p>
        </p:txBody>
      </p:sp>
      <p:sp>
        <p:nvSpPr>
          <p:cNvPr id="451" name="Google Shape;451;p2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Why is it important to use your own data – every co is different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More data is better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Gets better over time- we use more data</a:t>
            </a:r>
            <a:endParaRPr/>
          </a:p>
        </p:txBody>
      </p:sp>
      <p:sp>
        <p:nvSpPr>
          <p:cNvPr id="485" name="Google Shape;485;p3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TURNOVER &gt; SOFTWARE: Behavioral Assessment Pro, Realistic Job Preview Pro, Job Simulation Pro, Interview Pro, </a:t>
            </a:r>
            <a:r>
              <a:rPr lang="en-US">
                <a:solidFill>
                  <a:schemeClr val="dk1"/>
                </a:solidFill>
              </a:rPr>
              <a:t>Screening Questions Pro, Integration Pro</a:t>
            </a:r>
            <a:endParaRPr/>
          </a:p>
          <a:p>
            <a:pPr marL="0" lvl="0" indent="0" algn="l" rtl="0">
              <a:lnSpc>
                <a:spcPct val="100000"/>
              </a:lnSpc>
              <a:spcBef>
                <a:spcPts val="0"/>
              </a:spcBef>
              <a:spcAft>
                <a:spcPts val="0"/>
              </a:spcAft>
              <a:buSzPts val="1100"/>
              <a:buNone/>
            </a:pPr>
            <a:r>
              <a:rPr lang="en-US"/>
              <a:t>PERFORMANCE &gt; SOFTWARE: Skills Test Pro, Job Simulation Pro, Behavioral Assessment Pro, Interview Pro, Screening Questions Pro, Integration Pro</a:t>
            </a:r>
            <a:endParaRPr/>
          </a:p>
          <a:p>
            <a:pPr marL="0" lvl="0" indent="0" algn="l" rtl="0">
              <a:lnSpc>
                <a:spcPct val="100000"/>
              </a:lnSpc>
              <a:spcBef>
                <a:spcPts val="0"/>
              </a:spcBef>
              <a:spcAft>
                <a:spcPts val="0"/>
              </a:spcAft>
              <a:buSzPts val="1100"/>
              <a:buNone/>
            </a:pPr>
            <a:r>
              <a:rPr lang="en-US"/>
              <a:t>STRUCTURE/AUTOMATION &gt; SOFTWARE: Interview Pro, Screening Questions Pro, Behavioral Assessments Pro, Integration Pro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STANDARD: PROFESSIONAL SERVICES: Set-up Pro, Job Analysis Pro, Data Management Pro, Customer Analytics Pro, Integration Pro, Real Time Monitoring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Available Add-ons:SOFTWARE &gt; </a:t>
            </a:r>
            <a:r>
              <a:rPr lang="en-US">
                <a:solidFill>
                  <a:schemeClr val="dk1"/>
                </a:solidFill>
              </a:rPr>
              <a:t>Language Test Pro, Realistic Job Preview Pro (Amanda - I know this is duplicative with what’s above. it’s fine, just add it and I’ll change later)</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SERVICES&gt; Customer Measurement Creation - A La Carte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AMANDA - IN STANDARD SOFTWARE - PLEASE ADD ‘Advanced Scorecards’, ‘Predictive Analytics’.</a:t>
            </a:r>
            <a:endParaRPr>
              <a:solidFill>
                <a:schemeClr val="dk1"/>
              </a:solidFill>
            </a:endParaRPr>
          </a:p>
        </p:txBody>
      </p:sp>
      <p:sp>
        <p:nvSpPr>
          <p:cNvPr id="146" name="Google Shape;146;p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49347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TURNOVER &gt; SOFTWARE: Behavioral Assessment Pro, Realistic Job Preview Pro, Job Simulation Pro, Interview Pro, </a:t>
            </a:r>
            <a:r>
              <a:rPr lang="en-US">
                <a:solidFill>
                  <a:schemeClr val="dk1"/>
                </a:solidFill>
              </a:rPr>
              <a:t>Screening Questions Pro, Integration Pro</a:t>
            </a:r>
            <a:endParaRPr/>
          </a:p>
          <a:p>
            <a:pPr marL="0" lvl="0" indent="0" algn="l" rtl="0">
              <a:lnSpc>
                <a:spcPct val="100000"/>
              </a:lnSpc>
              <a:spcBef>
                <a:spcPts val="0"/>
              </a:spcBef>
              <a:spcAft>
                <a:spcPts val="0"/>
              </a:spcAft>
              <a:buSzPts val="1100"/>
              <a:buNone/>
            </a:pPr>
            <a:r>
              <a:rPr lang="en-US"/>
              <a:t>PERFORMANCE &gt; SOFTWARE: Skills Test Pro, Job Simulation Pro, Behavioral Assessment Pro, Interview Pro, Screening Questions Pro, Integration Pro</a:t>
            </a:r>
            <a:endParaRPr/>
          </a:p>
          <a:p>
            <a:pPr marL="0" lvl="0" indent="0" algn="l" rtl="0">
              <a:lnSpc>
                <a:spcPct val="100000"/>
              </a:lnSpc>
              <a:spcBef>
                <a:spcPts val="0"/>
              </a:spcBef>
              <a:spcAft>
                <a:spcPts val="0"/>
              </a:spcAft>
              <a:buSzPts val="1100"/>
              <a:buNone/>
            </a:pPr>
            <a:r>
              <a:rPr lang="en-US"/>
              <a:t>STRUCTURE/AUTOMATION &gt; SOFTWARE: Interview Pro, Screening Questions Pro, Behavioral Assessments Pro, Integration Pro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STANDARD: PROFESSIONAL SERVICES: Set-up Pro, Job Analysis Pro, Data Management Pro, Customer Analytics Pro, Integration Pro, Real Time Monitoring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Available Add-ons:SOFTWARE &gt; </a:t>
            </a:r>
            <a:r>
              <a:rPr lang="en-US">
                <a:solidFill>
                  <a:schemeClr val="dk1"/>
                </a:solidFill>
              </a:rPr>
              <a:t>Language Test Pro, Realistic Job Preview Pro (Amanda - I know this is duplicative with what’s above. it’s fine, just add it and I’ll change later)</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SERVICES&gt; Customer Measurement Creation - A La Carte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AMANDA - IN STANDARD SOFTWARE - PLEASE ADD ‘Advanced Scorecards’, ‘Predictive Analytics’.</a:t>
            </a:r>
            <a:endParaRPr>
              <a:solidFill>
                <a:schemeClr val="dk1"/>
              </a:solidFill>
            </a:endParaRPr>
          </a:p>
        </p:txBody>
      </p:sp>
      <p:sp>
        <p:nvSpPr>
          <p:cNvPr id="146" name="Google Shape;146;p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1337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TURNOVER &gt; SOFTWARE: Behavioral Assessment Pro, Realistic Job Preview Pro, Job Simulation Pro, Interview Pro, </a:t>
            </a:r>
            <a:r>
              <a:rPr lang="en-US">
                <a:solidFill>
                  <a:schemeClr val="dk1"/>
                </a:solidFill>
              </a:rPr>
              <a:t>Screening Questions Pro, Integration Pro</a:t>
            </a:r>
            <a:endParaRPr/>
          </a:p>
          <a:p>
            <a:pPr marL="0" lvl="0" indent="0" algn="l" rtl="0">
              <a:lnSpc>
                <a:spcPct val="100000"/>
              </a:lnSpc>
              <a:spcBef>
                <a:spcPts val="0"/>
              </a:spcBef>
              <a:spcAft>
                <a:spcPts val="0"/>
              </a:spcAft>
              <a:buSzPts val="1100"/>
              <a:buNone/>
            </a:pPr>
            <a:r>
              <a:rPr lang="en-US"/>
              <a:t>PERFORMANCE &gt; SOFTWARE: Skills Test Pro, Job Simulation Pro, Behavioral Assessment Pro, Interview Pro, Screening Questions Pro, Integration Pro</a:t>
            </a:r>
            <a:endParaRPr/>
          </a:p>
          <a:p>
            <a:pPr marL="0" lvl="0" indent="0" algn="l" rtl="0">
              <a:lnSpc>
                <a:spcPct val="100000"/>
              </a:lnSpc>
              <a:spcBef>
                <a:spcPts val="0"/>
              </a:spcBef>
              <a:spcAft>
                <a:spcPts val="0"/>
              </a:spcAft>
              <a:buSzPts val="1100"/>
              <a:buNone/>
            </a:pPr>
            <a:r>
              <a:rPr lang="en-US"/>
              <a:t>STRUCTURE/AUTOMATION &gt; SOFTWARE: Interview Pro, Screening Questions Pro, Behavioral Assessments Pro, Integration Pro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STANDARD: PROFESSIONAL SERVICES: Set-up Pro, Job Analysis Pro, Data Management Pro, Customer Analytics Pro, Integration Pro, Real Time Monitoring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Available Add-ons:SOFTWARE &gt; </a:t>
            </a:r>
            <a:r>
              <a:rPr lang="en-US">
                <a:solidFill>
                  <a:schemeClr val="dk1"/>
                </a:solidFill>
              </a:rPr>
              <a:t>Language Test Pro, Realistic Job Preview Pro (Amanda - I know this is duplicative with what’s above. it’s fine, just add it and I’ll change later)</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SERVICES&gt; Customer Measurement Creation - A La Carte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AMANDA - IN STANDARD SOFTWARE - PLEASE ADD ‘Advanced Scorecards’, ‘Predictive Analytics’.</a:t>
            </a:r>
            <a:endParaRPr>
              <a:solidFill>
                <a:schemeClr val="dk1"/>
              </a:solidFill>
            </a:endParaRPr>
          </a:p>
        </p:txBody>
      </p:sp>
      <p:sp>
        <p:nvSpPr>
          <p:cNvPr id="146" name="Google Shape;146;p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42818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TURNOVER &gt; SOFTWARE: Behavioral Assessment Pro, Realistic Job Preview Pro, Job Simulation Pro, Interview Pro, </a:t>
            </a:r>
            <a:r>
              <a:rPr lang="en-US">
                <a:solidFill>
                  <a:schemeClr val="dk1"/>
                </a:solidFill>
              </a:rPr>
              <a:t>Screening Questions Pro, Integration Pro</a:t>
            </a:r>
            <a:endParaRPr/>
          </a:p>
          <a:p>
            <a:pPr marL="0" lvl="0" indent="0" algn="l" rtl="0">
              <a:lnSpc>
                <a:spcPct val="100000"/>
              </a:lnSpc>
              <a:spcBef>
                <a:spcPts val="0"/>
              </a:spcBef>
              <a:spcAft>
                <a:spcPts val="0"/>
              </a:spcAft>
              <a:buSzPts val="1100"/>
              <a:buNone/>
            </a:pPr>
            <a:r>
              <a:rPr lang="en-US"/>
              <a:t>PERFORMANCE &gt; SOFTWARE: Skills Test Pro, Job Simulation Pro, Behavioral Assessment Pro, Interview Pro, Screening Questions Pro, Integration Pro</a:t>
            </a:r>
            <a:endParaRPr/>
          </a:p>
          <a:p>
            <a:pPr marL="0" lvl="0" indent="0" algn="l" rtl="0">
              <a:lnSpc>
                <a:spcPct val="100000"/>
              </a:lnSpc>
              <a:spcBef>
                <a:spcPts val="0"/>
              </a:spcBef>
              <a:spcAft>
                <a:spcPts val="0"/>
              </a:spcAft>
              <a:buSzPts val="1100"/>
              <a:buNone/>
            </a:pPr>
            <a:r>
              <a:rPr lang="en-US"/>
              <a:t>STRUCTURE/AUTOMATION &gt; SOFTWARE: Interview Pro, Screening Questions Pro, Behavioral Assessments Pro, Integration Pro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STANDARD: PROFESSIONAL SERVICES: Set-up Pro, Job Analysis Pro, Data Management Pro, Customer Analytics Pro, Integration Pro, Real Time Monitoring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Available Add-ons:SOFTWARE &gt; </a:t>
            </a:r>
            <a:r>
              <a:rPr lang="en-US">
                <a:solidFill>
                  <a:schemeClr val="dk1"/>
                </a:solidFill>
              </a:rPr>
              <a:t>Language Test Pro, Realistic Job Preview Pro (Amanda - I know this is duplicative with what’s above. it’s fine, just add it and I’ll change later)</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SERVICES&gt; Customer Measurement Creation - A La Carte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AMANDA - IN STANDARD SOFTWARE - PLEASE ADD ‘Advanced Scorecards’, ‘Predictive Analytics’.</a:t>
            </a:r>
            <a:endParaRPr>
              <a:solidFill>
                <a:schemeClr val="dk1"/>
              </a:solidFill>
            </a:endParaRPr>
          </a:p>
        </p:txBody>
      </p:sp>
      <p:sp>
        <p:nvSpPr>
          <p:cNvPr id="146" name="Google Shape;146;p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8704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4:notes"/>
          <p:cNvSpPr txBox="1">
            <a:spLocks noGrp="1"/>
          </p:cNvSpPr>
          <p:nvPr>
            <p:ph type="body" idx="1"/>
          </p:nvPr>
        </p:nvSpPr>
        <p:spPr>
          <a:xfrm>
            <a:off x="777225" y="4777725"/>
            <a:ext cx="6217900" cy="45262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TURNOVER &gt; SOFTWARE: Behavioral Assessment Pro, Realistic Job Preview Pro, Job Simulation Pro, Interview Pro, </a:t>
            </a:r>
            <a:r>
              <a:rPr lang="en-US">
                <a:solidFill>
                  <a:schemeClr val="dk1"/>
                </a:solidFill>
              </a:rPr>
              <a:t>Screening Questions Pro, Integration Pro</a:t>
            </a:r>
            <a:endParaRPr/>
          </a:p>
          <a:p>
            <a:pPr marL="0" lvl="0" indent="0" algn="l" rtl="0">
              <a:lnSpc>
                <a:spcPct val="100000"/>
              </a:lnSpc>
              <a:spcBef>
                <a:spcPts val="0"/>
              </a:spcBef>
              <a:spcAft>
                <a:spcPts val="0"/>
              </a:spcAft>
              <a:buSzPts val="1100"/>
              <a:buNone/>
            </a:pPr>
            <a:r>
              <a:rPr lang="en-US"/>
              <a:t>PERFORMANCE &gt; SOFTWARE: Skills Test Pro, Job Simulation Pro, Behavioral Assessment Pro, Interview Pro, Screening Questions Pro, Integration Pro</a:t>
            </a:r>
            <a:endParaRPr/>
          </a:p>
          <a:p>
            <a:pPr marL="0" lvl="0" indent="0" algn="l" rtl="0">
              <a:lnSpc>
                <a:spcPct val="100000"/>
              </a:lnSpc>
              <a:spcBef>
                <a:spcPts val="0"/>
              </a:spcBef>
              <a:spcAft>
                <a:spcPts val="0"/>
              </a:spcAft>
              <a:buSzPts val="1100"/>
              <a:buNone/>
            </a:pPr>
            <a:r>
              <a:rPr lang="en-US"/>
              <a:t>STRUCTURE/AUTOMATION &gt; SOFTWARE: Interview Pro, Screening Questions Pro, Behavioral Assessments Pro, Integration Pro</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STANDARD: PROFESSIONAL SERVICES: Set-up Pro, Job Analysis Pro, Data Management Pro, Customer Analytics Pro, Integration Pro, Real Time Monitoring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US"/>
              <a:t>Available Add-ons:SOFTWARE &gt; </a:t>
            </a:r>
            <a:r>
              <a:rPr lang="en-US">
                <a:solidFill>
                  <a:schemeClr val="dk1"/>
                </a:solidFill>
              </a:rPr>
              <a:t>Language Test Pro, Realistic Job Preview Pro (Amanda - I know this is duplicative with what’s above. it’s fine, just add it and I’ll change later)</a:t>
            </a: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SERVICES&gt; Customer Measurement Creation - A La Carte</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US">
                <a:solidFill>
                  <a:schemeClr val="dk1"/>
                </a:solidFill>
              </a:rPr>
              <a:t>AMANDA - IN STANDARD SOFTWARE - PLEASE ADD ‘Advanced Scorecards’, ‘Predictive Analytics’.</a:t>
            </a:r>
            <a:endParaRPr>
              <a:solidFill>
                <a:schemeClr val="dk1"/>
              </a:solidFill>
            </a:endParaRPr>
          </a:p>
        </p:txBody>
      </p:sp>
      <p:sp>
        <p:nvSpPr>
          <p:cNvPr id="146" name="Google Shape;146;p4: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2995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3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2" name="Google Shape;51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4" name="Google Shape;534;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1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8" name="Google Shape;54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1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3" name="Google Shape;56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1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2" name="Google Shape;582;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14: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3" name="Google Shape;59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1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1" name="Google Shape;60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1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26" name="Google Shape;62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1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9" name="Google Shape;649;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1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2" name="Google Shape;67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6" name="Google Shape;18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81450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1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9" name="Google Shape;68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3" name="Google Shape;70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2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3" name="Google Shape;703;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049285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2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2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14489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2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 name="Google Shape;718;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972272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2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 name="Google Shape;733;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23: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7" name="Google Shape;747;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3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64" name="Google Shape;764;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23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3" name="Google Shape;773;p2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p23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8" name="Google Shape;798;p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2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13" name="Google Shape;813;p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p2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4" name="Google Shape;824;p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23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33" name="Google Shape;833;p2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p236: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64" name="Google Shape;864;p2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237: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7" name="Google Shape;877;p2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238: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7" name="Google Shape;887;p2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23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98" name="Google Shape;898;p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240: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07" name="Google Shape;907;p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241: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1" name="Google Shape;921;p2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0:notes"/>
          <p:cNvSpPr txBox="1">
            <a:spLocks noGrp="1"/>
          </p:cNvSpPr>
          <p:nvPr>
            <p:ph type="body" idx="1"/>
          </p:nvPr>
        </p:nvSpPr>
        <p:spPr>
          <a:xfrm>
            <a:off x="710248" y="4518204"/>
            <a:ext cx="5681980" cy="3696712"/>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50" name="Google Shape;250;p10:notes"/>
          <p:cNvSpPr txBox="1">
            <a:spLocks noGrp="1"/>
          </p:cNvSpPr>
          <p:nvPr>
            <p:ph type="sldNum" idx="12"/>
          </p:nvPr>
        </p:nvSpPr>
        <p:spPr>
          <a:xfrm>
            <a:off x="4023092" y="8917422"/>
            <a:ext cx="3077739" cy="471053"/>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242: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6" name="Google Shape;936;p2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7: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7: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17: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8:notes"/>
          <p:cNvSpPr>
            <a:spLocks noGrp="1" noRot="1" noChangeAspect="1"/>
          </p:cNvSpPr>
          <p:nvPr>
            <p:ph type="sldImg" idx="2"/>
          </p:nvPr>
        </p:nvSpPr>
        <p:spPr>
          <a:xfrm>
            <a:off x="735013" y="11731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8:notes"/>
          <p:cNvSpPr txBox="1">
            <a:spLocks noGrp="1"/>
          </p:cNvSpPr>
          <p:nvPr>
            <p:ph type="body" idx="1"/>
          </p:nvPr>
        </p:nvSpPr>
        <p:spPr>
          <a:xfrm>
            <a:off x="710248" y="4518204"/>
            <a:ext cx="5682000" cy="36966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p18:notes"/>
          <p:cNvSpPr txBox="1">
            <a:spLocks noGrp="1"/>
          </p:cNvSpPr>
          <p:nvPr>
            <p:ph type="sldNum" idx="12"/>
          </p:nvPr>
        </p:nvSpPr>
        <p:spPr>
          <a:xfrm>
            <a:off x="4023092" y="8917422"/>
            <a:ext cx="3077700" cy="471000"/>
          </a:xfrm>
          <a:prstGeom prst="rect">
            <a:avLst/>
          </a:prstGeom>
          <a:noFill/>
          <a:ln>
            <a:noFill/>
          </a:ln>
        </p:spPr>
        <p:txBody>
          <a:bodyPr spcFirstLastPara="1" wrap="square" lIns="94225" tIns="47100" rIns="94225" bIns="471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imple 1">
    <p:spTree>
      <p:nvGrpSpPr>
        <p:cNvPr id="1" name=""/>
        <p:cNvGrpSpPr/>
        <p:nvPr/>
      </p:nvGrpSpPr>
      <p:grpSpPr>
        <a:xfrm>
          <a:off x="0" y="0"/>
          <a:ext cx="0" cy="0"/>
          <a:chOff x="0" y="0"/>
          <a:chExt cx="0" cy="0"/>
        </a:xfrm>
      </p:grpSpPr>
      <p:pic>
        <p:nvPicPr>
          <p:cNvPr id="6" name="Picture 5" descr="A blue text on a black background&#10;&#10;Description automatically generated with low confidence">
            <a:extLst>
              <a:ext uri="{FF2B5EF4-FFF2-40B4-BE49-F238E27FC236}">
                <a16:creationId xmlns:a16="http://schemas.microsoft.com/office/drawing/2014/main" id="{6100A320-3C55-F6CD-6FFB-A12E78DBD679}"/>
              </a:ext>
            </a:extLst>
          </p:cNvPr>
          <p:cNvPicPr>
            <a:picLocks noChangeAspect="1"/>
          </p:cNvPicPr>
          <p:nvPr userDrawn="1"/>
        </p:nvPicPr>
        <p:blipFill>
          <a:blip r:embed="rId2"/>
          <a:stretch>
            <a:fillRect/>
          </a:stretch>
        </p:blipFill>
        <p:spPr>
          <a:xfrm>
            <a:off x="457460" y="407655"/>
            <a:ext cx="3193601" cy="727339"/>
          </a:xfrm>
          <a:prstGeom prst="rect">
            <a:avLst/>
          </a:prstGeom>
        </p:spPr>
      </p:pic>
      <p:pic>
        <p:nvPicPr>
          <p:cNvPr id="7" name="Graphic 6">
            <a:extLst>
              <a:ext uri="{FF2B5EF4-FFF2-40B4-BE49-F238E27FC236}">
                <a16:creationId xmlns:a16="http://schemas.microsoft.com/office/drawing/2014/main" id="{4B2C109B-3593-B566-93E4-D11B8508860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400" y="2272695"/>
            <a:ext cx="12492000" cy="5875867"/>
          </a:xfrm>
          <a:prstGeom prst="rect">
            <a:avLst/>
          </a:prstGeom>
        </p:spPr>
      </p:pic>
      <p:sp>
        <p:nvSpPr>
          <p:cNvPr id="8" name="Rectangle: Top Corners Rounded 7">
            <a:extLst>
              <a:ext uri="{FF2B5EF4-FFF2-40B4-BE49-F238E27FC236}">
                <a16:creationId xmlns:a16="http://schemas.microsoft.com/office/drawing/2014/main" id="{387178B5-7707-0AAD-6EFF-25C2073B929A}"/>
              </a:ext>
            </a:extLst>
          </p:cNvPr>
          <p:cNvSpPr/>
          <p:nvPr userDrawn="1"/>
        </p:nvSpPr>
        <p:spPr>
          <a:xfrm>
            <a:off x="11423999" y="6254749"/>
            <a:ext cx="609600" cy="603251"/>
          </a:xfrm>
          <a:prstGeom prst="round2SameRect">
            <a:avLst>
              <a:gd name="adj1" fmla="val 15403"/>
              <a:gd name="adj2" fmla="val 0"/>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a:p>
        </p:txBody>
      </p:sp>
      <p:pic>
        <p:nvPicPr>
          <p:cNvPr id="9" name="Google Shape;28;p135">
            <a:extLst>
              <a:ext uri="{FF2B5EF4-FFF2-40B4-BE49-F238E27FC236}">
                <a16:creationId xmlns:a16="http://schemas.microsoft.com/office/drawing/2014/main" id="{157FB39C-1746-0139-57B8-995DD95E9280}"/>
              </a:ext>
            </a:extLst>
          </p:cNvPr>
          <p:cNvPicPr preferRelativeResize="0"/>
          <p:nvPr userDrawn="1"/>
        </p:nvPicPr>
        <p:blipFill rotWithShape="1">
          <a:blip r:embed="rId5">
            <a:alphaModFix/>
          </a:blip>
          <a:srcRect r="80610" b="-9093"/>
          <a:stretch/>
        </p:blipFill>
        <p:spPr>
          <a:xfrm>
            <a:off x="11562981" y="6420653"/>
            <a:ext cx="331644" cy="357336"/>
          </a:xfrm>
          <a:prstGeom prst="rect">
            <a:avLst/>
          </a:prstGeom>
          <a:noFill/>
          <a:ln>
            <a:noFill/>
          </a:ln>
        </p:spPr>
      </p:pic>
      <p:sp>
        <p:nvSpPr>
          <p:cNvPr id="2" name="Title 9">
            <a:extLst>
              <a:ext uri="{FF2B5EF4-FFF2-40B4-BE49-F238E27FC236}">
                <a16:creationId xmlns:a16="http://schemas.microsoft.com/office/drawing/2014/main" id="{DC6A542E-00FF-C1C8-9D5F-FA7D5677C30E}"/>
              </a:ext>
            </a:extLst>
          </p:cNvPr>
          <p:cNvSpPr>
            <a:spLocks noGrp="1"/>
          </p:cNvSpPr>
          <p:nvPr>
            <p:ph type="title" hasCustomPrompt="1"/>
          </p:nvPr>
        </p:nvSpPr>
        <p:spPr>
          <a:xfrm>
            <a:off x="572048" y="2849145"/>
            <a:ext cx="9641584" cy="763600"/>
          </a:xfrm>
          <a:prstGeom prst="rect">
            <a:avLst/>
          </a:prstGeom>
          <a:noFill/>
        </p:spPr>
        <p:txBody>
          <a:bodyPr lIns="0" tIns="0" rIns="0" bIns="0"/>
          <a:lstStyle>
            <a:lvl1pPr>
              <a:defRPr sz="3733">
                <a:gradFill>
                  <a:gsLst>
                    <a:gs pos="75000">
                      <a:srgbClr val="3CB1E5"/>
                    </a:gs>
                    <a:gs pos="0">
                      <a:srgbClr val="20E0B2"/>
                    </a:gs>
                  </a:gsLst>
                  <a:path path="circle">
                    <a:fillToRect l="100000" t="100000"/>
                  </a:path>
                </a:gradFill>
                <a:latin typeface="Lato Black" panose="020F0A02020204030203" pitchFamily="34" charset="0"/>
              </a:defRPr>
            </a:lvl1pPr>
          </a:lstStyle>
          <a:p>
            <a:r>
              <a:rPr lang="en-US" dirty="0"/>
              <a:t>Title Of This Presentation Goes Here</a:t>
            </a:r>
          </a:p>
        </p:txBody>
      </p:sp>
      <p:sp>
        <p:nvSpPr>
          <p:cNvPr id="5" name="Text Placeholder 16">
            <a:extLst>
              <a:ext uri="{FF2B5EF4-FFF2-40B4-BE49-F238E27FC236}">
                <a16:creationId xmlns:a16="http://schemas.microsoft.com/office/drawing/2014/main" id="{61244908-A011-6C74-225C-6853A17EAC60}"/>
              </a:ext>
            </a:extLst>
          </p:cNvPr>
          <p:cNvSpPr>
            <a:spLocks noGrp="1"/>
          </p:cNvSpPr>
          <p:nvPr>
            <p:ph type="body" sz="quarter" idx="10" hasCustomPrompt="1"/>
          </p:nvPr>
        </p:nvSpPr>
        <p:spPr>
          <a:xfrm>
            <a:off x="578397" y="3539503"/>
            <a:ext cx="7122584" cy="628651"/>
          </a:xfrm>
          <a:prstGeom prst="rect">
            <a:avLst/>
          </a:prstGeom>
        </p:spPr>
        <p:txBody>
          <a:bodyPr lIns="0" tIns="0" rIns="0" bIns="0"/>
          <a:lstStyle>
            <a:lvl1pPr marL="0" indent="0">
              <a:buNone/>
              <a:defRPr sz="2133">
                <a:solidFill>
                  <a:schemeClr val="tx1">
                    <a:lumMod val="50000"/>
                    <a:lumOff val="50000"/>
                  </a:schemeClr>
                </a:solidFill>
                <a:latin typeface="Lato" panose="020F0502020204030203" pitchFamily="34" charset="0"/>
              </a:defRPr>
            </a:lvl1pPr>
          </a:lstStyle>
          <a:p>
            <a:pPr marL="152396" marR="0" lvl="0" indent="-152396" rtl="0">
              <a:lnSpc>
                <a:spcPct val="125000"/>
              </a:lnSpc>
              <a:spcBef>
                <a:spcPts val="0"/>
              </a:spcBef>
              <a:spcAft>
                <a:spcPts val="1200"/>
              </a:spcAft>
              <a:buClr>
                <a:srgbClr val="000000"/>
              </a:buClr>
              <a:buSzPts val="2400"/>
            </a:pPr>
            <a:r>
              <a:rPr lang="en-US" sz="24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Lato Black"/>
              </a:rPr>
              <a:t>Subtitle Of This Presentation Goes Here</a:t>
            </a:r>
            <a:endParaRPr lang="en-US" sz="2400" u="none" strike="noStrike" cap="none"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Lato Black"/>
            </a:endParaRPr>
          </a:p>
        </p:txBody>
      </p:sp>
    </p:spTree>
    <p:extLst>
      <p:ext uri="{BB962C8B-B14F-4D97-AF65-F5344CB8AC3E}">
        <p14:creationId xmlns:p14="http://schemas.microsoft.com/office/powerpoint/2010/main" val="744628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298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1">
    <p:bg>
      <p:bgPr>
        <a:gradFill>
          <a:gsLst>
            <a:gs pos="0">
              <a:srgbClr val="33D4D5"/>
            </a:gs>
            <a:gs pos="70000">
              <a:srgbClr val="3CB1E5"/>
            </a:gs>
          </a:gsLst>
          <a:path path="circle">
            <a:fillToRect l="100000" t="100000"/>
          </a:path>
        </a:gradFill>
        <a:effectLst/>
      </p:bgPr>
    </p:bg>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B0C688B3-8F4F-2895-5CF9-21CC35A0E2DD}"/>
              </a:ext>
            </a:extLst>
          </p:cNvPr>
          <p:cNvSpPr/>
          <p:nvPr userDrawn="1"/>
        </p:nvSpPr>
        <p:spPr>
          <a:xfrm>
            <a:off x="155917" y="0"/>
            <a:ext cx="609600" cy="603251"/>
          </a:xfrm>
          <a:prstGeom prst="round2SameRect">
            <a:avLst>
              <a:gd name="adj1" fmla="val 1930"/>
              <a:gd name="adj2" fmla="val 1368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a:p>
        </p:txBody>
      </p:sp>
      <p:pic>
        <p:nvPicPr>
          <p:cNvPr id="7" name="Picture 6" descr="A blue text on a black background&#10;&#10;Description automatically generated with low confidence">
            <a:extLst>
              <a:ext uri="{FF2B5EF4-FFF2-40B4-BE49-F238E27FC236}">
                <a16:creationId xmlns:a16="http://schemas.microsoft.com/office/drawing/2014/main" id="{12F9DFDC-31F4-352B-353A-0C47A8319DB7}"/>
              </a:ext>
            </a:extLst>
          </p:cNvPr>
          <p:cNvPicPr>
            <a:picLocks noChangeAspect="1"/>
          </p:cNvPicPr>
          <p:nvPr userDrawn="1"/>
        </p:nvPicPr>
        <p:blipFill rotWithShape="1">
          <a:blip r:embed="rId2"/>
          <a:srcRect r="78253" b="2828"/>
          <a:stretch/>
        </p:blipFill>
        <p:spPr>
          <a:xfrm>
            <a:off x="218617" y="68521"/>
            <a:ext cx="445175" cy="453031"/>
          </a:xfrm>
          <a:prstGeom prst="rect">
            <a:avLst/>
          </a:prstGeom>
        </p:spPr>
      </p:pic>
      <p:sp>
        <p:nvSpPr>
          <p:cNvPr id="8" name="Text Placeholder 4">
            <a:extLst>
              <a:ext uri="{FF2B5EF4-FFF2-40B4-BE49-F238E27FC236}">
                <a16:creationId xmlns:a16="http://schemas.microsoft.com/office/drawing/2014/main" id="{505D9003-40E8-CF3E-AE7F-699754AD04DB}"/>
              </a:ext>
            </a:extLst>
          </p:cNvPr>
          <p:cNvSpPr>
            <a:spLocks noGrp="1"/>
          </p:cNvSpPr>
          <p:nvPr>
            <p:ph type="body" sz="quarter" idx="10"/>
          </p:nvPr>
        </p:nvSpPr>
        <p:spPr>
          <a:xfrm>
            <a:off x="0" y="3170861"/>
            <a:ext cx="12192000" cy="417996"/>
          </a:xfrm>
          <a:prstGeom prst="rect">
            <a:avLst/>
          </a:prstGeom>
        </p:spPr>
        <p:txBody>
          <a:bodyPr/>
          <a:lstStyle>
            <a:lvl1pPr marL="152396" indent="0" algn="ctr">
              <a:buNone/>
              <a:defRPr sz="3733">
                <a:solidFill>
                  <a:schemeClr val="bg1"/>
                </a:solidFill>
                <a:latin typeface="Lato Heavy" panose="020F0502020204030203" pitchFamily="34" charset="0"/>
                <a:ea typeface="Lato Heavy" panose="020F0502020204030203" pitchFamily="34" charset="0"/>
                <a:cs typeface="Lato Heavy" panose="020F0502020204030203" pitchFamily="34" charset="0"/>
              </a:defRPr>
            </a:lvl1pPr>
          </a:lstStyle>
          <a:p>
            <a:pPr lvl="0"/>
            <a:endParaRPr lang="en-US" dirty="0"/>
          </a:p>
        </p:txBody>
      </p:sp>
    </p:spTree>
    <p:extLst>
      <p:ext uri="{BB962C8B-B14F-4D97-AF65-F5344CB8AC3E}">
        <p14:creationId xmlns:p14="http://schemas.microsoft.com/office/powerpoint/2010/main" val="1336932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imple 2">
    <p:spTree>
      <p:nvGrpSpPr>
        <p:cNvPr id="1" name=""/>
        <p:cNvGrpSpPr/>
        <p:nvPr/>
      </p:nvGrpSpPr>
      <p:grpSpPr>
        <a:xfrm>
          <a:off x="0" y="0"/>
          <a:ext cx="0" cy="0"/>
          <a:chOff x="0" y="0"/>
          <a:chExt cx="0" cy="0"/>
        </a:xfrm>
      </p:grpSpPr>
      <p:pic>
        <p:nvPicPr>
          <p:cNvPr id="2" name="Picture 1" descr="A blue text on a black background&#10;&#10;Description automatically generated with low confidence">
            <a:extLst>
              <a:ext uri="{FF2B5EF4-FFF2-40B4-BE49-F238E27FC236}">
                <a16:creationId xmlns:a16="http://schemas.microsoft.com/office/drawing/2014/main" id="{A8AC93D2-D244-53DB-BCA1-5FAE201BFE73}"/>
              </a:ext>
            </a:extLst>
          </p:cNvPr>
          <p:cNvPicPr>
            <a:picLocks noChangeAspect="1"/>
          </p:cNvPicPr>
          <p:nvPr userDrawn="1"/>
        </p:nvPicPr>
        <p:blipFill>
          <a:blip r:embed="rId2"/>
          <a:stretch>
            <a:fillRect/>
          </a:stretch>
        </p:blipFill>
        <p:spPr>
          <a:xfrm>
            <a:off x="457460" y="407655"/>
            <a:ext cx="3193601" cy="727339"/>
          </a:xfrm>
          <a:prstGeom prst="rect">
            <a:avLst/>
          </a:prstGeom>
        </p:spPr>
      </p:pic>
      <p:sp>
        <p:nvSpPr>
          <p:cNvPr id="3" name="Rectangle: Top Corners Rounded 2">
            <a:extLst>
              <a:ext uri="{FF2B5EF4-FFF2-40B4-BE49-F238E27FC236}">
                <a16:creationId xmlns:a16="http://schemas.microsoft.com/office/drawing/2014/main" id="{53F76E83-B1F0-761B-F357-FE56E0FEA92A}"/>
              </a:ext>
            </a:extLst>
          </p:cNvPr>
          <p:cNvSpPr/>
          <p:nvPr userDrawn="1"/>
        </p:nvSpPr>
        <p:spPr>
          <a:xfrm>
            <a:off x="11423999" y="6254749"/>
            <a:ext cx="609600" cy="603251"/>
          </a:xfrm>
          <a:prstGeom prst="round2SameRect">
            <a:avLst>
              <a:gd name="adj1" fmla="val 15403"/>
              <a:gd name="adj2" fmla="val 0"/>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a:p>
        </p:txBody>
      </p:sp>
      <p:pic>
        <p:nvPicPr>
          <p:cNvPr id="4" name="Google Shape;28;p135">
            <a:extLst>
              <a:ext uri="{FF2B5EF4-FFF2-40B4-BE49-F238E27FC236}">
                <a16:creationId xmlns:a16="http://schemas.microsoft.com/office/drawing/2014/main" id="{0BBA81FD-39BA-97B8-C1D0-046C720F6D5C}"/>
              </a:ext>
            </a:extLst>
          </p:cNvPr>
          <p:cNvPicPr preferRelativeResize="0"/>
          <p:nvPr userDrawn="1"/>
        </p:nvPicPr>
        <p:blipFill rotWithShape="1">
          <a:blip r:embed="rId3">
            <a:alphaModFix/>
          </a:blip>
          <a:srcRect r="80610" b="-9093"/>
          <a:stretch/>
        </p:blipFill>
        <p:spPr>
          <a:xfrm>
            <a:off x="11562981" y="6420653"/>
            <a:ext cx="331644" cy="357336"/>
          </a:xfrm>
          <a:prstGeom prst="rect">
            <a:avLst/>
          </a:prstGeom>
          <a:noFill/>
          <a:ln>
            <a:noFill/>
          </a:ln>
        </p:spPr>
      </p:pic>
      <p:pic>
        <p:nvPicPr>
          <p:cNvPr id="5" name="Graphic 4">
            <a:extLst>
              <a:ext uri="{FF2B5EF4-FFF2-40B4-BE49-F238E27FC236}">
                <a16:creationId xmlns:a16="http://schemas.microsoft.com/office/drawing/2014/main" id="{7B77FCA0-03CF-8A28-A1AF-B78D3B84E35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77959" y="4376695"/>
            <a:ext cx="12192000" cy="3999341"/>
          </a:xfrm>
          <a:prstGeom prst="rect">
            <a:avLst/>
          </a:prstGeom>
        </p:spPr>
      </p:pic>
      <p:pic>
        <p:nvPicPr>
          <p:cNvPr id="12" name="Graphic 11">
            <a:extLst>
              <a:ext uri="{FF2B5EF4-FFF2-40B4-BE49-F238E27FC236}">
                <a16:creationId xmlns:a16="http://schemas.microsoft.com/office/drawing/2014/main" id="{DFFEB9CF-D8CA-8EB2-910A-401BA30E775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483428" y="-1620233"/>
            <a:ext cx="12192000" cy="3999341"/>
          </a:xfrm>
          <a:prstGeom prst="rect">
            <a:avLst/>
          </a:prstGeom>
        </p:spPr>
      </p:pic>
      <p:sp>
        <p:nvSpPr>
          <p:cNvPr id="6" name="Title 9">
            <a:extLst>
              <a:ext uri="{FF2B5EF4-FFF2-40B4-BE49-F238E27FC236}">
                <a16:creationId xmlns:a16="http://schemas.microsoft.com/office/drawing/2014/main" id="{D804789B-F049-4302-AABB-6B2A87BAB627}"/>
              </a:ext>
            </a:extLst>
          </p:cNvPr>
          <p:cNvSpPr>
            <a:spLocks noGrp="1"/>
          </p:cNvSpPr>
          <p:nvPr>
            <p:ph type="title" hasCustomPrompt="1"/>
          </p:nvPr>
        </p:nvSpPr>
        <p:spPr>
          <a:xfrm>
            <a:off x="572048" y="2849145"/>
            <a:ext cx="9641584" cy="763600"/>
          </a:xfrm>
          <a:prstGeom prst="rect">
            <a:avLst/>
          </a:prstGeom>
          <a:noFill/>
        </p:spPr>
        <p:txBody>
          <a:bodyPr lIns="0" tIns="0" rIns="0" bIns="0"/>
          <a:lstStyle>
            <a:lvl1pPr>
              <a:defRPr sz="3733">
                <a:gradFill>
                  <a:gsLst>
                    <a:gs pos="75000">
                      <a:srgbClr val="3CB1E5"/>
                    </a:gs>
                    <a:gs pos="0">
                      <a:srgbClr val="20E0B2"/>
                    </a:gs>
                  </a:gsLst>
                  <a:path path="circle">
                    <a:fillToRect l="100000" t="100000"/>
                  </a:path>
                </a:gradFill>
                <a:latin typeface="Lato Black" panose="020F0A02020204030203" pitchFamily="34" charset="0"/>
              </a:defRPr>
            </a:lvl1pPr>
          </a:lstStyle>
          <a:p>
            <a:r>
              <a:rPr lang="en-US" dirty="0"/>
              <a:t>Title Of This Presentation Goes Here</a:t>
            </a:r>
          </a:p>
        </p:txBody>
      </p:sp>
      <p:sp>
        <p:nvSpPr>
          <p:cNvPr id="7" name="Text Placeholder 16">
            <a:extLst>
              <a:ext uri="{FF2B5EF4-FFF2-40B4-BE49-F238E27FC236}">
                <a16:creationId xmlns:a16="http://schemas.microsoft.com/office/drawing/2014/main" id="{409204C0-0BD1-0433-94FA-BA167B400B02}"/>
              </a:ext>
            </a:extLst>
          </p:cNvPr>
          <p:cNvSpPr>
            <a:spLocks noGrp="1"/>
          </p:cNvSpPr>
          <p:nvPr>
            <p:ph type="body" sz="quarter" idx="10" hasCustomPrompt="1"/>
          </p:nvPr>
        </p:nvSpPr>
        <p:spPr>
          <a:xfrm>
            <a:off x="578397" y="3539503"/>
            <a:ext cx="7122584" cy="628651"/>
          </a:xfrm>
          <a:prstGeom prst="rect">
            <a:avLst/>
          </a:prstGeom>
        </p:spPr>
        <p:txBody>
          <a:bodyPr lIns="0" tIns="0" rIns="0" bIns="0"/>
          <a:lstStyle>
            <a:lvl1pPr marL="0" indent="0">
              <a:buNone/>
              <a:defRPr sz="2133">
                <a:solidFill>
                  <a:schemeClr val="tx1">
                    <a:lumMod val="50000"/>
                    <a:lumOff val="50000"/>
                  </a:schemeClr>
                </a:solidFill>
                <a:latin typeface="Lato" panose="020F0502020204030203" pitchFamily="34" charset="0"/>
              </a:defRPr>
            </a:lvl1pPr>
          </a:lstStyle>
          <a:p>
            <a:pPr marL="152396" marR="0" lvl="0" indent="-152396" rtl="0">
              <a:lnSpc>
                <a:spcPct val="125000"/>
              </a:lnSpc>
              <a:spcBef>
                <a:spcPts val="0"/>
              </a:spcBef>
              <a:spcAft>
                <a:spcPts val="1200"/>
              </a:spcAft>
              <a:buClr>
                <a:srgbClr val="000000"/>
              </a:buClr>
              <a:buSzPts val="2400"/>
            </a:pPr>
            <a:r>
              <a:rPr lang="en-US" sz="24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Lato Black"/>
              </a:rPr>
              <a:t>Subtitle Of This Presentation Goes Here</a:t>
            </a:r>
            <a:endParaRPr lang="en-US" sz="2400" u="none" strike="noStrike" cap="none"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Lato Black"/>
            </a:endParaRPr>
          </a:p>
        </p:txBody>
      </p:sp>
    </p:spTree>
    <p:extLst>
      <p:ext uri="{BB962C8B-B14F-4D97-AF65-F5344CB8AC3E}">
        <p14:creationId xmlns:p14="http://schemas.microsoft.com/office/powerpoint/2010/main" val="736013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Simple 3">
    <p:spTree>
      <p:nvGrpSpPr>
        <p:cNvPr id="1" name=""/>
        <p:cNvGrpSpPr/>
        <p:nvPr/>
      </p:nvGrpSpPr>
      <p:grpSpPr>
        <a:xfrm>
          <a:off x="0" y="0"/>
          <a:ext cx="0" cy="0"/>
          <a:chOff x="0" y="0"/>
          <a:chExt cx="0" cy="0"/>
        </a:xfrm>
      </p:grpSpPr>
      <p:pic>
        <p:nvPicPr>
          <p:cNvPr id="6" name="Picture 5" descr="A blue text on a black background&#10;&#10;Description automatically generated with low confidence">
            <a:extLst>
              <a:ext uri="{FF2B5EF4-FFF2-40B4-BE49-F238E27FC236}">
                <a16:creationId xmlns:a16="http://schemas.microsoft.com/office/drawing/2014/main" id="{704D6C31-1BF9-B57D-48AC-AA9F693FF67D}"/>
              </a:ext>
            </a:extLst>
          </p:cNvPr>
          <p:cNvPicPr>
            <a:picLocks noChangeAspect="1"/>
          </p:cNvPicPr>
          <p:nvPr userDrawn="1"/>
        </p:nvPicPr>
        <p:blipFill>
          <a:blip r:embed="rId2"/>
          <a:stretch>
            <a:fillRect/>
          </a:stretch>
        </p:blipFill>
        <p:spPr>
          <a:xfrm>
            <a:off x="457460" y="407655"/>
            <a:ext cx="3193601" cy="727339"/>
          </a:xfrm>
          <a:prstGeom prst="rect">
            <a:avLst/>
          </a:prstGeom>
        </p:spPr>
      </p:pic>
      <p:sp>
        <p:nvSpPr>
          <p:cNvPr id="7" name="Rectangle: Top Corners Rounded 6">
            <a:extLst>
              <a:ext uri="{FF2B5EF4-FFF2-40B4-BE49-F238E27FC236}">
                <a16:creationId xmlns:a16="http://schemas.microsoft.com/office/drawing/2014/main" id="{95E9CCDC-2E3F-551E-447F-CC0A06FE03D2}"/>
              </a:ext>
            </a:extLst>
          </p:cNvPr>
          <p:cNvSpPr/>
          <p:nvPr userDrawn="1"/>
        </p:nvSpPr>
        <p:spPr>
          <a:xfrm>
            <a:off x="11423999" y="6254749"/>
            <a:ext cx="609600" cy="603251"/>
          </a:xfrm>
          <a:prstGeom prst="round2SameRect">
            <a:avLst>
              <a:gd name="adj1" fmla="val 15403"/>
              <a:gd name="adj2" fmla="val 0"/>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a:p>
        </p:txBody>
      </p:sp>
      <p:pic>
        <p:nvPicPr>
          <p:cNvPr id="8" name="Google Shape;28;p135">
            <a:extLst>
              <a:ext uri="{FF2B5EF4-FFF2-40B4-BE49-F238E27FC236}">
                <a16:creationId xmlns:a16="http://schemas.microsoft.com/office/drawing/2014/main" id="{DE27DF9C-D08D-0B3D-8573-6D69E9F8859C}"/>
              </a:ext>
            </a:extLst>
          </p:cNvPr>
          <p:cNvPicPr preferRelativeResize="0"/>
          <p:nvPr userDrawn="1"/>
        </p:nvPicPr>
        <p:blipFill rotWithShape="1">
          <a:blip r:embed="rId3">
            <a:alphaModFix/>
          </a:blip>
          <a:srcRect r="80610" b="-9093"/>
          <a:stretch/>
        </p:blipFill>
        <p:spPr>
          <a:xfrm>
            <a:off x="11562981" y="6420653"/>
            <a:ext cx="331644" cy="357336"/>
          </a:xfrm>
          <a:prstGeom prst="rect">
            <a:avLst/>
          </a:prstGeom>
          <a:noFill/>
          <a:ln>
            <a:noFill/>
          </a:ln>
        </p:spPr>
      </p:pic>
      <p:pic>
        <p:nvPicPr>
          <p:cNvPr id="9" name="Graphic 8">
            <a:extLst>
              <a:ext uri="{FF2B5EF4-FFF2-40B4-BE49-F238E27FC236}">
                <a16:creationId xmlns:a16="http://schemas.microsoft.com/office/drawing/2014/main" id="{3D625F07-5952-28AE-915F-A1D73684313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851516">
            <a:off x="-216525" y="4769239"/>
            <a:ext cx="4135159" cy="3883399"/>
          </a:xfrm>
          <a:prstGeom prst="rect">
            <a:avLst/>
          </a:prstGeom>
        </p:spPr>
      </p:pic>
      <p:pic>
        <p:nvPicPr>
          <p:cNvPr id="10" name="Graphic 9">
            <a:extLst>
              <a:ext uri="{FF2B5EF4-FFF2-40B4-BE49-F238E27FC236}">
                <a16:creationId xmlns:a16="http://schemas.microsoft.com/office/drawing/2014/main" id="{E3A32F4F-C481-7BC8-6327-C240F989FB9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851516">
            <a:off x="7682370" y="-894840"/>
            <a:ext cx="3836551" cy="3602971"/>
          </a:xfrm>
          <a:prstGeom prst="rect">
            <a:avLst/>
          </a:prstGeom>
        </p:spPr>
      </p:pic>
      <p:sp>
        <p:nvSpPr>
          <p:cNvPr id="2" name="Title 9">
            <a:extLst>
              <a:ext uri="{FF2B5EF4-FFF2-40B4-BE49-F238E27FC236}">
                <a16:creationId xmlns:a16="http://schemas.microsoft.com/office/drawing/2014/main" id="{8132C399-B26A-890D-529F-64A313F70F17}"/>
              </a:ext>
            </a:extLst>
          </p:cNvPr>
          <p:cNvSpPr>
            <a:spLocks noGrp="1"/>
          </p:cNvSpPr>
          <p:nvPr>
            <p:ph type="title" hasCustomPrompt="1"/>
          </p:nvPr>
        </p:nvSpPr>
        <p:spPr>
          <a:xfrm>
            <a:off x="572048" y="2849145"/>
            <a:ext cx="9641584" cy="763600"/>
          </a:xfrm>
          <a:prstGeom prst="rect">
            <a:avLst/>
          </a:prstGeom>
          <a:noFill/>
        </p:spPr>
        <p:txBody>
          <a:bodyPr lIns="0" tIns="0" rIns="0" bIns="0"/>
          <a:lstStyle>
            <a:lvl1pPr>
              <a:defRPr sz="3733">
                <a:gradFill>
                  <a:gsLst>
                    <a:gs pos="75000">
                      <a:srgbClr val="3CB1E5"/>
                    </a:gs>
                    <a:gs pos="0">
                      <a:srgbClr val="20E0B2"/>
                    </a:gs>
                  </a:gsLst>
                  <a:path path="circle">
                    <a:fillToRect l="100000" t="100000"/>
                  </a:path>
                </a:gradFill>
                <a:latin typeface="Lato Black" panose="020F0A02020204030203" pitchFamily="34" charset="0"/>
              </a:defRPr>
            </a:lvl1pPr>
          </a:lstStyle>
          <a:p>
            <a:r>
              <a:rPr lang="en-US" dirty="0"/>
              <a:t>Title Of This Presentation Goes Here</a:t>
            </a:r>
          </a:p>
        </p:txBody>
      </p:sp>
      <p:sp>
        <p:nvSpPr>
          <p:cNvPr id="13" name="Text Placeholder 16">
            <a:extLst>
              <a:ext uri="{FF2B5EF4-FFF2-40B4-BE49-F238E27FC236}">
                <a16:creationId xmlns:a16="http://schemas.microsoft.com/office/drawing/2014/main" id="{6C912D1E-3A73-1ED4-393A-BE8264C906D5}"/>
              </a:ext>
            </a:extLst>
          </p:cNvPr>
          <p:cNvSpPr>
            <a:spLocks noGrp="1"/>
          </p:cNvSpPr>
          <p:nvPr>
            <p:ph type="body" sz="quarter" idx="10" hasCustomPrompt="1"/>
          </p:nvPr>
        </p:nvSpPr>
        <p:spPr>
          <a:xfrm>
            <a:off x="578397" y="3539503"/>
            <a:ext cx="7122584" cy="628651"/>
          </a:xfrm>
          <a:prstGeom prst="rect">
            <a:avLst/>
          </a:prstGeom>
        </p:spPr>
        <p:txBody>
          <a:bodyPr lIns="0" tIns="0" rIns="0" bIns="0"/>
          <a:lstStyle>
            <a:lvl1pPr marL="0" indent="0">
              <a:buNone/>
              <a:defRPr sz="2133">
                <a:solidFill>
                  <a:schemeClr val="tx1">
                    <a:lumMod val="50000"/>
                    <a:lumOff val="50000"/>
                  </a:schemeClr>
                </a:solidFill>
                <a:latin typeface="Lato" panose="020F0502020204030203" pitchFamily="34" charset="0"/>
              </a:defRPr>
            </a:lvl1pPr>
          </a:lstStyle>
          <a:p>
            <a:pPr marL="152396" marR="0" lvl="0" indent="-152396" rtl="0">
              <a:lnSpc>
                <a:spcPct val="125000"/>
              </a:lnSpc>
              <a:spcBef>
                <a:spcPts val="0"/>
              </a:spcBef>
              <a:spcAft>
                <a:spcPts val="1200"/>
              </a:spcAft>
              <a:buClr>
                <a:srgbClr val="000000"/>
              </a:buClr>
              <a:buSzPts val="2400"/>
            </a:pPr>
            <a:r>
              <a:rPr lang="en-US" sz="24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Lato Black"/>
              </a:rPr>
              <a:t>Subtitle Of This Presentation Goes Here</a:t>
            </a:r>
            <a:endParaRPr lang="en-US" sz="2400" u="none" strike="noStrike" cap="none"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sym typeface="Lato Black"/>
            </a:endParaRPr>
          </a:p>
        </p:txBody>
      </p:sp>
    </p:spTree>
    <p:extLst>
      <p:ext uri="{BB962C8B-B14F-4D97-AF65-F5344CB8AC3E}">
        <p14:creationId xmlns:p14="http://schemas.microsoft.com/office/powerpoint/2010/main" val="257596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Partner 1">
    <p:spTree>
      <p:nvGrpSpPr>
        <p:cNvPr id="1" name=""/>
        <p:cNvGrpSpPr/>
        <p:nvPr/>
      </p:nvGrpSpPr>
      <p:grpSpPr>
        <a:xfrm>
          <a:off x="0" y="0"/>
          <a:ext cx="0" cy="0"/>
          <a:chOff x="0" y="0"/>
          <a:chExt cx="0" cy="0"/>
        </a:xfrm>
      </p:grpSpPr>
      <p:pic>
        <p:nvPicPr>
          <p:cNvPr id="2" name="Picture 1" descr="A blue text on a black background&#10;&#10;Description automatically generated with low confidence">
            <a:extLst>
              <a:ext uri="{FF2B5EF4-FFF2-40B4-BE49-F238E27FC236}">
                <a16:creationId xmlns:a16="http://schemas.microsoft.com/office/drawing/2014/main" id="{11F8B018-9DA0-5C4A-7CFC-CE5BEC9B533C}"/>
              </a:ext>
            </a:extLst>
          </p:cNvPr>
          <p:cNvPicPr>
            <a:picLocks noChangeAspect="1"/>
          </p:cNvPicPr>
          <p:nvPr userDrawn="1"/>
        </p:nvPicPr>
        <p:blipFill>
          <a:blip r:embed="rId2"/>
          <a:stretch>
            <a:fillRect/>
          </a:stretch>
        </p:blipFill>
        <p:spPr>
          <a:xfrm>
            <a:off x="457460" y="407655"/>
            <a:ext cx="3193601" cy="727339"/>
          </a:xfrm>
          <a:prstGeom prst="rect">
            <a:avLst/>
          </a:prstGeom>
        </p:spPr>
      </p:pic>
      <p:sp>
        <p:nvSpPr>
          <p:cNvPr id="3" name="Rectangle: Top Corners Rounded 2">
            <a:extLst>
              <a:ext uri="{FF2B5EF4-FFF2-40B4-BE49-F238E27FC236}">
                <a16:creationId xmlns:a16="http://schemas.microsoft.com/office/drawing/2014/main" id="{4E0DDD32-E358-5852-854C-DE8CA8A8B2CA}"/>
              </a:ext>
            </a:extLst>
          </p:cNvPr>
          <p:cNvSpPr/>
          <p:nvPr userDrawn="1"/>
        </p:nvSpPr>
        <p:spPr>
          <a:xfrm>
            <a:off x="11423999" y="6254749"/>
            <a:ext cx="609600" cy="603251"/>
          </a:xfrm>
          <a:prstGeom prst="round2SameRect">
            <a:avLst>
              <a:gd name="adj1" fmla="val 15403"/>
              <a:gd name="adj2" fmla="val 0"/>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33"/>
          </a:p>
        </p:txBody>
      </p:sp>
      <p:pic>
        <p:nvPicPr>
          <p:cNvPr id="4" name="Google Shape;28;p135">
            <a:extLst>
              <a:ext uri="{FF2B5EF4-FFF2-40B4-BE49-F238E27FC236}">
                <a16:creationId xmlns:a16="http://schemas.microsoft.com/office/drawing/2014/main" id="{F0F76AC0-33FD-4729-BDCE-971173B8BADB}"/>
              </a:ext>
            </a:extLst>
          </p:cNvPr>
          <p:cNvPicPr preferRelativeResize="0"/>
          <p:nvPr userDrawn="1"/>
        </p:nvPicPr>
        <p:blipFill rotWithShape="1">
          <a:blip r:embed="rId3">
            <a:alphaModFix/>
          </a:blip>
          <a:srcRect r="80610" b="-9093"/>
          <a:stretch/>
        </p:blipFill>
        <p:spPr>
          <a:xfrm>
            <a:off x="11562981" y="6420653"/>
            <a:ext cx="331644" cy="357336"/>
          </a:xfrm>
          <a:prstGeom prst="rect">
            <a:avLst/>
          </a:prstGeom>
          <a:noFill/>
          <a:ln>
            <a:noFill/>
          </a:ln>
        </p:spPr>
      </p:pic>
      <p:sp>
        <p:nvSpPr>
          <p:cNvPr id="5" name="Google Shape;100;p3">
            <a:extLst>
              <a:ext uri="{FF2B5EF4-FFF2-40B4-BE49-F238E27FC236}">
                <a16:creationId xmlns:a16="http://schemas.microsoft.com/office/drawing/2014/main" id="{6A9D4202-4781-85E2-AA2C-84BABD1DDD64}"/>
              </a:ext>
            </a:extLst>
          </p:cNvPr>
          <p:cNvSpPr txBox="1"/>
          <p:nvPr userDrawn="1"/>
        </p:nvSpPr>
        <p:spPr>
          <a:xfrm>
            <a:off x="8668942" y="3657365"/>
            <a:ext cx="1384204" cy="940075"/>
          </a:xfrm>
          <a:prstGeom prst="rect">
            <a:avLst/>
          </a:prstGeom>
          <a:noFill/>
          <a:ln>
            <a:noFill/>
          </a:ln>
        </p:spPr>
        <p:txBody>
          <a:bodyPr spcFirstLastPara="1" wrap="square" lIns="100767" tIns="100767" rIns="100767" bIns="100767" anchor="ctr" anchorCtr="0">
            <a:noAutofit/>
          </a:bodyPr>
          <a:lstStyle/>
          <a:p>
            <a:pPr marL="0" marR="0" lvl="0" indent="0" algn="ctr" rtl="0">
              <a:lnSpc>
                <a:spcPct val="125000"/>
              </a:lnSpc>
              <a:spcBef>
                <a:spcPts val="0"/>
              </a:spcBef>
              <a:spcAft>
                <a:spcPts val="1200"/>
              </a:spcAft>
              <a:buClr>
                <a:srgbClr val="000000"/>
              </a:buClr>
              <a:buSzPts val="2400"/>
              <a:buFont typeface="Arial"/>
              <a:buNone/>
            </a:pPr>
            <a:r>
              <a:rPr lang="en-US" sz="6400" u="none" strike="noStrike" cap="none" dirty="0">
                <a:solidFill>
                  <a:schemeClr val="bg1">
                    <a:lumMod val="85000"/>
                  </a:schemeClr>
                </a:solidFill>
                <a:latin typeface="Lato Light" panose="020F0502020204030203" pitchFamily="34" charset="0"/>
                <a:ea typeface="Lato Light" panose="020F0502020204030203" pitchFamily="34" charset="0"/>
                <a:cs typeface="Lato Light" panose="020F0502020204030203" pitchFamily="34" charset="0"/>
                <a:sym typeface="Lato Black"/>
              </a:rPr>
              <a:t>&amp;</a:t>
            </a:r>
            <a:endParaRPr sz="6400" u="none" strike="noStrike" cap="none" dirty="0">
              <a:solidFill>
                <a:schemeClr val="bg1">
                  <a:lumMod val="85000"/>
                </a:schemeClr>
              </a:solidFill>
              <a:latin typeface="Lato Light" panose="020F0502020204030203" pitchFamily="34" charset="0"/>
              <a:ea typeface="Lato Light" panose="020F0502020204030203" pitchFamily="34" charset="0"/>
              <a:cs typeface="Lato Light" panose="020F0502020204030203" pitchFamily="34" charset="0"/>
              <a:sym typeface="Lato Black"/>
            </a:endParaRPr>
          </a:p>
        </p:txBody>
      </p:sp>
      <p:pic>
        <p:nvPicPr>
          <p:cNvPr id="12" name="Picture 11" descr="A blue text on a black background&#10;&#10;Description automatically generated with low confidence">
            <a:extLst>
              <a:ext uri="{FF2B5EF4-FFF2-40B4-BE49-F238E27FC236}">
                <a16:creationId xmlns:a16="http://schemas.microsoft.com/office/drawing/2014/main" id="{DC32366C-1D33-5BE2-6FD4-952BD7D59B36}"/>
              </a:ext>
            </a:extLst>
          </p:cNvPr>
          <p:cNvPicPr>
            <a:picLocks noChangeAspect="1"/>
          </p:cNvPicPr>
          <p:nvPr userDrawn="1"/>
        </p:nvPicPr>
        <p:blipFill>
          <a:blip r:embed="rId2"/>
          <a:stretch>
            <a:fillRect/>
          </a:stretch>
        </p:blipFill>
        <p:spPr>
          <a:xfrm>
            <a:off x="7744524" y="4930703"/>
            <a:ext cx="3233032" cy="736319"/>
          </a:xfrm>
          <a:prstGeom prst="rect">
            <a:avLst/>
          </a:prstGeom>
        </p:spPr>
      </p:pic>
      <p:pic>
        <p:nvPicPr>
          <p:cNvPr id="13" name="Graphic 12">
            <a:extLst>
              <a:ext uri="{FF2B5EF4-FFF2-40B4-BE49-F238E27FC236}">
                <a16:creationId xmlns:a16="http://schemas.microsoft.com/office/drawing/2014/main" id="{D083B4DB-A250-E71F-D84E-A85B155F0E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606675">
            <a:off x="7878247" y="-1550031"/>
            <a:ext cx="5494143" cy="3735009"/>
          </a:xfrm>
          <a:prstGeom prst="rect">
            <a:avLst/>
          </a:prstGeom>
        </p:spPr>
      </p:pic>
      <p:pic>
        <p:nvPicPr>
          <p:cNvPr id="14" name="Graphic 13">
            <a:extLst>
              <a:ext uri="{FF2B5EF4-FFF2-40B4-BE49-F238E27FC236}">
                <a16:creationId xmlns:a16="http://schemas.microsoft.com/office/drawing/2014/main" id="{5E6DBCA2-22AD-69A7-0177-C189D3392C8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722243">
            <a:off x="-998206" y="4819910"/>
            <a:ext cx="4150060" cy="4041561"/>
          </a:xfrm>
          <a:prstGeom prst="rect">
            <a:avLst/>
          </a:prstGeom>
        </p:spPr>
      </p:pic>
      <p:sp>
        <p:nvSpPr>
          <p:cNvPr id="16" name="Title 9">
            <a:extLst>
              <a:ext uri="{FF2B5EF4-FFF2-40B4-BE49-F238E27FC236}">
                <a16:creationId xmlns:a16="http://schemas.microsoft.com/office/drawing/2014/main" id="{6B11F007-37F9-3835-AE2D-EB05F81954EF}"/>
              </a:ext>
            </a:extLst>
          </p:cNvPr>
          <p:cNvSpPr>
            <a:spLocks noGrp="1"/>
          </p:cNvSpPr>
          <p:nvPr>
            <p:ph type="title" hasCustomPrompt="1"/>
          </p:nvPr>
        </p:nvSpPr>
        <p:spPr>
          <a:xfrm>
            <a:off x="603609" y="3074895"/>
            <a:ext cx="6216295" cy="389965"/>
          </a:xfrm>
          <a:prstGeom prst="rect">
            <a:avLst/>
          </a:prstGeom>
          <a:noFill/>
        </p:spPr>
        <p:txBody>
          <a:bodyPr lIns="0" tIns="0" rIns="0" bIns="0"/>
          <a:lstStyle>
            <a:lvl1pPr>
              <a:defRPr sz="3733">
                <a:gradFill>
                  <a:gsLst>
                    <a:gs pos="100000">
                      <a:srgbClr val="3CB1E5"/>
                    </a:gs>
                    <a:gs pos="0">
                      <a:srgbClr val="20E0B2"/>
                    </a:gs>
                  </a:gsLst>
                  <a:path path="circle">
                    <a:fillToRect l="100000" t="100000"/>
                  </a:path>
                </a:gradFill>
                <a:latin typeface="Lato Black" panose="020F0A02020204030203" pitchFamily="34" charset="0"/>
              </a:defRPr>
            </a:lvl1pPr>
          </a:lstStyle>
          <a:p>
            <a:r>
              <a:rPr lang="en-US" dirty="0"/>
              <a:t>Title Of This Presentation</a:t>
            </a:r>
          </a:p>
        </p:txBody>
      </p:sp>
      <p:sp>
        <p:nvSpPr>
          <p:cNvPr id="6" name="Text Placeholder 7">
            <a:extLst>
              <a:ext uri="{FF2B5EF4-FFF2-40B4-BE49-F238E27FC236}">
                <a16:creationId xmlns:a16="http://schemas.microsoft.com/office/drawing/2014/main" id="{89D60B09-904D-DD92-A605-13237DB8E2AF}"/>
              </a:ext>
            </a:extLst>
          </p:cNvPr>
          <p:cNvSpPr>
            <a:spLocks noGrp="1"/>
          </p:cNvSpPr>
          <p:nvPr>
            <p:ph type="body" sz="quarter" idx="14" hasCustomPrompt="1"/>
          </p:nvPr>
        </p:nvSpPr>
        <p:spPr>
          <a:xfrm>
            <a:off x="598171" y="3971788"/>
            <a:ext cx="5492749" cy="869949"/>
          </a:xfrm>
          <a:prstGeom prst="rect">
            <a:avLst/>
          </a:prstGeom>
        </p:spPr>
        <p:txBody>
          <a:bodyPr lIns="0" tIns="0" rIns="0" bIns="0"/>
          <a:lstStyle>
            <a:lvl1pPr marL="0" indent="0">
              <a:lnSpc>
                <a:spcPct val="100000"/>
              </a:lnSpc>
              <a:spcBef>
                <a:spcPts val="0"/>
              </a:spcBef>
              <a:buNone/>
              <a:defRPr sz="1600">
                <a:solidFill>
                  <a:schemeClr val="tx1"/>
                </a:solidFill>
                <a:latin typeface="Lato regular" panose="020F0502020204030203" pitchFamily="34" charset="0"/>
              </a:defRPr>
            </a:lvl1pPr>
            <a:lvl2pPr marL="795847" indent="0">
              <a:buNone/>
              <a:defRPr sz="1467">
                <a:solidFill>
                  <a:schemeClr val="bg1"/>
                </a:solidFill>
                <a:latin typeface="Lato regular" panose="020F0502020204030203" pitchFamily="34" charset="0"/>
              </a:defRPr>
            </a:lvl2pPr>
            <a:lvl3pPr marL="1405432" indent="0">
              <a:buNone/>
              <a:defRPr sz="1467">
                <a:solidFill>
                  <a:schemeClr val="bg1"/>
                </a:solidFill>
                <a:latin typeface="Lato regular" panose="020F0502020204030203" pitchFamily="34" charset="0"/>
              </a:defRPr>
            </a:lvl3pPr>
            <a:lvl4pPr marL="2015016" indent="0">
              <a:buNone/>
              <a:defRPr sz="1467">
                <a:solidFill>
                  <a:schemeClr val="bg1"/>
                </a:solidFill>
                <a:latin typeface="Lato regular" panose="020F0502020204030203" pitchFamily="34" charset="0"/>
              </a:defRPr>
            </a:lvl4pPr>
            <a:lvl5pPr marL="2624601" indent="0">
              <a:buNone/>
              <a:defRPr sz="1467">
                <a:solidFill>
                  <a:schemeClr val="bg1"/>
                </a:solidFill>
                <a:latin typeface="Lato regular" panose="020F0502020204030203" pitchFamily="34" charset="0"/>
              </a:defRPr>
            </a:lvl5pPr>
          </a:lstStyle>
          <a:p>
            <a:r>
              <a:rPr lang="en-US" sz="1467" dirty="0">
                <a:latin typeface="Lato regular" panose="020F0502020204030203" pitchFamily="34" charset="0"/>
              </a:rPr>
              <a:t>Prepared For </a:t>
            </a:r>
          </a:p>
          <a:p>
            <a:r>
              <a:rPr lang="en-US" sz="1467" dirty="0">
                <a:latin typeface="Lato regular" panose="020F0502020204030203" pitchFamily="34" charset="0"/>
              </a:rPr>
              <a:t>Prepared By </a:t>
            </a:r>
          </a:p>
          <a:p>
            <a:r>
              <a:rPr lang="en-US" sz="1467" dirty="0">
                <a:latin typeface="Lato regular" panose="020F0502020204030203" pitchFamily="34" charset="0"/>
              </a:rPr>
              <a:t>Prepared On</a:t>
            </a:r>
          </a:p>
        </p:txBody>
      </p:sp>
      <p:sp>
        <p:nvSpPr>
          <p:cNvPr id="7" name="Rectangle 6">
            <a:extLst>
              <a:ext uri="{FF2B5EF4-FFF2-40B4-BE49-F238E27FC236}">
                <a16:creationId xmlns:a16="http://schemas.microsoft.com/office/drawing/2014/main" id="{53A19C2B-6176-E010-3E9F-282D4A0A1114}"/>
              </a:ext>
            </a:extLst>
          </p:cNvPr>
          <p:cNvSpPr/>
          <p:nvPr userDrawn="1"/>
        </p:nvSpPr>
        <p:spPr>
          <a:xfrm>
            <a:off x="8668942" y="1884881"/>
            <a:ext cx="1384204" cy="125251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dirty="0">
                <a:latin typeface="Lato" panose="020F0502020204030203" pitchFamily="34" charset="0"/>
              </a:rPr>
              <a:t>CUSTOMER LOGO GOES HERE</a:t>
            </a:r>
          </a:p>
        </p:txBody>
      </p:sp>
    </p:spTree>
    <p:extLst>
      <p:ext uri="{BB962C8B-B14F-4D97-AF65-F5344CB8AC3E}">
        <p14:creationId xmlns:p14="http://schemas.microsoft.com/office/powerpoint/2010/main" val="3883937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Partn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46CBE6-C0A9-896C-E081-F6070EAADB26}"/>
              </a:ext>
            </a:extLst>
          </p:cNvPr>
          <p:cNvSpPr/>
          <p:nvPr userDrawn="1"/>
        </p:nvSpPr>
        <p:spPr>
          <a:xfrm>
            <a:off x="2" y="0"/>
            <a:ext cx="8199284" cy="6858000"/>
          </a:xfrm>
          <a:prstGeom prst="rect">
            <a:avLst/>
          </a:prstGeom>
          <a:gradFill>
            <a:gsLst>
              <a:gs pos="0">
                <a:srgbClr val="33D4D5"/>
              </a:gs>
              <a:gs pos="71000">
                <a:srgbClr val="3CB1E5"/>
              </a:gs>
            </a:gsLst>
            <a:path path="circle">
              <a:fillToRect l="100000" t="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733"/>
          </a:p>
        </p:txBody>
      </p:sp>
      <p:sp>
        <p:nvSpPr>
          <p:cNvPr id="7" name="Google Shape;100;p3">
            <a:extLst>
              <a:ext uri="{FF2B5EF4-FFF2-40B4-BE49-F238E27FC236}">
                <a16:creationId xmlns:a16="http://schemas.microsoft.com/office/drawing/2014/main" id="{BD9DB593-8224-5064-4924-369D021FC90C}"/>
              </a:ext>
            </a:extLst>
          </p:cNvPr>
          <p:cNvSpPr txBox="1"/>
          <p:nvPr userDrawn="1"/>
        </p:nvSpPr>
        <p:spPr>
          <a:xfrm>
            <a:off x="9586377" y="4406763"/>
            <a:ext cx="1384204" cy="940075"/>
          </a:xfrm>
          <a:prstGeom prst="rect">
            <a:avLst/>
          </a:prstGeom>
          <a:noFill/>
          <a:ln>
            <a:noFill/>
          </a:ln>
        </p:spPr>
        <p:txBody>
          <a:bodyPr spcFirstLastPara="1" wrap="square" lIns="100767" tIns="100767" rIns="100767" bIns="100767" anchor="ctr" anchorCtr="0">
            <a:noAutofit/>
          </a:bodyPr>
          <a:lstStyle/>
          <a:p>
            <a:pPr marL="0" marR="0" lvl="0" indent="0" algn="ctr" rtl="0">
              <a:lnSpc>
                <a:spcPct val="125000"/>
              </a:lnSpc>
              <a:spcBef>
                <a:spcPts val="0"/>
              </a:spcBef>
              <a:spcAft>
                <a:spcPts val="1200"/>
              </a:spcAft>
              <a:buClr>
                <a:srgbClr val="000000"/>
              </a:buClr>
              <a:buSzPts val="2400"/>
              <a:buFont typeface="Arial"/>
              <a:buNone/>
            </a:pPr>
            <a:r>
              <a:rPr lang="en-US" sz="4000" u="none" strike="noStrike" cap="none" dirty="0">
                <a:solidFill>
                  <a:schemeClr val="bg1">
                    <a:lumMod val="85000"/>
                  </a:schemeClr>
                </a:solidFill>
                <a:latin typeface="Lato Light" panose="020F0502020204030203" pitchFamily="34" charset="0"/>
                <a:ea typeface="Lato Light" panose="020F0502020204030203" pitchFamily="34" charset="0"/>
                <a:cs typeface="Lato Light" panose="020F0502020204030203" pitchFamily="34" charset="0"/>
                <a:sym typeface="Lato Black"/>
              </a:rPr>
              <a:t>&amp;</a:t>
            </a:r>
            <a:endParaRPr sz="4000" u="none" strike="noStrike" cap="none" dirty="0">
              <a:solidFill>
                <a:schemeClr val="bg1">
                  <a:lumMod val="85000"/>
                </a:schemeClr>
              </a:solidFill>
              <a:latin typeface="Lato Light" panose="020F0502020204030203" pitchFamily="34" charset="0"/>
              <a:ea typeface="Lato Light" panose="020F0502020204030203" pitchFamily="34" charset="0"/>
              <a:cs typeface="Lato Light" panose="020F0502020204030203" pitchFamily="34" charset="0"/>
              <a:sym typeface="Lato Black"/>
            </a:endParaRPr>
          </a:p>
        </p:txBody>
      </p:sp>
      <p:pic>
        <p:nvPicPr>
          <p:cNvPr id="8" name="Picture 7" descr="A blue text on a black background&#10;&#10;Description automatically generated with low confidence">
            <a:extLst>
              <a:ext uri="{FF2B5EF4-FFF2-40B4-BE49-F238E27FC236}">
                <a16:creationId xmlns:a16="http://schemas.microsoft.com/office/drawing/2014/main" id="{43E2CC89-1701-E7D8-7E51-CBDA730A5133}"/>
              </a:ext>
            </a:extLst>
          </p:cNvPr>
          <p:cNvPicPr>
            <a:picLocks noChangeAspect="1"/>
          </p:cNvPicPr>
          <p:nvPr userDrawn="1"/>
        </p:nvPicPr>
        <p:blipFill>
          <a:blip r:embed="rId2"/>
          <a:stretch>
            <a:fillRect/>
          </a:stretch>
        </p:blipFill>
        <p:spPr>
          <a:xfrm>
            <a:off x="8771485" y="5301852"/>
            <a:ext cx="2956369" cy="673309"/>
          </a:xfrm>
          <a:prstGeom prst="rect">
            <a:avLst/>
          </a:prstGeom>
        </p:spPr>
      </p:pic>
      <p:pic>
        <p:nvPicPr>
          <p:cNvPr id="9" name="Graphic 8">
            <a:extLst>
              <a:ext uri="{FF2B5EF4-FFF2-40B4-BE49-F238E27FC236}">
                <a16:creationId xmlns:a16="http://schemas.microsoft.com/office/drawing/2014/main" id="{9E2E2CCF-36B7-6EB7-9F3D-288E383A4906}"/>
              </a:ext>
            </a:extLst>
          </p:cNvPr>
          <p:cNvPicPr>
            <a:picLocks noChangeAspect="1"/>
          </p:cNvPicPr>
          <p:nvPr userDrawn="1"/>
        </p:nvPicPr>
        <p:blipFill>
          <a:blip r:embed="rId3">
            <a:alphaModFix amt="40000"/>
            <a:extLst>
              <a:ext uri="{96DAC541-7B7A-43D3-8B79-37D633B846F1}">
                <asvg:svgBlip xmlns:asvg="http://schemas.microsoft.com/office/drawing/2016/SVG/main" r:embed="rId4"/>
              </a:ext>
            </a:extLst>
          </a:blip>
          <a:stretch>
            <a:fillRect/>
          </a:stretch>
        </p:blipFill>
        <p:spPr>
          <a:xfrm rot="583193">
            <a:off x="-1080125" y="5491409"/>
            <a:ext cx="4765879" cy="4041561"/>
          </a:xfrm>
          <a:prstGeom prst="rect">
            <a:avLst/>
          </a:prstGeom>
        </p:spPr>
      </p:pic>
      <p:pic>
        <p:nvPicPr>
          <p:cNvPr id="10" name="Picture 9" descr="A white text on a black background&#10;&#10;Description automatically generated with medium confidence">
            <a:extLst>
              <a:ext uri="{FF2B5EF4-FFF2-40B4-BE49-F238E27FC236}">
                <a16:creationId xmlns:a16="http://schemas.microsoft.com/office/drawing/2014/main" id="{AE3D8163-CAEC-9176-2028-100904F2404B}"/>
              </a:ext>
            </a:extLst>
          </p:cNvPr>
          <p:cNvPicPr>
            <a:picLocks noChangeAspect="1"/>
          </p:cNvPicPr>
          <p:nvPr userDrawn="1"/>
        </p:nvPicPr>
        <p:blipFill>
          <a:blip r:embed="rId5"/>
          <a:stretch>
            <a:fillRect/>
          </a:stretch>
        </p:blipFill>
        <p:spPr>
          <a:xfrm>
            <a:off x="448072" y="461003"/>
            <a:ext cx="3205925" cy="728747"/>
          </a:xfrm>
          <a:prstGeom prst="rect">
            <a:avLst/>
          </a:prstGeom>
        </p:spPr>
      </p:pic>
      <p:pic>
        <p:nvPicPr>
          <p:cNvPr id="11" name="Graphic 10">
            <a:extLst>
              <a:ext uri="{FF2B5EF4-FFF2-40B4-BE49-F238E27FC236}">
                <a16:creationId xmlns:a16="http://schemas.microsoft.com/office/drawing/2014/main" id="{FB547FD4-605D-827A-569B-37AA457C2A58}"/>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21349277">
            <a:off x="8291707" y="-1210949"/>
            <a:ext cx="5494143" cy="3735009"/>
          </a:xfrm>
          <a:prstGeom prst="rect">
            <a:avLst/>
          </a:prstGeom>
        </p:spPr>
      </p:pic>
      <p:sp>
        <p:nvSpPr>
          <p:cNvPr id="15" name="Title 9">
            <a:extLst>
              <a:ext uri="{FF2B5EF4-FFF2-40B4-BE49-F238E27FC236}">
                <a16:creationId xmlns:a16="http://schemas.microsoft.com/office/drawing/2014/main" id="{486D3394-ACFC-D347-FB2A-0476B6DAE73E}"/>
              </a:ext>
            </a:extLst>
          </p:cNvPr>
          <p:cNvSpPr>
            <a:spLocks noGrp="1"/>
          </p:cNvSpPr>
          <p:nvPr>
            <p:ph type="title" hasCustomPrompt="1"/>
          </p:nvPr>
        </p:nvSpPr>
        <p:spPr>
          <a:xfrm>
            <a:off x="598171" y="3072571"/>
            <a:ext cx="6216295" cy="464819"/>
          </a:xfrm>
          <a:prstGeom prst="rect">
            <a:avLst/>
          </a:prstGeom>
          <a:noFill/>
        </p:spPr>
        <p:txBody>
          <a:bodyPr lIns="0" tIns="0" rIns="0" bIns="0"/>
          <a:lstStyle>
            <a:lvl1pPr>
              <a:defRPr sz="3733">
                <a:solidFill>
                  <a:schemeClr val="bg1"/>
                </a:solidFill>
                <a:latin typeface="Lato Black" panose="020F0A02020204030203" pitchFamily="34" charset="0"/>
              </a:defRPr>
            </a:lvl1pPr>
          </a:lstStyle>
          <a:p>
            <a:r>
              <a:rPr lang="en-US" dirty="0"/>
              <a:t>Title Of This Presentation</a:t>
            </a:r>
          </a:p>
        </p:txBody>
      </p:sp>
      <p:sp>
        <p:nvSpPr>
          <p:cNvPr id="19" name="Text Placeholder 7">
            <a:extLst>
              <a:ext uri="{FF2B5EF4-FFF2-40B4-BE49-F238E27FC236}">
                <a16:creationId xmlns:a16="http://schemas.microsoft.com/office/drawing/2014/main" id="{8A8A686C-828A-6284-C321-B14F4E4CD266}"/>
              </a:ext>
            </a:extLst>
          </p:cNvPr>
          <p:cNvSpPr>
            <a:spLocks noGrp="1"/>
          </p:cNvSpPr>
          <p:nvPr>
            <p:ph type="body" sz="quarter" idx="14" hasCustomPrompt="1"/>
          </p:nvPr>
        </p:nvSpPr>
        <p:spPr>
          <a:xfrm>
            <a:off x="598171" y="3971788"/>
            <a:ext cx="5492749" cy="869949"/>
          </a:xfrm>
          <a:prstGeom prst="rect">
            <a:avLst/>
          </a:prstGeom>
        </p:spPr>
        <p:txBody>
          <a:bodyPr lIns="0" tIns="0" rIns="0" bIns="0"/>
          <a:lstStyle>
            <a:lvl1pPr marL="0" indent="0">
              <a:lnSpc>
                <a:spcPct val="100000"/>
              </a:lnSpc>
              <a:spcBef>
                <a:spcPts val="0"/>
              </a:spcBef>
              <a:buNone/>
              <a:defRPr sz="1600">
                <a:solidFill>
                  <a:schemeClr val="bg1"/>
                </a:solidFill>
                <a:latin typeface="Lato regular" panose="020F0502020204030203" pitchFamily="34" charset="0"/>
              </a:defRPr>
            </a:lvl1pPr>
            <a:lvl2pPr marL="795847" indent="0">
              <a:buNone/>
              <a:defRPr sz="1467">
                <a:solidFill>
                  <a:schemeClr val="bg1"/>
                </a:solidFill>
                <a:latin typeface="Lato regular" panose="020F0502020204030203" pitchFamily="34" charset="0"/>
              </a:defRPr>
            </a:lvl2pPr>
            <a:lvl3pPr marL="1405432" indent="0">
              <a:buNone/>
              <a:defRPr sz="1467">
                <a:solidFill>
                  <a:schemeClr val="bg1"/>
                </a:solidFill>
                <a:latin typeface="Lato regular" panose="020F0502020204030203" pitchFamily="34" charset="0"/>
              </a:defRPr>
            </a:lvl3pPr>
            <a:lvl4pPr marL="2015016" indent="0">
              <a:buNone/>
              <a:defRPr sz="1467">
                <a:solidFill>
                  <a:schemeClr val="bg1"/>
                </a:solidFill>
                <a:latin typeface="Lato regular" panose="020F0502020204030203" pitchFamily="34" charset="0"/>
              </a:defRPr>
            </a:lvl4pPr>
            <a:lvl5pPr marL="2624601" indent="0">
              <a:buNone/>
              <a:defRPr sz="1467">
                <a:solidFill>
                  <a:schemeClr val="bg1"/>
                </a:solidFill>
                <a:latin typeface="Lato regular" panose="020F0502020204030203" pitchFamily="34" charset="0"/>
              </a:defRPr>
            </a:lvl5pPr>
          </a:lstStyle>
          <a:p>
            <a:r>
              <a:rPr lang="en-US" sz="1467" dirty="0">
                <a:latin typeface="Lato regular" panose="020F0502020204030203" pitchFamily="34" charset="0"/>
              </a:rPr>
              <a:t>Prepared For </a:t>
            </a:r>
          </a:p>
          <a:p>
            <a:r>
              <a:rPr lang="en-US" sz="1467" dirty="0">
                <a:latin typeface="Lato regular" panose="020F0502020204030203" pitchFamily="34" charset="0"/>
              </a:rPr>
              <a:t>Prepared By </a:t>
            </a:r>
          </a:p>
          <a:p>
            <a:r>
              <a:rPr lang="en-US" sz="1467" dirty="0">
                <a:latin typeface="Lato regular" panose="020F0502020204030203" pitchFamily="34" charset="0"/>
              </a:rPr>
              <a:t>Prepared On</a:t>
            </a:r>
          </a:p>
        </p:txBody>
      </p:sp>
    </p:spTree>
    <p:extLst>
      <p:ext uri="{BB962C8B-B14F-4D97-AF65-F5344CB8AC3E}">
        <p14:creationId xmlns:p14="http://schemas.microsoft.com/office/powerpoint/2010/main" val="91264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 Gray Bar Standar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4D64CB0C-B9C7-B8C5-3C75-987BB668F855}"/>
              </a:ext>
            </a:extLst>
          </p:cNvPr>
          <p:cNvSpPr>
            <a:spLocks noGrp="1"/>
          </p:cNvSpPr>
          <p:nvPr>
            <p:ph type="title"/>
          </p:nvPr>
        </p:nvSpPr>
        <p:spPr>
          <a:xfrm>
            <a:off x="507952" y="900632"/>
            <a:ext cx="11131155" cy="763600"/>
          </a:xfrm>
          <a:prstGeom prst="rect">
            <a:avLst/>
          </a:prstGeom>
        </p:spPr>
        <p:txBody>
          <a:bodyPr lIns="0" tIns="0" rIns="0" bIns="0"/>
          <a:lstStyle>
            <a:lvl1pPr>
              <a:defRPr sz="3200">
                <a:solidFill>
                  <a:schemeClr val="tx1"/>
                </a:solidFill>
                <a:latin typeface="Lato Black" panose="020F0A02020204030203" pitchFamily="34" charset="0"/>
              </a:defRPr>
            </a:lvl1pPr>
          </a:lstStyle>
          <a:p>
            <a:r>
              <a:rPr lang="en-US" dirty="0"/>
              <a:t>Click to edit Master title style</a:t>
            </a:r>
          </a:p>
        </p:txBody>
      </p:sp>
      <p:sp>
        <p:nvSpPr>
          <p:cNvPr id="8" name="Google Shape;27;p135">
            <a:extLst>
              <a:ext uri="{FF2B5EF4-FFF2-40B4-BE49-F238E27FC236}">
                <a16:creationId xmlns:a16="http://schemas.microsoft.com/office/drawing/2014/main" id="{C06310CD-54B6-BEF4-6DB4-1EA7F9BFFD84}"/>
              </a:ext>
            </a:extLst>
          </p:cNvPr>
          <p:cNvSpPr/>
          <p:nvPr userDrawn="1"/>
        </p:nvSpPr>
        <p:spPr>
          <a:xfrm>
            <a:off x="0" y="0"/>
            <a:ext cx="12192000" cy="487680"/>
          </a:xfrm>
          <a:prstGeom prst="rect">
            <a:avLst/>
          </a:prstGeom>
          <a:solidFill>
            <a:srgbClr val="F7F8F9"/>
          </a:solidFill>
          <a:ln>
            <a:noFill/>
          </a:ln>
        </p:spPr>
        <p:txBody>
          <a:bodyPr spcFirstLastPara="1" wrap="square" lIns="100733" tIns="100733" rIns="100733" bIns="100733"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1533" b="0" i="0" u="none" strike="noStrike" cap="none">
              <a:solidFill>
                <a:srgbClr val="000000"/>
              </a:solidFill>
              <a:latin typeface="Arial"/>
              <a:ea typeface="Arial"/>
              <a:cs typeface="Arial"/>
              <a:sym typeface="Arial"/>
            </a:endParaRPr>
          </a:p>
        </p:txBody>
      </p:sp>
      <p:pic>
        <p:nvPicPr>
          <p:cNvPr id="9" name="Picture 8" descr="A blue text on a black background&#10;&#10;Description automatically generated with low confidence">
            <a:extLst>
              <a:ext uri="{FF2B5EF4-FFF2-40B4-BE49-F238E27FC236}">
                <a16:creationId xmlns:a16="http://schemas.microsoft.com/office/drawing/2014/main" id="{DEB0B518-C42C-E4CE-CFFD-17825185EF99}"/>
              </a:ext>
            </a:extLst>
          </p:cNvPr>
          <p:cNvPicPr>
            <a:picLocks noChangeAspect="1"/>
          </p:cNvPicPr>
          <p:nvPr userDrawn="1"/>
        </p:nvPicPr>
        <p:blipFill>
          <a:blip r:embed="rId2"/>
          <a:stretch>
            <a:fillRect/>
          </a:stretch>
        </p:blipFill>
        <p:spPr>
          <a:xfrm>
            <a:off x="157655" y="79796"/>
            <a:ext cx="1445383" cy="329184"/>
          </a:xfrm>
          <a:prstGeom prst="rect">
            <a:avLst/>
          </a:prstGeom>
        </p:spPr>
      </p:pic>
    </p:spTree>
    <p:extLst>
      <p:ext uri="{BB962C8B-B14F-4D97-AF65-F5344CB8AC3E}">
        <p14:creationId xmlns:p14="http://schemas.microsoft.com/office/powerpoint/2010/main" val="3007330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 Gray Bar Color">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4D64CB0C-B9C7-B8C5-3C75-987BB668F855}"/>
              </a:ext>
            </a:extLst>
          </p:cNvPr>
          <p:cNvSpPr>
            <a:spLocks noGrp="1"/>
          </p:cNvSpPr>
          <p:nvPr>
            <p:ph type="title"/>
          </p:nvPr>
        </p:nvSpPr>
        <p:spPr>
          <a:xfrm>
            <a:off x="507952" y="900632"/>
            <a:ext cx="11116979" cy="763600"/>
          </a:xfrm>
          <a:prstGeom prst="rect">
            <a:avLst/>
          </a:prstGeom>
        </p:spPr>
        <p:txBody>
          <a:bodyPr lIns="0" tIns="0" rIns="0" bIns="0"/>
          <a:lstStyle>
            <a:lvl1pPr>
              <a:defRPr sz="3200">
                <a:gradFill>
                  <a:gsLst>
                    <a:gs pos="100000">
                      <a:srgbClr val="20E0B2"/>
                    </a:gs>
                    <a:gs pos="0">
                      <a:srgbClr val="3CB1E5"/>
                    </a:gs>
                  </a:gsLst>
                  <a:lin ang="0" scaled="0"/>
                </a:gradFill>
                <a:latin typeface="Lato Black" panose="020F0A02020204030203" pitchFamily="34" charset="0"/>
              </a:defRPr>
            </a:lvl1pPr>
          </a:lstStyle>
          <a:p>
            <a:r>
              <a:rPr lang="en-US" dirty="0"/>
              <a:t>Click to edit Master title style</a:t>
            </a:r>
          </a:p>
        </p:txBody>
      </p:sp>
      <p:sp>
        <p:nvSpPr>
          <p:cNvPr id="8" name="Google Shape;27;p135">
            <a:extLst>
              <a:ext uri="{FF2B5EF4-FFF2-40B4-BE49-F238E27FC236}">
                <a16:creationId xmlns:a16="http://schemas.microsoft.com/office/drawing/2014/main" id="{C06310CD-54B6-BEF4-6DB4-1EA7F9BFFD84}"/>
              </a:ext>
            </a:extLst>
          </p:cNvPr>
          <p:cNvSpPr/>
          <p:nvPr userDrawn="1"/>
        </p:nvSpPr>
        <p:spPr>
          <a:xfrm>
            <a:off x="0" y="0"/>
            <a:ext cx="12192000" cy="487680"/>
          </a:xfrm>
          <a:prstGeom prst="rect">
            <a:avLst/>
          </a:prstGeom>
          <a:solidFill>
            <a:srgbClr val="F7F8F9"/>
          </a:solidFill>
          <a:ln>
            <a:noFill/>
          </a:ln>
        </p:spPr>
        <p:txBody>
          <a:bodyPr spcFirstLastPara="1" wrap="square" lIns="100733" tIns="100733" rIns="100733" bIns="100733"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1533" b="0" i="0" u="none" strike="noStrike" cap="none">
              <a:solidFill>
                <a:srgbClr val="000000"/>
              </a:solidFill>
              <a:latin typeface="Arial"/>
              <a:ea typeface="Arial"/>
              <a:cs typeface="Arial"/>
              <a:sym typeface="Arial"/>
            </a:endParaRPr>
          </a:p>
        </p:txBody>
      </p:sp>
      <p:pic>
        <p:nvPicPr>
          <p:cNvPr id="9" name="Picture 8" descr="A blue text on a black background&#10;&#10;Description automatically generated with low confidence">
            <a:extLst>
              <a:ext uri="{FF2B5EF4-FFF2-40B4-BE49-F238E27FC236}">
                <a16:creationId xmlns:a16="http://schemas.microsoft.com/office/drawing/2014/main" id="{DEB0B518-C42C-E4CE-CFFD-17825185EF99}"/>
              </a:ext>
            </a:extLst>
          </p:cNvPr>
          <p:cNvPicPr>
            <a:picLocks noChangeAspect="1"/>
          </p:cNvPicPr>
          <p:nvPr userDrawn="1"/>
        </p:nvPicPr>
        <p:blipFill>
          <a:blip r:embed="rId2"/>
          <a:stretch>
            <a:fillRect/>
          </a:stretch>
        </p:blipFill>
        <p:spPr>
          <a:xfrm>
            <a:off x="157655" y="79796"/>
            <a:ext cx="1445383" cy="329184"/>
          </a:xfrm>
          <a:prstGeom prst="rect">
            <a:avLst/>
          </a:prstGeom>
        </p:spPr>
      </p:pic>
    </p:spTree>
    <p:extLst>
      <p:ext uri="{BB962C8B-B14F-4D97-AF65-F5344CB8AC3E}">
        <p14:creationId xmlns:p14="http://schemas.microsoft.com/office/powerpoint/2010/main" val="355572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 - White Bar Standard">
    <p:spTree>
      <p:nvGrpSpPr>
        <p:cNvPr id="1" name=""/>
        <p:cNvGrpSpPr/>
        <p:nvPr/>
      </p:nvGrpSpPr>
      <p:grpSpPr>
        <a:xfrm>
          <a:off x="0" y="0"/>
          <a:ext cx="0" cy="0"/>
          <a:chOff x="0" y="0"/>
          <a:chExt cx="0" cy="0"/>
        </a:xfrm>
      </p:grpSpPr>
      <p:sp>
        <p:nvSpPr>
          <p:cNvPr id="2" name="Google Shape;27;p135">
            <a:extLst>
              <a:ext uri="{FF2B5EF4-FFF2-40B4-BE49-F238E27FC236}">
                <a16:creationId xmlns:a16="http://schemas.microsoft.com/office/drawing/2014/main" id="{A753302C-BAE0-EC0B-D4AE-A5374731426D}"/>
              </a:ext>
            </a:extLst>
          </p:cNvPr>
          <p:cNvSpPr/>
          <p:nvPr userDrawn="1"/>
        </p:nvSpPr>
        <p:spPr>
          <a:xfrm flipV="1">
            <a:off x="0" y="487680"/>
            <a:ext cx="12192000" cy="6370320"/>
          </a:xfrm>
          <a:prstGeom prst="rect">
            <a:avLst/>
          </a:prstGeom>
          <a:solidFill>
            <a:srgbClr val="F7F8F9"/>
          </a:solidFill>
          <a:ln>
            <a:noFill/>
          </a:ln>
        </p:spPr>
        <p:txBody>
          <a:bodyPr spcFirstLastPara="1" wrap="square" lIns="100733" tIns="100733" rIns="100733" bIns="100733"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1533" b="0" i="0" u="none" strike="noStrike" cap="none">
              <a:solidFill>
                <a:srgbClr val="000000"/>
              </a:solidFill>
              <a:latin typeface="Arial"/>
              <a:ea typeface="Arial"/>
              <a:cs typeface="Arial"/>
              <a:sym typeface="Arial"/>
            </a:endParaRPr>
          </a:p>
        </p:txBody>
      </p:sp>
      <p:pic>
        <p:nvPicPr>
          <p:cNvPr id="3" name="Picture 2" descr="A blue text on a black background&#10;&#10;Description automatically generated with low confidence">
            <a:extLst>
              <a:ext uri="{FF2B5EF4-FFF2-40B4-BE49-F238E27FC236}">
                <a16:creationId xmlns:a16="http://schemas.microsoft.com/office/drawing/2014/main" id="{A38DB6FF-AD91-FDBA-996D-D3A2090C6E84}"/>
              </a:ext>
            </a:extLst>
          </p:cNvPr>
          <p:cNvPicPr>
            <a:picLocks noChangeAspect="1"/>
          </p:cNvPicPr>
          <p:nvPr userDrawn="1"/>
        </p:nvPicPr>
        <p:blipFill>
          <a:blip r:embed="rId2"/>
          <a:stretch>
            <a:fillRect/>
          </a:stretch>
        </p:blipFill>
        <p:spPr>
          <a:xfrm>
            <a:off x="157655" y="79796"/>
            <a:ext cx="1445383" cy="329184"/>
          </a:xfrm>
          <a:prstGeom prst="rect">
            <a:avLst/>
          </a:prstGeom>
        </p:spPr>
      </p:pic>
      <p:sp>
        <p:nvSpPr>
          <p:cNvPr id="4" name="Title 4">
            <a:extLst>
              <a:ext uri="{FF2B5EF4-FFF2-40B4-BE49-F238E27FC236}">
                <a16:creationId xmlns:a16="http://schemas.microsoft.com/office/drawing/2014/main" id="{C6F0DB71-6CB5-8594-F2A7-C5F5E2E29D87}"/>
              </a:ext>
            </a:extLst>
          </p:cNvPr>
          <p:cNvSpPr>
            <a:spLocks noGrp="1"/>
          </p:cNvSpPr>
          <p:nvPr>
            <p:ph type="title"/>
          </p:nvPr>
        </p:nvSpPr>
        <p:spPr>
          <a:xfrm>
            <a:off x="507953" y="900632"/>
            <a:ext cx="11116979" cy="763600"/>
          </a:xfrm>
          <a:prstGeom prst="rect">
            <a:avLst/>
          </a:prstGeom>
        </p:spPr>
        <p:txBody>
          <a:bodyPr lIns="0" tIns="0" rIns="0" bIns="0"/>
          <a:lstStyle>
            <a:lvl1pPr>
              <a:defRPr sz="3200">
                <a:solidFill>
                  <a:schemeClr val="tx1"/>
                </a:solidFill>
                <a:latin typeface="Lato Black" panose="020F0A02020204030203" pitchFamily="34" charset="0"/>
              </a:defRPr>
            </a:lvl1pPr>
          </a:lstStyle>
          <a:p>
            <a:r>
              <a:rPr lang="en-US" dirty="0"/>
              <a:t>Click to edit Master title style</a:t>
            </a:r>
          </a:p>
        </p:txBody>
      </p:sp>
    </p:spTree>
    <p:extLst>
      <p:ext uri="{BB962C8B-B14F-4D97-AF65-F5344CB8AC3E}">
        <p14:creationId xmlns:p14="http://schemas.microsoft.com/office/powerpoint/2010/main" val="2104530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 - White Bar Color">
    <p:spTree>
      <p:nvGrpSpPr>
        <p:cNvPr id="1" name=""/>
        <p:cNvGrpSpPr/>
        <p:nvPr/>
      </p:nvGrpSpPr>
      <p:grpSpPr>
        <a:xfrm>
          <a:off x="0" y="0"/>
          <a:ext cx="0" cy="0"/>
          <a:chOff x="0" y="0"/>
          <a:chExt cx="0" cy="0"/>
        </a:xfrm>
      </p:grpSpPr>
      <p:sp>
        <p:nvSpPr>
          <p:cNvPr id="2" name="Google Shape;27;p135">
            <a:extLst>
              <a:ext uri="{FF2B5EF4-FFF2-40B4-BE49-F238E27FC236}">
                <a16:creationId xmlns:a16="http://schemas.microsoft.com/office/drawing/2014/main" id="{A753302C-BAE0-EC0B-D4AE-A5374731426D}"/>
              </a:ext>
            </a:extLst>
          </p:cNvPr>
          <p:cNvSpPr/>
          <p:nvPr userDrawn="1"/>
        </p:nvSpPr>
        <p:spPr>
          <a:xfrm flipV="1">
            <a:off x="0" y="487680"/>
            <a:ext cx="12192000" cy="6370320"/>
          </a:xfrm>
          <a:prstGeom prst="rect">
            <a:avLst/>
          </a:prstGeom>
          <a:solidFill>
            <a:srgbClr val="F7F8F9"/>
          </a:solidFill>
          <a:ln>
            <a:noFill/>
          </a:ln>
        </p:spPr>
        <p:txBody>
          <a:bodyPr spcFirstLastPara="1" wrap="square" lIns="100733" tIns="100733" rIns="100733" bIns="100733" anchor="ctr" anchorCtr="0">
            <a:noAutofit/>
          </a:bodyPr>
          <a:lstStyle/>
          <a:p>
            <a:pPr marL="0" marR="0" lvl="0" indent="0" algn="l" rtl="0">
              <a:lnSpc>
                <a:spcPct val="100000"/>
              </a:lnSpc>
              <a:spcBef>
                <a:spcPts val="0"/>
              </a:spcBef>
              <a:spcAft>
                <a:spcPts val="0"/>
              </a:spcAft>
              <a:buClr>
                <a:srgbClr val="000000"/>
              </a:buClr>
              <a:buSzPts val="2300"/>
              <a:buFont typeface="Arial"/>
              <a:buNone/>
            </a:pPr>
            <a:endParaRPr sz="1533" b="0" i="0" u="none" strike="noStrike" cap="none">
              <a:solidFill>
                <a:srgbClr val="000000"/>
              </a:solidFill>
              <a:latin typeface="Arial"/>
              <a:ea typeface="Arial"/>
              <a:cs typeface="Arial"/>
              <a:sym typeface="Arial"/>
            </a:endParaRPr>
          </a:p>
        </p:txBody>
      </p:sp>
      <p:pic>
        <p:nvPicPr>
          <p:cNvPr id="3" name="Picture 2" descr="A blue text on a black background&#10;&#10;Description automatically generated with low confidence">
            <a:extLst>
              <a:ext uri="{FF2B5EF4-FFF2-40B4-BE49-F238E27FC236}">
                <a16:creationId xmlns:a16="http://schemas.microsoft.com/office/drawing/2014/main" id="{A38DB6FF-AD91-FDBA-996D-D3A2090C6E84}"/>
              </a:ext>
            </a:extLst>
          </p:cNvPr>
          <p:cNvPicPr>
            <a:picLocks noChangeAspect="1"/>
          </p:cNvPicPr>
          <p:nvPr userDrawn="1"/>
        </p:nvPicPr>
        <p:blipFill>
          <a:blip r:embed="rId2"/>
          <a:stretch>
            <a:fillRect/>
          </a:stretch>
        </p:blipFill>
        <p:spPr>
          <a:xfrm>
            <a:off x="157655" y="79796"/>
            <a:ext cx="1445383" cy="329184"/>
          </a:xfrm>
          <a:prstGeom prst="rect">
            <a:avLst/>
          </a:prstGeom>
        </p:spPr>
      </p:pic>
      <p:sp>
        <p:nvSpPr>
          <p:cNvPr id="6" name="Title 4">
            <a:extLst>
              <a:ext uri="{FF2B5EF4-FFF2-40B4-BE49-F238E27FC236}">
                <a16:creationId xmlns:a16="http://schemas.microsoft.com/office/drawing/2014/main" id="{FEFBD716-49C6-7231-A16F-276E8FA4F4A3}"/>
              </a:ext>
            </a:extLst>
          </p:cNvPr>
          <p:cNvSpPr>
            <a:spLocks noGrp="1"/>
          </p:cNvSpPr>
          <p:nvPr>
            <p:ph type="title"/>
          </p:nvPr>
        </p:nvSpPr>
        <p:spPr>
          <a:xfrm>
            <a:off x="507956" y="900632"/>
            <a:ext cx="11116977" cy="763600"/>
          </a:xfrm>
          <a:prstGeom prst="rect">
            <a:avLst/>
          </a:prstGeom>
        </p:spPr>
        <p:txBody>
          <a:bodyPr lIns="0" tIns="0" rIns="0" bIns="0"/>
          <a:lstStyle>
            <a:lvl1pPr>
              <a:defRPr sz="3200">
                <a:gradFill>
                  <a:gsLst>
                    <a:gs pos="100000">
                      <a:srgbClr val="20E0B2"/>
                    </a:gs>
                    <a:gs pos="0">
                      <a:srgbClr val="3CB1E5"/>
                    </a:gs>
                  </a:gsLst>
                  <a:lin ang="0" scaled="0"/>
                </a:gradFill>
                <a:latin typeface="Lato Black" panose="020F0A02020204030203" pitchFamily="34" charset="0"/>
              </a:defRPr>
            </a:lvl1pPr>
          </a:lstStyle>
          <a:p>
            <a:r>
              <a:rPr lang="en-US" dirty="0"/>
              <a:t>Click to edit Master title style</a:t>
            </a:r>
          </a:p>
        </p:txBody>
      </p:sp>
    </p:spTree>
    <p:extLst>
      <p:ext uri="{BB962C8B-B14F-4D97-AF65-F5344CB8AC3E}">
        <p14:creationId xmlns:p14="http://schemas.microsoft.com/office/powerpoint/2010/main" val="32387350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3.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5488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Lst>
  <p:txStyles>
    <p:titleStyle>
      <a:lvl1pPr algn="l" defTabSz="609585"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396" indent="-152396" algn="l" defTabSz="609585"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189" indent="-152396" algn="l" defTabSz="609585"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1981" indent="-152396" algn="l" defTabSz="609585"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77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566"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358"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50"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4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35"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553554"/>
      </p:ext>
    </p:extLst>
  </p:cSld>
  <p:clrMap bg1="lt1" tx1="dk1" bg2="lt2" tx2="dk2" accent1="accent1" accent2="accent2" accent3="accent3" accent4="accent4" accent5="accent5" accent6="accent6" hlink="hlink" folHlink="folHlink"/>
  <p:sldLayoutIdLst>
    <p:sldLayoutId id="2147483707" r:id="rId1"/>
    <p:sldLayoutId id="2147483708" r:id="rId2"/>
  </p:sldLayoutIdLst>
  <p:txStyles>
    <p:titleStyle>
      <a:lvl1pPr algn="l" defTabSz="609585"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396" indent="-152396" algn="l" defTabSz="609585"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189" indent="-152396" algn="l" defTabSz="609585"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1981" indent="-152396" algn="l" defTabSz="609585"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77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566"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358"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50"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4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35"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536523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p:txStyles>
    <p:titleStyle>
      <a:lvl1pPr algn="l" defTabSz="609585"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396" indent="-152396" algn="l" defTabSz="609585"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189" indent="-152396" algn="l" defTabSz="609585"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1981" indent="-152396" algn="l" defTabSz="609585"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77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566"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358"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50"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4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35"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585066"/>
      </p:ext>
    </p:extLst>
  </p:cSld>
  <p:clrMap bg1="lt1" tx1="dk1" bg2="lt2" tx2="dk2" accent1="accent1" accent2="accent2" accent3="accent3" accent4="accent4" accent5="accent5" accent6="accent6" hlink="hlink" folHlink="folHlink"/>
  <p:sldLayoutIdLst>
    <p:sldLayoutId id="2147483717" r:id="rId1"/>
  </p:sldLayoutIdLst>
  <p:txStyles>
    <p:titleStyle>
      <a:lvl1pPr algn="l" defTabSz="609585"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396" indent="-152396" algn="l" defTabSz="609585"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189" indent="-152396" algn="l" defTabSz="609585"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1981" indent="-152396" algn="l" defTabSz="609585"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77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566"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358"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150"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943"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735" indent="-152396" algn="l" defTabSz="609585"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20.xml.rels><?xml version="1.0" encoding="UTF-8" standalone="yes"?>
<Relationships xmlns="http://schemas.openxmlformats.org/package/2006/relationships"><Relationship Id="rId13" Type="http://schemas.openxmlformats.org/officeDocument/2006/relationships/image" Target="../media/image47.sv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37.svg"/><Relationship Id="rId21" Type="http://schemas.openxmlformats.org/officeDocument/2006/relationships/image" Target="../media/image55.sv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5" Type="http://schemas.openxmlformats.org/officeDocument/2006/relationships/image" Target="../media/image59.svg"/><Relationship Id="rId33" Type="http://schemas.openxmlformats.org/officeDocument/2006/relationships/image" Target="../media/image67.sv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svg"/><Relationship Id="rId1" Type="http://schemas.openxmlformats.org/officeDocument/2006/relationships/slideLayout" Target="../slideLayouts/slideLayout10.xml"/><Relationship Id="rId6" Type="http://schemas.openxmlformats.org/officeDocument/2006/relationships/image" Target="../media/image40.png"/><Relationship Id="rId11" Type="http://schemas.openxmlformats.org/officeDocument/2006/relationships/image" Target="../media/image45.svg"/><Relationship Id="rId24" Type="http://schemas.openxmlformats.org/officeDocument/2006/relationships/image" Target="../media/image58.png"/><Relationship Id="rId32" Type="http://schemas.openxmlformats.org/officeDocument/2006/relationships/image" Target="../media/image66.png"/><Relationship Id="rId5" Type="http://schemas.openxmlformats.org/officeDocument/2006/relationships/image" Target="../media/image39.svg"/><Relationship Id="rId15" Type="http://schemas.openxmlformats.org/officeDocument/2006/relationships/image" Target="../media/image49.svg"/><Relationship Id="rId23" Type="http://schemas.openxmlformats.org/officeDocument/2006/relationships/image" Target="../media/image57.svg"/><Relationship Id="rId28" Type="http://schemas.openxmlformats.org/officeDocument/2006/relationships/image" Target="../media/image62.png"/><Relationship Id="rId10" Type="http://schemas.openxmlformats.org/officeDocument/2006/relationships/image" Target="../media/image44.png"/><Relationship Id="rId19" Type="http://schemas.openxmlformats.org/officeDocument/2006/relationships/image" Target="../media/image53.svg"/><Relationship Id="rId31" Type="http://schemas.openxmlformats.org/officeDocument/2006/relationships/image" Target="../media/image65.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svg"/><Relationship Id="rId30" Type="http://schemas.openxmlformats.org/officeDocument/2006/relationships/image" Target="../media/image64.png"/><Relationship Id="rId8"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69.jpg"/><Relationship Id="rId7" Type="http://schemas.openxmlformats.org/officeDocument/2006/relationships/image" Target="../media/image73.jpg"/><Relationship Id="rId12" Type="http://schemas.openxmlformats.org/officeDocument/2006/relationships/image" Target="../media/image78.jpg"/><Relationship Id="rId2" Type="http://schemas.openxmlformats.org/officeDocument/2006/relationships/image" Target="../media/image68.jpg"/><Relationship Id="rId1" Type="http://schemas.openxmlformats.org/officeDocument/2006/relationships/slideLayout" Target="../slideLayouts/slideLayout10.xml"/><Relationship Id="rId6" Type="http://schemas.openxmlformats.org/officeDocument/2006/relationships/image" Target="../media/image72.jpg"/><Relationship Id="rId11" Type="http://schemas.openxmlformats.org/officeDocument/2006/relationships/image" Target="../media/image77.jpg"/><Relationship Id="rId5" Type="http://schemas.openxmlformats.org/officeDocument/2006/relationships/image" Target="../media/image71.jpg"/><Relationship Id="rId10" Type="http://schemas.openxmlformats.org/officeDocument/2006/relationships/image" Target="../media/image76.jpg"/><Relationship Id="rId4" Type="http://schemas.openxmlformats.org/officeDocument/2006/relationships/image" Target="../media/image70.jpg"/><Relationship Id="rId9" Type="http://schemas.openxmlformats.org/officeDocument/2006/relationships/image" Target="../media/image7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5.png"/><Relationship Id="rId7" Type="http://schemas.openxmlformats.org/officeDocument/2006/relationships/image" Target="../media/image2.png"/><Relationship Id="rId2" Type="http://schemas.openxmlformats.org/officeDocument/2006/relationships/image" Target="../media/image35.png"/><Relationship Id="rId1" Type="http://schemas.openxmlformats.org/officeDocument/2006/relationships/slideLayout" Target="../slideLayouts/slideLayout1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2.svg"/><Relationship Id="rId7" Type="http://schemas.openxmlformats.org/officeDocument/2006/relationships/image" Target="../media/image18.svg"/><Relationship Id="rId2" Type="http://schemas.openxmlformats.org/officeDocument/2006/relationships/image" Target="../media/image11.png"/><Relationship Id="rId1" Type="http://schemas.openxmlformats.org/officeDocument/2006/relationships/slideLayout" Target="../slideLayouts/slideLayout10.xml"/><Relationship Id="rId6" Type="http://schemas.openxmlformats.org/officeDocument/2006/relationships/image" Target="../media/image17.png"/><Relationship Id="rId11" Type="http://schemas.openxmlformats.org/officeDocument/2006/relationships/image" Target="../media/image20.sv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80.sv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2.svg"/><Relationship Id="rId7" Type="http://schemas.openxmlformats.org/officeDocument/2006/relationships/image" Target="../media/image14.svg"/><Relationship Id="rId2" Type="http://schemas.openxmlformats.org/officeDocument/2006/relationships/image" Target="../media/image81.png"/><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20.svg"/><Relationship Id="rId10" Type="http://schemas.openxmlformats.org/officeDocument/2006/relationships/image" Target="../media/image35.png"/><Relationship Id="rId4" Type="http://schemas.openxmlformats.org/officeDocument/2006/relationships/image" Target="../media/image19.png"/><Relationship Id="rId9" Type="http://schemas.openxmlformats.org/officeDocument/2006/relationships/image" Target="../media/image3.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3.jpg"/><Relationship Id="rId7" Type="http://schemas.openxmlformats.org/officeDocument/2006/relationships/hyperlink" Target="mailto:valeriegarrett@journeyfront.com"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hyperlink" Target="mailto:cody@journeyfront.com" TargetMode="External"/><Relationship Id="rId5" Type="http://schemas.openxmlformats.org/officeDocument/2006/relationships/hyperlink" Target="mailto:daniel@journeyfront.com" TargetMode="External"/><Relationship Id="rId4" Type="http://schemas.openxmlformats.org/officeDocument/2006/relationships/image" Target="../media/image84.jpg"/></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82.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6.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0.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6.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25.png"/><Relationship Id="rId7" Type="http://schemas.openxmlformats.org/officeDocument/2006/relationships/image" Target="../media/image103.jpg"/><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5.png"/><Relationship Id="rId4" Type="http://schemas.openxmlformats.org/officeDocument/2006/relationships/image" Target="../media/image103.jpg"/></Relationships>
</file>

<file path=ppt/slides/_rels/slide6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65.xml.rels><?xml version="1.0" encoding="UTF-8" standalone="yes"?>
<Relationships xmlns="http://schemas.openxmlformats.org/package/2006/relationships"><Relationship Id="rId3" Type="http://schemas.openxmlformats.org/officeDocument/2006/relationships/image" Target="../media/image103.jpg"/><Relationship Id="rId7" Type="http://schemas.openxmlformats.org/officeDocument/2006/relationships/image" Target="../media/image110.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2.png"/><Relationship Id="rId7" Type="http://schemas.openxmlformats.org/officeDocument/2006/relationships/image" Target="../media/image104.png"/><Relationship Id="rId2" Type="http://schemas.openxmlformats.org/officeDocument/2006/relationships/notesSlide" Target="../notesSlides/notesSlide46.xml"/><Relationship Id="rId1" Type="http://schemas.openxmlformats.org/officeDocument/2006/relationships/slideLayout" Target="../slideLayouts/slideLayout6.xml"/><Relationship Id="rId6" Type="http://schemas.openxmlformats.org/officeDocument/2006/relationships/image" Target="../media/image103.jp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6.png"/></Relationships>
</file>

<file path=ppt/slides/_rels/slide6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jpg"/><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7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0.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7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124.png"/><Relationship Id="rId4" Type="http://schemas.openxmlformats.org/officeDocument/2006/relationships/image" Target="../media/image123.png"/></Relationships>
</file>

<file path=ppt/slides/_rels/slide74.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2.xml"/><Relationship Id="rId1" Type="http://schemas.openxmlformats.org/officeDocument/2006/relationships/slideLayout" Target="../slideLayouts/slideLayout6.xml"/><Relationship Id="rId5" Type="http://schemas.openxmlformats.org/officeDocument/2006/relationships/image" Target="../media/image124.png"/><Relationship Id="rId4" Type="http://schemas.openxmlformats.org/officeDocument/2006/relationships/image" Target="../media/image123.png"/></Relationships>
</file>

<file path=ppt/slides/_rels/slide7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7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77.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7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7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1.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8.xml"/><Relationship Id="rId1" Type="http://schemas.openxmlformats.org/officeDocument/2006/relationships/slideLayout" Target="../slideLayouts/slideLayout6.xml"/><Relationship Id="rId5" Type="http://schemas.openxmlformats.org/officeDocument/2006/relationships/image" Target="../media/image110.png"/><Relationship Id="rId4" Type="http://schemas.openxmlformats.org/officeDocument/2006/relationships/image" Target="../media/image127.png"/></Relationships>
</file>

<file path=ppt/slides/_rels/slide81.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6.xml"/><Relationship Id="rId6" Type="http://schemas.openxmlformats.org/officeDocument/2006/relationships/image" Target="../media/image104.png"/><Relationship Id="rId5" Type="http://schemas.openxmlformats.org/officeDocument/2006/relationships/image" Target="../media/image103.jpg"/><Relationship Id="rId10" Type="http://schemas.openxmlformats.org/officeDocument/2006/relationships/image" Target="../media/image129.png"/><Relationship Id="rId4" Type="http://schemas.openxmlformats.org/officeDocument/2006/relationships/image" Target="../media/image113.png"/><Relationship Id="rId9" Type="http://schemas.openxmlformats.org/officeDocument/2006/relationships/image" Target="../media/image128.jpg"/></Relationships>
</file>

<file path=ppt/slides/_rels/slide8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openxmlformats.org/officeDocument/2006/relationships/image" Target="../media/image131.png"/><Relationship Id="rId4" Type="http://schemas.openxmlformats.org/officeDocument/2006/relationships/image" Target="../media/image130.png"/></Relationships>
</file>

<file path=ppt/slides/_rels/slide8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1.xml"/><Relationship Id="rId1" Type="http://schemas.openxmlformats.org/officeDocument/2006/relationships/slideLayout" Target="../slideLayouts/slideLayout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8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2.xml"/><Relationship Id="rId1" Type="http://schemas.openxmlformats.org/officeDocument/2006/relationships/slideLayout" Target="../slideLayouts/slideLayout6.xml"/><Relationship Id="rId4" Type="http://schemas.openxmlformats.org/officeDocument/2006/relationships/image" Target="../media/image135.png"/></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18.png"/></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openxmlformats.org/officeDocument/2006/relationships/image" Target="../media/image139.png"/><Relationship Id="rId4" Type="http://schemas.openxmlformats.org/officeDocument/2006/relationships/image" Target="../media/image138.png"/></Relationships>
</file>

<file path=ppt/slides/_rels/slide8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122.png"/><Relationship Id="rId4" Type="http://schemas.openxmlformats.org/officeDocument/2006/relationships/image" Target="../media/image112.png"/></Relationships>
</file>

<file path=ppt/slides/_rels/slide8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23.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9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107.png"/></Relationships>
</file>

<file path=ppt/slides/_rels/slide9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125.png"/></Relationships>
</file>

<file path=ppt/slides/_rels/slide92.xml.rels><?xml version="1.0" encoding="UTF-8" standalone="yes"?>
<Relationships xmlns="http://schemas.openxmlformats.org/package/2006/relationships"><Relationship Id="rId3" Type="http://schemas.openxmlformats.org/officeDocument/2006/relationships/image" Target="../media/image103.jpg"/><Relationship Id="rId7" Type="http://schemas.openxmlformats.org/officeDocument/2006/relationships/image" Target="../media/image110.png"/><Relationship Id="rId2" Type="http://schemas.openxmlformats.org/officeDocument/2006/relationships/notesSlide" Target="../notesSlides/notesSlide70.xml"/><Relationship Id="rId1" Type="http://schemas.openxmlformats.org/officeDocument/2006/relationships/slideLayout" Target="../slideLayouts/slideLayout6.xml"/><Relationship Id="rId6" Type="http://schemas.openxmlformats.org/officeDocument/2006/relationships/image" Target="../media/image141.png"/><Relationship Id="rId5" Type="http://schemas.openxmlformats.org/officeDocument/2006/relationships/image" Target="../media/image108.png"/><Relationship Id="rId4" Type="http://schemas.openxmlformats.org/officeDocument/2006/relationships/image" Target="../media/image10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8" name="Title 7">
            <a:extLst>
              <a:ext uri="{FF2B5EF4-FFF2-40B4-BE49-F238E27FC236}">
                <a16:creationId xmlns:a16="http://schemas.microsoft.com/office/drawing/2014/main" id="{3B593098-E676-8BDF-B7E4-7F54F4DCF688}"/>
              </a:ext>
            </a:extLst>
          </p:cNvPr>
          <p:cNvSpPr>
            <a:spLocks noGrp="1"/>
          </p:cNvSpPr>
          <p:nvPr>
            <p:ph type="title"/>
          </p:nvPr>
        </p:nvSpPr>
        <p:spPr/>
        <p:txBody>
          <a:bodyPr/>
          <a:lstStyle/>
          <a:p>
            <a:r>
              <a:rPr lang="en-US" dirty="0"/>
              <a:t>Kickoff Meeting With </a:t>
            </a:r>
            <a:r>
              <a:rPr lang="en-US" dirty="0" err="1"/>
              <a:t>KeHE</a:t>
            </a:r>
            <a:endParaRPr lang="en-US" dirty="0"/>
          </a:p>
        </p:txBody>
      </p:sp>
      <p:sp>
        <p:nvSpPr>
          <p:cNvPr id="4" name="Text Placeholder 3">
            <a:extLst>
              <a:ext uri="{FF2B5EF4-FFF2-40B4-BE49-F238E27FC236}">
                <a16:creationId xmlns:a16="http://schemas.microsoft.com/office/drawing/2014/main" id="{A2BE166D-704B-89D0-E57E-EB495693A1A9}"/>
              </a:ext>
            </a:extLst>
          </p:cNvPr>
          <p:cNvSpPr>
            <a:spLocks noGrp="1"/>
          </p:cNvSpPr>
          <p:nvPr>
            <p:ph type="body" sz="quarter" idx="14"/>
          </p:nvPr>
        </p:nvSpPr>
        <p:spPr/>
        <p:txBody>
          <a:bodyPr/>
          <a:lstStyle/>
          <a:p>
            <a:r>
              <a:rPr lang="en-US" dirty="0"/>
              <a:t>Prepared for :  Blake @ </a:t>
            </a:r>
            <a:r>
              <a:rPr lang="en-US" dirty="0" err="1"/>
              <a:t>KeHE</a:t>
            </a:r>
            <a:endParaRPr lang="en-US" dirty="0"/>
          </a:p>
          <a:p>
            <a:r>
              <a:rPr lang="en-US" dirty="0"/>
              <a:t>Prepared by : Cody &amp; Ryan @ </a:t>
            </a:r>
            <a:r>
              <a:rPr lang="en-US" dirty="0" err="1"/>
              <a:t>Journeyfront</a:t>
            </a:r>
            <a:endParaRPr lang="en-US" dirty="0"/>
          </a:p>
          <a:p>
            <a:r>
              <a:rPr lang="en-US" dirty="0"/>
              <a:t>Prepared on : May 25, 2023</a:t>
            </a:r>
          </a:p>
          <a:p>
            <a:endParaRPr lang="en-US" dirty="0"/>
          </a:p>
        </p:txBody>
      </p:sp>
      <p:pic>
        <p:nvPicPr>
          <p:cNvPr id="3" name="Picture 2" descr="A picture containing graphics, graphic design, logo, font&#10;&#10;Description automatically generated">
            <a:extLst>
              <a:ext uri="{FF2B5EF4-FFF2-40B4-BE49-F238E27FC236}">
                <a16:creationId xmlns:a16="http://schemas.microsoft.com/office/drawing/2014/main" id="{9A2EF285-41FD-73EA-BFF5-C4584C77D6D8}"/>
              </a:ext>
            </a:extLst>
          </p:cNvPr>
          <p:cNvPicPr>
            <a:picLocks noChangeAspect="1"/>
          </p:cNvPicPr>
          <p:nvPr/>
        </p:nvPicPr>
        <p:blipFill>
          <a:blip r:embed="rId3"/>
          <a:stretch>
            <a:fillRect/>
          </a:stretch>
        </p:blipFill>
        <p:spPr>
          <a:xfrm>
            <a:off x="8812533" y="3275730"/>
            <a:ext cx="2895600" cy="73112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1" name="Google Shape;191;p2"/>
          <p:cNvSpPr/>
          <p:nvPr/>
        </p:nvSpPr>
        <p:spPr>
          <a:xfrm>
            <a:off x="2286859" y="4747908"/>
            <a:ext cx="7354851"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2000" b="0" i="0" u="none" strike="noStrike" cap="none" dirty="0">
                <a:solidFill>
                  <a:srgbClr val="222222"/>
                </a:solidFill>
                <a:latin typeface="Lato"/>
                <a:ea typeface="Lato"/>
                <a:cs typeface="Lato"/>
                <a:sym typeface="Lato"/>
              </a:rPr>
              <a:t>4. Next Steps</a:t>
            </a:r>
            <a:endParaRPr sz="2000" b="0" i="0" u="none" strike="noStrike" cap="none" dirty="0">
              <a:solidFill>
                <a:srgbClr val="222222"/>
              </a:solidFill>
              <a:latin typeface="Lato"/>
              <a:ea typeface="Lato"/>
              <a:cs typeface="Lato"/>
              <a:sym typeface="Lato"/>
            </a:endParaRPr>
          </a:p>
        </p:txBody>
      </p:sp>
      <p:sp>
        <p:nvSpPr>
          <p:cNvPr id="5" name="Google Shape;189;p2">
            <a:extLst>
              <a:ext uri="{FF2B5EF4-FFF2-40B4-BE49-F238E27FC236}">
                <a16:creationId xmlns:a16="http://schemas.microsoft.com/office/drawing/2014/main" id="{8F282CB8-9C86-8386-B6DA-C417AB9B616A}"/>
              </a:ext>
            </a:extLst>
          </p:cNvPr>
          <p:cNvSpPr/>
          <p:nvPr/>
        </p:nvSpPr>
        <p:spPr>
          <a:xfrm>
            <a:off x="2286859" y="2284514"/>
            <a:ext cx="7354851"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2000" dirty="0">
                <a:solidFill>
                  <a:srgbClr val="222222"/>
                </a:solidFill>
                <a:latin typeface="Lato"/>
                <a:sym typeface="Lato"/>
              </a:rPr>
              <a:t>1. Introductions</a:t>
            </a:r>
            <a:endParaRPr sz="2000" dirty="0">
              <a:solidFill>
                <a:srgbClr val="222222"/>
              </a:solidFill>
              <a:latin typeface="Lato"/>
              <a:sym typeface="Lato"/>
            </a:endParaRPr>
          </a:p>
        </p:txBody>
      </p:sp>
      <p:sp>
        <p:nvSpPr>
          <p:cNvPr id="9" name="Google Shape;188;p2">
            <a:extLst>
              <a:ext uri="{FF2B5EF4-FFF2-40B4-BE49-F238E27FC236}">
                <a16:creationId xmlns:a16="http://schemas.microsoft.com/office/drawing/2014/main" id="{535791CC-D37E-79C4-C730-2699BA5CD92E}"/>
              </a:ext>
            </a:extLst>
          </p:cNvPr>
          <p:cNvSpPr/>
          <p:nvPr/>
        </p:nvSpPr>
        <p:spPr>
          <a:xfrm>
            <a:off x="2286859" y="3926776"/>
            <a:ext cx="7354851" cy="590700"/>
          </a:xfrm>
          <a:prstGeom prst="roundRect">
            <a:avLst>
              <a:gd name="adj" fmla="val 10909"/>
            </a:avLst>
          </a:prstGeom>
          <a:solidFill>
            <a:srgbClr val="3CB1E5"/>
          </a:solidFill>
          <a:ln>
            <a:noFill/>
          </a:ln>
          <a:effectLst>
            <a:outerShdw blurRad="228600" algn="bl" rotWithShape="0">
              <a:srgbClr val="214868">
                <a:alpha val="20000"/>
              </a:srgbClr>
            </a:outerShdw>
          </a:effectLst>
        </p:spPr>
        <p:txBody>
          <a:bodyPr spcFirstLastPara="1" wrap="square" lIns="274320" tIns="60950" rIns="60950" bIns="60950" anchor="ctr" anchorCtr="0">
            <a:noAutofit/>
          </a:bodyPr>
          <a:lstStyle/>
          <a:p>
            <a:pPr>
              <a:buSzPts val="2300"/>
            </a:pPr>
            <a:r>
              <a:rPr lang="en-US" sz="2000" dirty="0">
                <a:solidFill>
                  <a:srgbClr val="FFFFFF"/>
                </a:solidFill>
                <a:latin typeface="Lato Black"/>
                <a:sym typeface="Lato Black"/>
              </a:rPr>
              <a:t>3. Getting Started</a:t>
            </a:r>
          </a:p>
        </p:txBody>
      </p:sp>
      <p:sp>
        <p:nvSpPr>
          <p:cNvPr id="10" name="Google Shape;189;p2">
            <a:extLst>
              <a:ext uri="{FF2B5EF4-FFF2-40B4-BE49-F238E27FC236}">
                <a16:creationId xmlns:a16="http://schemas.microsoft.com/office/drawing/2014/main" id="{949A079A-27DF-A698-7673-9A73CC001C1C}"/>
              </a:ext>
            </a:extLst>
          </p:cNvPr>
          <p:cNvSpPr/>
          <p:nvPr/>
        </p:nvSpPr>
        <p:spPr>
          <a:xfrm>
            <a:off x="2286859" y="3105645"/>
            <a:ext cx="7354851"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2000" dirty="0">
                <a:solidFill>
                  <a:srgbClr val="222222"/>
                </a:solidFill>
                <a:latin typeface="Lato"/>
                <a:sym typeface="Lato"/>
              </a:rPr>
              <a:t>2. Journeyfront Overview</a:t>
            </a:r>
          </a:p>
        </p:txBody>
      </p:sp>
      <p:sp>
        <p:nvSpPr>
          <p:cNvPr id="2" name="Title 6">
            <a:extLst>
              <a:ext uri="{FF2B5EF4-FFF2-40B4-BE49-F238E27FC236}">
                <a16:creationId xmlns:a16="http://schemas.microsoft.com/office/drawing/2014/main" id="{5E1095EA-3CE6-3EC9-7FFE-500A2A4FE497}"/>
              </a:ext>
            </a:extLst>
          </p:cNvPr>
          <p:cNvSpPr txBox="1">
            <a:spLocks/>
          </p:cNvSpPr>
          <p:nvPr/>
        </p:nvSpPr>
        <p:spPr>
          <a:xfrm>
            <a:off x="2286859" y="1247178"/>
            <a:ext cx="2510322" cy="763600"/>
          </a:xfrm>
          <a:prstGeom prst="rect">
            <a:avLst/>
          </a:prstGeom>
        </p:spPr>
        <p:txBody>
          <a:bodyPr lIns="0" tIns="0" rIns="0" bIns="0"/>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buClrTx/>
              <a:buFontTx/>
            </a:pPr>
            <a:r>
              <a:rPr lang="en-US" sz="4400"/>
              <a:t>Agenda</a:t>
            </a:r>
            <a:endParaRPr lang="en-US" sz="4400" dirty="0"/>
          </a:p>
        </p:txBody>
      </p:sp>
      <p:pic>
        <p:nvPicPr>
          <p:cNvPr id="3" name="Graphic 2">
            <a:extLst>
              <a:ext uri="{FF2B5EF4-FFF2-40B4-BE49-F238E27FC236}">
                <a16:creationId xmlns:a16="http://schemas.microsoft.com/office/drawing/2014/main" id="{35EA6E7A-D3C5-50C4-C52D-488FCEDB07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6418" y="4036674"/>
            <a:ext cx="2326929" cy="2682875"/>
          </a:xfrm>
          <a:prstGeom prst="rect">
            <a:avLst/>
          </a:prstGeom>
        </p:spPr>
      </p:pic>
      <p:pic>
        <p:nvPicPr>
          <p:cNvPr id="4" name="Graphic 3">
            <a:extLst>
              <a:ext uri="{FF2B5EF4-FFF2-40B4-BE49-F238E27FC236}">
                <a16:creationId xmlns:a16="http://schemas.microsoft.com/office/drawing/2014/main" id="{92F17C26-EDB4-CD1D-B1C3-95D7AF7C79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142" y="5874985"/>
            <a:ext cx="2912179" cy="3080696"/>
          </a:xfrm>
          <a:prstGeom prst="rect">
            <a:avLst/>
          </a:prstGeom>
        </p:spPr>
      </p:pic>
      <p:sp>
        <p:nvSpPr>
          <p:cNvPr id="6" name="Title 5">
            <a:extLst>
              <a:ext uri="{FF2B5EF4-FFF2-40B4-BE49-F238E27FC236}">
                <a16:creationId xmlns:a16="http://schemas.microsoft.com/office/drawing/2014/main" id="{6DC5BE4B-AEDC-76B8-A019-60D3CA02340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646306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6" name="Google Shape;356;p13"/>
          <p:cNvSpPr/>
          <p:nvPr/>
        </p:nvSpPr>
        <p:spPr>
          <a:xfrm rot="-1372868">
            <a:off x="5267924" y="1684300"/>
            <a:ext cx="392998" cy="1237425"/>
          </a:xfrm>
          <a:prstGeom prst="chevron">
            <a:avLst>
              <a:gd name="adj" fmla="val 74358"/>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7" name="Google Shape;357;p13"/>
          <p:cNvSpPr/>
          <p:nvPr/>
        </p:nvSpPr>
        <p:spPr>
          <a:xfrm rot="-1372868">
            <a:off x="5598062" y="1720087"/>
            <a:ext cx="392998" cy="1237425"/>
          </a:xfrm>
          <a:prstGeom prst="chevron">
            <a:avLst>
              <a:gd name="adj" fmla="val 74358"/>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58" name="Google Shape;358;p13"/>
          <p:cNvSpPr txBox="1"/>
          <p:nvPr/>
        </p:nvSpPr>
        <p:spPr>
          <a:xfrm>
            <a:off x="3662504" y="3456945"/>
            <a:ext cx="1186238" cy="30777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Lato"/>
                <a:ea typeface="Lato"/>
                <a:cs typeface="Lato"/>
                <a:sym typeface="Lato"/>
              </a:rPr>
              <a:t>Optimization</a:t>
            </a:r>
            <a:endParaRPr sz="1400" b="0" i="0" u="none" strike="noStrike" cap="none">
              <a:solidFill>
                <a:srgbClr val="000000"/>
              </a:solidFill>
              <a:latin typeface="Arial"/>
              <a:ea typeface="Arial"/>
              <a:cs typeface="Arial"/>
              <a:sym typeface="Arial"/>
            </a:endParaRPr>
          </a:p>
        </p:txBody>
      </p:sp>
      <p:graphicFrame>
        <p:nvGraphicFramePr>
          <p:cNvPr id="359" name="Google Shape;359;p13"/>
          <p:cNvGraphicFramePr/>
          <p:nvPr>
            <p:extLst>
              <p:ext uri="{D42A27DB-BD31-4B8C-83A1-F6EECF244321}">
                <p14:modId xmlns:p14="http://schemas.microsoft.com/office/powerpoint/2010/main" val="192001586"/>
              </p:ext>
            </p:extLst>
          </p:nvPr>
        </p:nvGraphicFramePr>
        <p:xfrm>
          <a:off x="544504" y="1957334"/>
          <a:ext cx="11124358" cy="4093666"/>
        </p:xfrm>
        <a:graphic>
          <a:graphicData uri="http://schemas.openxmlformats.org/drawingml/2006/table">
            <a:tbl>
              <a:tblPr>
                <a:noFill/>
                <a:tableStyleId>{6BF8E964-BC4E-4D76-A523-4786CF84E9BF}</a:tableStyleId>
              </a:tblPr>
              <a:tblGrid>
                <a:gridCol w="5330493">
                  <a:extLst>
                    <a:ext uri="{9D8B030D-6E8A-4147-A177-3AD203B41FA5}">
                      <a16:colId xmlns:a16="http://schemas.microsoft.com/office/drawing/2014/main" val="20000"/>
                    </a:ext>
                  </a:extLst>
                </a:gridCol>
                <a:gridCol w="5793865">
                  <a:extLst>
                    <a:ext uri="{9D8B030D-6E8A-4147-A177-3AD203B41FA5}">
                      <a16:colId xmlns:a16="http://schemas.microsoft.com/office/drawing/2014/main" val="20001"/>
                    </a:ext>
                  </a:extLst>
                </a:gridCol>
              </a:tblGrid>
              <a:tr h="684266">
                <a:tc>
                  <a:txBody>
                    <a:bodyPr/>
                    <a:lstStyle/>
                    <a:p>
                      <a:pPr marL="0" marR="0" lvl="0" indent="0" algn="ctr" rtl="0">
                        <a:lnSpc>
                          <a:spcPct val="100000"/>
                        </a:lnSpc>
                        <a:spcBef>
                          <a:spcPts val="0"/>
                        </a:spcBef>
                        <a:spcAft>
                          <a:spcPts val="0"/>
                        </a:spcAft>
                        <a:buClr>
                          <a:srgbClr val="000000"/>
                        </a:buClr>
                        <a:buSzPts val="2000"/>
                        <a:buFont typeface="Arial"/>
                        <a:buNone/>
                      </a:pPr>
                      <a:r>
                        <a:rPr lang="en-US" sz="1800" b="1"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a:rPr>
                        <a:t>Question</a:t>
                      </a:r>
                      <a:endParaRPr sz="1800" b="1"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a:endParaRPr>
                    </a:p>
                  </a:txBody>
                  <a:tcPr marL="143450" marR="143450" marT="31175" marB="31175" anchor="ctr">
                    <a:lnL w="12700" cap="flat" cmpd="sng">
                      <a:solidFill>
                        <a:srgbClr val="48A8D7"/>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48A8D7"/>
                      </a:solidFill>
                      <a:prstDash val="solid"/>
                      <a:round/>
                      <a:headEnd type="none" w="sm" len="sm"/>
                      <a:tailEnd type="none" w="sm" len="sm"/>
                    </a:lnT>
                    <a:lnB w="12700" cap="flat" cmpd="sng">
                      <a:solidFill>
                        <a:srgbClr val="7F7F7F">
                          <a:alpha val="0"/>
                        </a:srgbClr>
                      </a:solidFill>
                      <a:prstDash val="solid"/>
                      <a:round/>
                      <a:headEnd type="none" w="sm" len="sm"/>
                      <a:tailEnd type="none" w="sm" len="sm"/>
                    </a:lnB>
                    <a:solidFill>
                      <a:srgbClr val="3CB1E5"/>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b="1"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a:rPr>
                        <a:t>Response</a:t>
                      </a:r>
                      <a:endParaRPr sz="1800" b="1"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a:endParaRPr>
                    </a:p>
                  </a:txBody>
                  <a:tcPr marL="143450" marR="143450" marT="31175" marB="3117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48A8D7"/>
                      </a:solidFill>
                      <a:prstDash val="solid"/>
                      <a:round/>
                      <a:headEnd type="none" w="sm" len="sm"/>
                      <a:tailEnd type="none" w="sm" len="sm"/>
                    </a:lnT>
                    <a:lnB w="12700" cap="flat" cmpd="sng">
                      <a:solidFill>
                        <a:srgbClr val="7F7F7F">
                          <a:alpha val="0"/>
                        </a:srgbClr>
                      </a:solidFill>
                      <a:prstDash val="solid"/>
                      <a:round/>
                      <a:headEnd type="none" w="sm" len="sm"/>
                      <a:tailEnd type="none" w="sm" len="sm"/>
                    </a:lnB>
                    <a:solidFill>
                      <a:srgbClr val="3CB1E5"/>
                    </a:solidFill>
                  </a:tcPr>
                </a:tc>
                <a:extLst>
                  <a:ext uri="{0D108BD9-81ED-4DB2-BD59-A6C34878D82A}">
                    <a16:rowId xmlns:a16="http://schemas.microsoft.com/office/drawing/2014/main" val="10000"/>
                  </a:ext>
                </a:extLst>
              </a:tr>
              <a:tr h="1491700">
                <a:tc>
                  <a:txBody>
                    <a:bodyPr/>
                    <a:lstStyle/>
                    <a:p>
                      <a:pPr marL="0" marR="0" lvl="0" indent="0" algn="l" rtl="0">
                        <a:lnSpc>
                          <a:spcPct val="100000"/>
                        </a:lnSpc>
                        <a:spcBef>
                          <a:spcPts val="0"/>
                        </a:spcBef>
                        <a:spcAft>
                          <a:spcPts val="0"/>
                        </a:spcAft>
                        <a:buClr>
                          <a:srgbClr val="000000"/>
                        </a:buClr>
                        <a:buSzPts val="2000"/>
                        <a:buFont typeface="Arial"/>
                        <a:buNone/>
                      </a:pPr>
                      <a:r>
                        <a:rPr lang="en-US" sz="1500" b="0" u="none" strike="noStrike" cap="none" dirty="0">
                          <a:solidFill>
                            <a:srgbClr val="757070"/>
                          </a:solidFill>
                          <a:latin typeface="Lato regular" panose="020F0502020204030203" pitchFamily="34" charset="0"/>
                          <a:ea typeface="Lato"/>
                          <a:cs typeface="Lato"/>
                          <a:sym typeface="Lato"/>
                        </a:rPr>
                        <a:t>What</a:t>
                      </a:r>
                      <a:r>
                        <a:rPr lang="en-US" sz="1500" dirty="0">
                          <a:solidFill>
                            <a:srgbClr val="757070"/>
                          </a:solidFill>
                          <a:latin typeface="Lato regular" panose="020F0502020204030203" pitchFamily="34" charset="0"/>
                          <a:ea typeface="Lato"/>
                          <a:cs typeface="Lato"/>
                          <a:sym typeface="Lato"/>
                        </a:rPr>
                        <a:t> interview guides are we creating?</a:t>
                      </a:r>
                      <a:r>
                        <a:rPr lang="en-US" sz="1500" b="0" u="none" strike="noStrike" cap="none" dirty="0">
                          <a:solidFill>
                            <a:srgbClr val="757070"/>
                          </a:solidFill>
                          <a:latin typeface="Lato regular" panose="020F0502020204030203" pitchFamily="34" charset="0"/>
                          <a:ea typeface="Lato"/>
                          <a:cs typeface="Lato"/>
                          <a:sym typeface="Lato"/>
                        </a:rPr>
                        <a:t> </a:t>
                      </a:r>
                      <a:endParaRPr sz="1500" b="0" u="none" strike="noStrike" cap="none" dirty="0">
                        <a:solidFill>
                          <a:srgbClr val="757070"/>
                        </a:solidFill>
                        <a:latin typeface="Lato regular" panose="020F0502020204030203" pitchFamily="34" charset="0"/>
                        <a:ea typeface="Lato"/>
                        <a:cs typeface="Lato"/>
                        <a:sym typeface="Lato"/>
                      </a:endParaRPr>
                    </a:p>
                  </a:txBody>
                  <a:tcPr marL="143450" marR="143450" marT="31175" marB="31175" anchor="ctr">
                    <a:lnL w="12700"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12700" cap="flat" cmpd="sng">
                      <a:solidFill>
                        <a:srgbClr val="7F7F7F">
                          <a:alpha val="0"/>
                        </a:srgbClr>
                      </a:solidFill>
                      <a:prstDash val="solid"/>
                      <a:round/>
                      <a:headEnd type="none" w="sm" len="sm"/>
                      <a:tailEnd type="none" w="sm" len="sm"/>
                    </a:lnT>
                    <a:lnB w="9525" cap="flat" cmpd="sng">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chemeClr val="dk1"/>
                        </a:buClr>
                        <a:buSzPts val="1100"/>
                        <a:buFont typeface="Arial"/>
                        <a:buNone/>
                      </a:pPr>
                      <a:r>
                        <a:rPr lang="en-US" sz="1500" dirty="0">
                          <a:solidFill>
                            <a:srgbClr val="757070"/>
                          </a:solidFill>
                          <a:latin typeface="Lato regular" panose="020F0502020204030203" pitchFamily="34" charset="0"/>
                          <a:ea typeface="Lato"/>
                          <a:cs typeface="Lato"/>
                          <a:sym typeface="Lato"/>
                        </a:rPr>
                        <a:t>2 Executive Searches;</a:t>
                      </a:r>
                      <a:endParaRPr sz="1500" dirty="0">
                        <a:solidFill>
                          <a:srgbClr val="757070"/>
                        </a:solidFill>
                        <a:latin typeface="Lato regular" panose="020F0502020204030203" pitchFamily="34" charset="0"/>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1500" dirty="0">
                          <a:solidFill>
                            <a:srgbClr val="757070"/>
                          </a:solidFill>
                          <a:latin typeface="Lato regular" panose="020F0502020204030203" pitchFamily="34" charset="0"/>
                          <a:ea typeface="Lato"/>
                          <a:cs typeface="Lato"/>
                          <a:sym typeface="Lato"/>
                        </a:rPr>
                        <a:t>2 Non-Executive</a:t>
                      </a:r>
                      <a:endParaRPr sz="1500" dirty="0">
                        <a:solidFill>
                          <a:srgbClr val="757070"/>
                        </a:solidFill>
                        <a:latin typeface="Lato regular" panose="020F0502020204030203" pitchFamily="34" charset="0"/>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1500" dirty="0">
                          <a:solidFill>
                            <a:srgbClr val="757070"/>
                          </a:solidFill>
                          <a:latin typeface="Lato regular" panose="020F0502020204030203" pitchFamily="34" charset="0"/>
                          <a:ea typeface="Lato"/>
                          <a:cs typeface="Lato"/>
                          <a:sym typeface="Lato"/>
                        </a:rPr>
                        <a:t>Searches</a:t>
                      </a:r>
                      <a:endParaRPr sz="1500" dirty="0">
                        <a:solidFill>
                          <a:srgbClr val="757070"/>
                        </a:solidFill>
                        <a:latin typeface="Lato regular" panose="020F0502020204030203" pitchFamily="34" charset="0"/>
                        <a:ea typeface="Lato"/>
                        <a:cs typeface="Lato"/>
                        <a:sym typeface="Lato"/>
                      </a:endParaRPr>
                    </a:p>
                  </a:txBody>
                  <a:tcPr marL="143450" marR="143450" marT="31175" marB="31175" anchor="ctr">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12700" cap="flat" cmpd="sng">
                      <a:solidFill>
                        <a:srgbClr val="7F7F7F">
                          <a:alpha val="0"/>
                        </a:srgbClr>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extLst>
                  <a:ext uri="{0D108BD9-81ED-4DB2-BD59-A6C34878D82A}">
                    <a16:rowId xmlns:a16="http://schemas.microsoft.com/office/drawing/2014/main" val="10001"/>
                  </a:ext>
                </a:extLst>
              </a:tr>
              <a:tr h="1917700">
                <a:tc>
                  <a:txBody>
                    <a:bodyPr/>
                    <a:lstStyle/>
                    <a:p>
                      <a:pPr marL="0" marR="0" lvl="0" indent="0" algn="l" rtl="0">
                        <a:lnSpc>
                          <a:spcPct val="100000"/>
                        </a:lnSpc>
                        <a:spcBef>
                          <a:spcPts val="0"/>
                        </a:spcBef>
                        <a:spcAft>
                          <a:spcPts val="0"/>
                        </a:spcAft>
                        <a:buClr>
                          <a:srgbClr val="000000"/>
                        </a:buClr>
                        <a:buSzPts val="2000"/>
                        <a:buFont typeface="Arial"/>
                        <a:buNone/>
                      </a:pPr>
                      <a:r>
                        <a:rPr lang="en-US" sz="1500" b="0" u="none" strike="noStrike" cap="none" dirty="0">
                          <a:solidFill>
                            <a:srgbClr val="757070"/>
                          </a:solidFill>
                          <a:latin typeface="Lato regular" panose="020F0502020204030203" pitchFamily="34" charset="0"/>
                          <a:ea typeface="Lato"/>
                          <a:cs typeface="Lato"/>
                          <a:sym typeface="Lato"/>
                        </a:rPr>
                        <a:t>What are main hiring challenges/goals for the department(s?</a:t>
                      </a:r>
                      <a:endParaRPr sz="1500" b="0" u="none" strike="noStrike" cap="none" dirty="0">
                        <a:solidFill>
                          <a:srgbClr val="757070"/>
                        </a:solidFill>
                        <a:latin typeface="Lato regular" panose="020F0502020204030203" pitchFamily="34" charset="0"/>
                        <a:ea typeface="Lato"/>
                        <a:cs typeface="Lato"/>
                        <a:sym typeface="Lato"/>
                      </a:endParaRPr>
                    </a:p>
                  </a:txBody>
                  <a:tcPr marL="143450" marR="143450" marT="31175" marB="31175" anchor="ctr">
                    <a:lnL w="12700"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chemeClr val="lt1"/>
                    </a:solidFill>
                  </a:tcPr>
                </a:tc>
                <a:tc>
                  <a:txBody>
                    <a:bodyPr/>
                    <a:lstStyle/>
                    <a:p>
                      <a:pPr marL="127000" marR="0" lvl="0" indent="0" algn="l" rtl="0">
                        <a:lnSpc>
                          <a:spcPct val="100000"/>
                        </a:lnSpc>
                        <a:spcBef>
                          <a:spcPts val="0"/>
                        </a:spcBef>
                        <a:spcAft>
                          <a:spcPts val="0"/>
                        </a:spcAft>
                        <a:buClr>
                          <a:srgbClr val="000000"/>
                        </a:buClr>
                        <a:buSzPts val="2000"/>
                        <a:buFont typeface="Arial"/>
                        <a:buNone/>
                      </a:pPr>
                      <a:r>
                        <a:rPr lang="en-US" sz="1500" dirty="0">
                          <a:solidFill>
                            <a:srgbClr val="757070"/>
                          </a:solidFill>
                          <a:latin typeface="Lato regular" panose="020F0502020204030203" pitchFamily="34" charset="0"/>
                          <a:ea typeface="Lato"/>
                          <a:cs typeface="Lato"/>
                          <a:sym typeface="Lato"/>
                        </a:rPr>
                        <a:t>Efficiency of scorecards - inputting and sending to external clients</a:t>
                      </a:r>
                      <a:endParaRPr sz="1500" b="0" u="none" strike="noStrike" cap="none" dirty="0">
                        <a:solidFill>
                          <a:srgbClr val="757070"/>
                        </a:solidFill>
                        <a:latin typeface="Lato regular" panose="020F0502020204030203" pitchFamily="34" charset="0"/>
                        <a:ea typeface="Lato"/>
                        <a:cs typeface="Lato"/>
                        <a:sym typeface="Lato"/>
                      </a:endParaRPr>
                    </a:p>
                  </a:txBody>
                  <a:tcPr marL="143450" marR="143450" marT="31175" marB="31175" anchor="ctr">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extLst>
                  <a:ext uri="{0D108BD9-81ED-4DB2-BD59-A6C34878D82A}">
                    <a16:rowId xmlns:a16="http://schemas.microsoft.com/office/drawing/2014/main" val="10002"/>
                  </a:ext>
                </a:extLst>
              </a:tr>
            </a:tbl>
          </a:graphicData>
        </a:graphic>
      </p:graphicFrame>
      <p:sp>
        <p:nvSpPr>
          <p:cNvPr id="5" name="Title 3">
            <a:extLst>
              <a:ext uri="{FF2B5EF4-FFF2-40B4-BE49-F238E27FC236}">
                <a16:creationId xmlns:a16="http://schemas.microsoft.com/office/drawing/2014/main" id="{0798E28D-B86C-A969-2FAE-BB1619443359}"/>
              </a:ext>
            </a:extLst>
          </p:cNvPr>
          <p:cNvSpPr>
            <a:spLocks noGrp="1"/>
          </p:cNvSpPr>
          <p:nvPr>
            <p:ph type="title"/>
          </p:nvPr>
        </p:nvSpPr>
        <p:spPr/>
        <p:txBody>
          <a:bodyPr/>
          <a:lstStyle/>
          <a:p>
            <a:r>
              <a:rPr lang="en-US" dirty="0"/>
              <a:t>How can we help you accomplish your goals?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6" name="Google Shape;366;p14"/>
          <p:cNvSpPr/>
          <p:nvPr/>
        </p:nvSpPr>
        <p:spPr>
          <a:xfrm rot="-1372868">
            <a:off x="5267924" y="1684300"/>
            <a:ext cx="392998" cy="1237425"/>
          </a:xfrm>
          <a:prstGeom prst="chevron">
            <a:avLst>
              <a:gd name="adj" fmla="val 74358"/>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67" name="Google Shape;367;p14"/>
          <p:cNvSpPr/>
          <p:nvPr/>
        </p:nvSpPr>
        <p:spPr>
          <a:xfrm rot="-1372868">
            <a:off x="5598062" y="1720087"/>
            <a:ext cx="392998" cy="1237425"/>
          </a:xfrm>
          <a:prstGeom prst="chevron">
            <a:avLst>
              <a:gd name="adj" fmla="val 74358"/>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68" name="Google Shape;368;p14"/>
          <p:cNvSpPr txBox="1"/>
          <p:nvPr/>
        </p:nvSpPr>
        <p:spPr>
          <a:xfrm>
            <a:off x="3662504" y="3456945"/>
            <a:ext cx="1186238" cy="30777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Lato"/>
                <a:ea typeface="Lato"/>
                <a:cs typeface="Lato"/>
                <a:sym typeface="Lato"/>
              </a:rPr>
              <a:t>Optimization</a:t>
            </a:r>
            <a:endParaRPr sz="1400" b="0" i="0" u="none" strike="noStrike" cap="none">
              <a:solidFill>
                <a:srgbClr val="000000"/>
              </a:solidFill>
              <a:latin typeface="Arial"/>
              <a:ea typeface="Arial"/>
              <a:cs typeface="Arial"/>
              <a:sym typeface="Arial"/>
            </a:endParaRPr>
          </a:p>
        </p:txBody>
      </p:sp>
      <p:graphicFrame>
        <p:nvGraphicFramePr>
          <p:cNvPr id="369" name="Google Shape;369;p14"/>
          <p:cNvGraphicFramePr/>
          <p:nvPr>
            <p:extLst>
              <p:ext uri="{D42A27DB-BD31-4B8C-83A1-F6EECF244321}">
                <p14:modId xmlns:p14="http://schemas.microsoft.com/office/powerpoint/2010/main" val="278627726"/>
              </p:ext>
            </p:extLst>
          </p:nvPr>
        </p:nvGraphicFramePr>
        <p:xfrm>
          <a:off x="509246" y="1957334"/>
          <a:ext cx="11145724" cy="3699201"/>
        </p:xfrm>
        <a:graphic>
          <a:graphicData uri="http://schemas.openxmlformats.org/drawingml/2006/table">
            <a:tbl>
              <a:tblPr>
                <a:noFill/>
                <a:tableStyleId>{6BF8E964-BC4E-4D76-A523-4786CF84E9BF}</a:tableStyleId>
              </a:tblPr>
              <a:tblGrid>
                <a:gridCol w="5180354">
                  <a:extLst>
                    <a:ext uri="{9D8B030D-6E8A-4147-A177-3AD203B41FA5}">
                      <a16:colId xmlns:a16="http://schemas.microsoft.com/office/drawing/2014/main" val="20000"/>
                    </a:ext>
                  </a:extLst>
                </a:gridCol>
                <a:gridCol w="5965370">
                  <a:extLst>
                    <a:ext uri="{9D8B030D-6E8A-4147-A177-3AD203B41FA5}">
                      <a16:colId xmlns:a16="http://schemas.microsoft.com/office/drawing/2014/main" val="20001"/>
                    </a:ext>
                  </a:extLst>
                </a:gridCol>
              </a:tblGrid>
              <a:tr h="684266">
                <a:tc>
                  <a:txBody>
                    <a:bodyPr/>
                    <a:lstStyle/>
                    <a:p>
                      <a:pPr marL="0" marR="0" lvl="0" indent="0" algn="ctr" rtl="0">
                        <a:lnSpc>
                          <a:spcPct val="100000"/>
                        </a:lnSpc>
                        <a:spcBef>
                          <a:spcPts val="0"/>
                        </a:spcBef>
                        <a:spcAft>
                          <a:spcPts val="0"/>
                        </a:spcAft>
                        <a:buClr>
                          <a:srgbClr val="000000"/>
                        </a:buClr>
                        <a:buSzPts val="2000"/>
                        <a:buFont typeface="Arial"/>
                        <a:buNone/>
                      </a:pPr>
                      <a:r>
                        <a:rPr lang="en-US" sz="1800" b="1"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a:rPr>
                        <a:t>Question</a:t>
                      </a:r>
                    </a:p>
                  </a:txBody>
                  <a:tcPr marL="148006" marR="148006" marT="32165" marB="32165" anchor="ctr">
                    <a:lnL w="12700" cap="flat" cmpd="sng">
                      <a:solidFill>
                        <a:srgbClr val="48A8D7"/>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48A8D7"/>
                      </a:solidFill>
                      <a:prstDash val="solid"/>
                      <a:round/>
                      <a:headEnd type="none" w="sm" len="sm"/>
                      <a:tailEnd type="none" w="sm" len="sm"/>
                    </a:lnT>
                    <a:lnB w="12700" cap="flat" cmpd="sng">
                      <a:solidFill>
                        <a:srgbClr val="7F7F7F">
                          <a:alpha val="0"/>
                        </a:srgbClr>
                      </a:solidFill>
                      <a:prstDash val="solid"/>
                      <a:round/>
                      <a:headEnd type="none" w="sm" len="sm"/>
                      <a:tailEnd type="none" w="sm" len="sm"/>
                    </a:lnB>
                    <a:solidFill>
                      <a:srgbClr val="3CB1E5"/>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b="1"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a:rPr>
                        <a:t>Response</a:t>
                      </a:r>
                      <a:endParaRPr sz="1800" b="1"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a:endParaRPr>
                    </a:p>
                  </a:txBody>
                  <a:tcPr marL="148006" marR="148006" marT="32165" marB="32165"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48A8D7"/>
                      </a:solidFill>
                      <a:prstDash val="solid"/>
                      <a:round/>
                      <a:headEnd type="none" w="sm" len="sm"/>
                      <a:tailEnd type="none" w="sm" len="sm"/>
                    </a:lnT>
                    <a:lnB w="12700" cap="flat" cmpd="sng">
                      <a:solidFill>
                        <a:srgbClr val="7F7F7F">
                          <a:alpha val="0"/>
                        </a:srgbClr>
                      </a:solidFill>
                      <a:prstDash val="solid"/>
                      <a:round/>
                      <a:headEnd type="none" w="sm" len="sm"/>
                      <a:tailEnd type="none" w="sm" len="sm"/>
                    </a:lnB>
                    <a:solidFill>
                      <a:srgbClr val="3CB1E5"/>
                    </a:solidFill>
                  </a:tcPr>
                </a:tc>
                <a:extLst>
                  <a:ext uri="{0D108BD9-81ED-4DB2-BD59-A6C34878D82A}">
                    <a16:rowId xmlns:a16="http://schemas.microsoft.com/office/drawing/2014/main" val="10000"/>
                  </a:ext>
                </a:extLst>
              </a:tr>
              <a:tr h="696052">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a:solidFill>
                            <a:srgbClr val="757070"/>
                          </a:solidFill>
                          <a:latin typeface="Lato regular" panose="020F0502020204030203" pitchFamily="34" charset="0"/>
                          <a:ea typeface="Lato"/>
                          <a:cs typeface="Lato"/>
                          <a:sym typeface="Lato"/>
                        </a:rPr>
                        <a:t>How often are you hiring for this role?</a:t>
                      </a:r>
                      <a:endParaRPr sz="1400" b="0" u="none" strike="noStrike" cap="none" dirty="0">
                        <a:solidFill>
                          <a:srgbClr val="757070"/>
                        </a:solidFill>
                        <a:latin typeface="Lato regular" panose="020F0502020204030203" pitchFamily="34" charset="0"/>
                        <a:ea typeface="Lato"/>
                        <a:cs typeface="Lato"/>
                        <a:sym typeface="Lato"/>
                      </a:endParaRPr>
                    </a:p>
                  </a:txBody>
                  <a:tcPr marL="148006" marR="148006" marT="32165" marB="32165" anchor="ctr">
                    <a:lnL w="12700"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12700" cap="flat" cmpd="sng">
                      <a:solidFill>
                        <a:srgbClr val="7F7F7F">
                          <a:alpha val="0"/>
                        </a:srgbClr>
                      </a:solidFill>
                      <a:prstDash val="solid"/>
                      <a:round/>
                      <a:headEnd type="none" w="sm" len="sm"/>
                      <a:tailEnd type="none" w="sm" len="sm"/>
                    </a:lnT>
                    <a:lnB w="9525" cap="flat" cmpd="sng">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400" b="0" u="none" strike="noStrike" cap="none" dirty="0">
                        <a:solidFill>
                          <a:srgbClr val="757070"/>
                        </a:solidFill>
                        <a:latin typeface="Lato regular" panose="020F0502020204030203" pitchFamily="34" charset="0"/>
                        <a:ea typeface="Lato"/>
                        <a:cs typeface="Lato"/>
                        <a:sym typeface="Lato"/>
                      </a:endParaRPr>
                    </a:p>
                  </a:txBody>
                  <a:tcPr marL="148006" marR="148006" marT="32165" marB="32165" anchor="ctr">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12700" cap="flat" cmpd="sng">
                      <a:solidFill>
                        <a:srgbClr val="7F7F7F">
                          <a:alpha val="0"/>
                        </a:srgbClr>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extLst>
                  <a:ext uri="{0D108BD9-81ED-4DB2-BD59-A6C34878D82A}">
                    <a16:rowId xmlns:a16="http://schemas.microsoft.com/office/drawing/2014/main" val="10001"/>
                  </a:ext>
                </a:extLst>
              </a:tr>
              <a:tr h="696052">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a:solidFill>
                            <a:srgbClr val="757070"/>
                          </a:solidFill>
                          <a:latin typeface="Lato regular" panose="020F0502020204030203" pitchFamily="34" charset="0"/>
                          <a:ea typeface="Lato"/>
                          <a:cs typeface="Lato"/>
                          <a:sym typeface="Lato"/>
                        </a:rPr>
                        <a:t>What’s the volume of the hiring cohorts?</a:t>
                      </a:r>
                      <a:endParaRPr sz="1400" b="0" u="none" strike="noStrike" cap="none" dirty="0">
                        <a:solidFill>
                          <a:srgbClr val="757070"/>
                        </a:solidFill>
                        <a:latin typeface="Lato regular" panose="020F0502020204030203" pitchFamily="34" charset="0"/>
                        <a:ea typeface="Lato"/>
                        <a:cs typeface="Lato"/>
                        <a:sym typeface="Lato"/>
                      </a:endParaRPr>
                    </a:p>
                  </a:txBody>
                  <a:tcPr marL="148006" marR="148006" marT="32165" marB="32165" anchor="ctr">
                    <a:lnL w="12700"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400" b="0" u="none" strike="noStrike" cap="none" dirty="0">
                        <a:solidFill>
                          <a:srgbClr val="757070"/>
                        </a:solidFill>
                        <a:latin typeface="Lato regular" panose="020F0502020204030203" pitchFamily="34" charset="0"/>
                        <a:ea typeface="Lato"/>
                        <a:cs typeface="Lato"/>
                        <a:sym typeface="Lato"/>
                      </a:endParaRPr>
                    </a:p>
                  </a:txBody>
                  <a:tcPr marL="148006" marR="148006" marT="32165" marB="32165" anchor="ctr">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extLst>
                  <a:ext uri="{0D108BD9-81ED-4DB2-BD59-A6C34878D82A}">
                    <a16:rowId xmlns:a16="http://schemas.microsoft.com/office/drawing/2014/main" val="10002"/>
                  </a:ext>
                </a:extLst>
              </a:tr>
              <a:tr h="926779">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a:solidFill>
                            <a:srgbClr val="757070"/>
                          </a:solidFill>
                          <a:latin typeface="Lato regular" panose="020F0502020204030203" pitchFamily="34" charset="0"/>
                          <a:ea typeface="Lato"/>
                          <a:cs typeface="Lato"/>
                          <a:sym typeface="Lato"/>
                        </a:rPr>
                        <a:t>When do you have to fill the next position? If active when is the next important date?</a:t>
                      </a:r>
                      <a:endParaRPr sz="1400" b="0" u="none" strike="noStrike" cap="none" dirty="0">
                        <a:solidFill>
                          <a:srgbClr val="757070"/>
                        </a:solidFill>
                        <a:latin typeface="Lato regular" panose="020F0502020204030203" pitchFamily="34" charset="0"/>
                        <a:ea typeface="Lato"/>
                        <a:cs typeface="Lato"/>
                        <a:sym typeface="Lato"/>
                      </a:endParaRPr>
                    </a:p>
                  </a:txBody>
                  <a:tcPr marL="148006" marR="148006" marT="32165" marB="32165" anchor="ctr">
                    <a:lnL w="12700"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400" b="0" u="none" strike="noStrike" cap="none" dirty="0">
                        <a:solidFill>
                          <a:srgbClr val="757070"/>
                        </a:solidFill>
                        <a:latin typeface="Lato regular" panose="020F0502020204030203" pitchFamily="34" charset="0"/>
                        <a:ea typeface="Lato"/>
                        <a:cs typeface="Lato"/>
                        <a:sym typeface="Lato"/>
                      </a:endParaRPr>
                    </a:p>
                  </a:txBody>
                  <a:tcPr marL="148006" marR="148006" marT="32165" marB="32165" anchor="ctr">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extLst>
                  <a:ext uri="{0D108BD9-81ED-4DB2-BD59-A6C34878D82A}">
                    <a16:rowId xmlns:a16="http://schemas.microsoft.com/office/drawing/2014/main" val="10003"/>
                  </a:ext>
                </a:extLst>
              </a:tr>
              <a:tr h="696052">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a:solidFill>
                            <a:srgbClr val="757070"/>
                          </a:solidFill>
                          <a:latin typeface="Lato regular" panose="020F0502020204030203" pitchFamily="34" charset="0"/>
                          <a:ea typeface="Lato"/>
                          <a:cs typeface="Lato"/>
                          <a:sym typeface="Lato"/>
                        </a:rPr>
                        <a:t>What are your current hiring steps?</a:t>
                      </a:r>
                      <a:endParaRPr sz="1400" b="0" u="none" strike="noStrike" cap="none" dirty="0">
                        <a:solidFill>
                          <a:srgbClr val="757070"/>
                        </a:solidFill>
                        <a:latin typeface="Lato regular" panose="020F0502020204030203" pitchFamily="34" charset="0"/>
                        <a:ea typeface="Lato"/>
                        <a:cs typeface="Lato"/>
                        <a:sym typeface="Lato"/>
                      </a:endParaRPr>
                    </a:p>
                  </a:txBody>
                  <a:tcPr marL="148006" marR="148006" marT="32165" marB="32165" anchor="ctr">
                    <a:lnL w="12700"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400" b="0" u="none" strike="noStrike" cap="none" dirty="0">
                        <a:solidFill>
                          <a:srgbClr val="757070"/>
                        </a:solidFill>
                        <a:latin typeface="Lato regular" panose="020F0502020204030203" pitchFamily="34" charset="0"/>
                        <a:ea typeface="Lato"/>
                        <a:cs typeface="Lato"/>
                        <a:sym typeface="Lato"/>
                      </a:endParaRPr>
                    </a:p>
                  </a:txBody>
                  <a:tcPr marL="148006" marR="148006" marT="32165" marB="32165" anchor="ctr">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extLst>
                  <a:ext uri="{0D108BD9-81ED-4DB2-BD59-A6C34878D82A}">
                    <a16:rowId xmlns:a16="http://schemas.microsoft.com/office/drawing/2014/main" val="10004"/>
                  </a:ext>
                </a:extLst>
              </a:tr>
            </a:tbl>
          </a:graphicData>
        </a:graphic>
      </p:graphicFrame>
      <p:sp>
        <p:nvSpPr>
          <p:cNvPr id="2" name="Title 1">
            <a:extLst>
              <a:ext uri="{FF2B5EF4-FFF2-40B4-BE49-F238E27FC236}">
                <a16:creationId xmlns:a16="http://schemas.microsoft.com/office/drawing/2014/main" id="{0EDF6494-07C3-464C-CC90-78213E265AAA}"/>
              </a:ext>
            </a:extLst>
          </p:cNvPr>
          <p:cNvSpPr>
            <a:spLocks noGrp="1"/>
          </p:cNvSpPr>
          <p:nvPr>
            <p:ph type="title"/>
          </p:nvPr>
        </p:nvSpPr>
        <p:spPr/>
        <p:txBody>
          <a:bodyPr/>
          <a:lstStyle/>
          <a:p>
            <a:pPr marL="0" marR="0" lvl="0" indent="0" rtl="0">
              <a:lnSpc>
                <a:spcPct val="100000"/>
              </a:lnSpc>
              <a:spcBef>
                <a:spcPts val="0"/>
              </a:spcBef>
              <a:spcAft>
                <a:spcPts val="0"/>
              </a:spcAft>
            </a:pPr>
            <a:r>
              <a:rPr lang="en-US" sz="3200" b="0" i="0" u="none" strike="noStrike" cap="none" dirty="0">
                <a:solidFill>
                  <a:schemeClr val="dk1"/>
                </a:solidFill>
                <a:sym typeface="Lato Black"/>
              </a:rPr>
              <a:t>Current</a:t>
            </a:r>
            <a:r>
              <a:rPr lang="en-US" sz="3200" b="0" i="0" u="none" strike="noStrike" cap="none" dirty="0">
                <a:solidFill>
                  <a:srgbClr val="000000"/>
                </a:solidFill>
                <a:sym typeface="Arial"/>
              </a:rPr>
              <a:t> </a:t>
            </a:r>
            <a:r>
              <a:rPr lang="en-US" sz="3200" b="0" i="0" u="none" strike="noStrike" cap="none" dirty="0">
                <a:solidFill>
                  <a:schemeClr val="dk1"/>
                </a:solidFill>
                <a:sym typeface="Lato Black"/>
              </a:rPr>
              <a:t>Hiring</a:t>
            </a:r>
            <a:r>
              <a:rPr lang="en-US" sz="3200" b="0" i="0" u="none" strike="noStrike" cap="none" dirty="0">
                <a:solidFill>
                  <a:srgbClr val="000000"/>
                </a:solidFill>
                <a:sym typeface="Arial"/>
              </a:rPr>
              <a:t> </a:t>
            </a:r>
            <a:r>
              <a:rPr lang="en-US" sz="3200" b="0" i="0" u="none" strike="noStrike" cap="none" dirty="0">
                <a:solidFill>
                  <a:schemeClr val="dk1"/>
                </a:solidFill>
                <a:sym typeface="Lato Black"/>
              </a:rPr>
              <a:t>Process</a:t>
            </a:r>
            <a:endParaRPr lang="en-US" sz="2000" b="0" i="0" u="none" strike="noStrike" cap="none" dirty="0">
              <a:solidFill>
                <a:srgbClr val="000000"/>
              </a:solidFil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6" name="Google Shape;376;p15"/>
          <p:cNvSpPr/>
          <p:nvPr/>
        </p:nvSpPr>
        <p:spPr>
          <a:xfrm rot="-1372868">
            <a:off x="5267924" y="1684300"/>
            <a:ext cx="392998" cy="1237425"/>
          </a:xfrm>
          <a:prstGeom prst="chevron">
            <a:avLst>
              <a:gd name="adj" fmla="val 74358"/>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7" name="Google Shape;377;p15"/>
          <p:cNvSpPr/>
          <p:nvPr/>
        </p:nvSpPr>
        <p:spPr>
          <a:xfrm rot="-1372868">
            <a:off x="5598062" y="1720087"/>
            <a:ext cx="392998" cy="1237425"/>
          </a:xfrm>
          <a:prstGeom prst="chevron">
            <a:avLst>
              <a:gd name="adj" fmla="val 74358"/>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378" name="Google Shape;378;p15"/>
          <p:cNvSpPr txBox="1"/>
          <p:nvPr/>
        </p:nvSpPr>
        <p:spPr>
          <a:xfrm>
            <a:off x="3662504" y="3456945"/>
            <a:ext cx="1186238" cy="307777"/>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Lato"/>
                <a:ea typeface="Lato"/>
                <a:cs typeface="Lato"/>
                <a:sym typeface="Lato"/>
              </a:rPr>
              <a:t>Optimization</a:t>
            </a:r>
            <a:endParaRPr sz="1400" b="0" i="0" u="none" strike="noStrike" cap="none">
              <a:solidFill>
                <a:srgbClr val="000000"/>
              </a:solidFill>
              <a:latin typeface="Arial"/>
              <a:ea typeface="Arial"/>
              <a:cs typeface="Arial"/>
              <a:sym typeface="Arial"/>
            </a:endParaRPr>
          </a:p>
        </p:txBody>
      </p:sp>
      <p:graphicFrame>
        <p:nvGraphicFramePr>
          <p:cNvPr id="379" name="Google Shape;379;p15"/>
          <p:cNvGraphicFramePr/>
          <p:nvPr>
            <p:extLst>
              <p:ext uri="{D42A27DB-BD31-4B8C-83A1-F6EECF244321}">
                <p14:modId xmlns:p14="http://schemas.microsoft.com/office/powerpoint/2010/main" val="1349446853"/>
              </p:ext>
            </p:extLst>
          </p:nvPr>
        </p:nvGraphicFramePr>
        <p:xfrm>
          <a:off x="494732" y="1989769"/>
          <a:ext cx="11145725" cy="3837575"/>
        </p:xfrm>
        <a:graphic>
          <a:graphicData uri="http://schemas.openxmlformats.org/drawingml/2006/table">
            <a:tbl>
              <a:tblPr>
                <a:noFill/>
                <a:tableStyleId>{6BF8E964-BC4E-4D76-A523-4786CF84E9BF}</a:tableStyleId>
              </a:tblPr>
              <a:tblGrid>
                <a:gridCol w="3148353">
                  <a:extLst>
                    <a:ext uri="{9D8B030D-6E8A-4147-A177-3AD203B41FA5}">
                      <a16:colId xmlns:a16="http://schemas.microsoft.com/office/drawing/2014/main" val="20000"/>
                    </a:ext>
                  </a:extLst>
                </a:gridCol>
                <a:gridCol w="4717144">
                  <a:extLst>
                    <a:ext uri="{9D8B030D-6E8A-4147-A177-3AD203B41FA5}">
                      <a16:colId xmlns:a16="http://schemas.microsoft.com/office/drawing/2014/main" val="20001"/>
                    </a:ext>
                  </a:extLst>
                </a:gridCol>
                <a:gridCol w="3280228">
                  <a:extLst>
                    <a:ext uri="{9D8B030D-6E8A-4147-A177-3AD203B41FA5}">
                      <a16:colId xmlns:a16="http://schemas.microsoft.com/office/drawing/2014/main" val="20002"/>
                    </a:ext>
                  </a:extLst>
                </a:gridCol>
              </a:tblGrid>
              <a:tr h="686973">
                <a:tc>
                  <a:txBody>
                    <a:bodyPr/>
                    <a:lstStyle/>
                    <a:p>
                      <a:pPr marL="0" marR="0" lvl="0" indent="0" algn="ctr" rtl="0">
                        <a:lnSpc>
                          <a:spcPct val="100000"/>
                        </a:lnSpc>
                        <a:spcBef>
                          <a:spcPts val="0"/>
                        </a:spcBef>
                        <a:spcAft>
                          <a:spcPts val="0"/>
                        </a:spcAft>
                        <a:buClr>
                          <a:srgbClr val="000000"/>
                        </a:buClr>
                        <a:buSzPts val="2000"/>
                        <a:buFont typeface="Arial"/>
                        <a:buNone/>
                      </a:pPr>
                      <a:r>
                        <a:rPr lang="en-US" sz="1800" b="1"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a:rPr>
                        <a:t>Role</a:t>
                      </a:r>
                      <a:endParaRPr sz="1800" b="1"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a:endParaRPr>
                    </a:p>
                  </a:txBody>
                  <a:tcPr marL="158869" marR="158869" marT="34526" marB="34526" anchor="ctr">
                    <a:lnL w="12700" cap="flat" cmpd="sng">
                      <a:solidFill>
                        <a:srgbClr val="48A8D7"/>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48A8D7"/>
                      </a:solidFill>
                      <a:prstDash val="solid"/>
                      <a:round/>
                      <a:headEnd type="none" w="sm" len="sm"/>
                      <a:tailEnd type="none" w="sm" len="sm"/>
                    </a:lnT>
                    <a:lnB w="12700" cap="flat" cmpd="sng">
                      <a:solidFill>
                        <a:srgbClr val="7F7F7F">
                          <a:alpha val="0"/>
                        </a:srgbClr>
                      </a:solidFill>
                      <a:prstDash val="solid"/>
                      <a:round/>
                      <a:headEnd type="none" w="sm" len="sm"/>
                      <a:tailEnd type="none" w="sm" len="sm"/>
                    </a:lnB>
                    <a:solidFill>
                      <a:srgbClr val="3CB1E5"/>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b="1"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a:rPr>
                        <a:t>Responsibilities</a:t>
                      </a:r>
                      <a:endParaRPr sz="1800" b="1"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a:endParaRPr>
                    </a:p>
                  </a:txBody>
                  <a:tcPr marL="158869" marR="158869" marT="34526" marB="34526"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48A8D7"/>
                      </a:solidFill>
                      <a:prstDash val="solid"/>
                      <a:round/>
                      <a:headEnd type="none" w="sm" len="sm"/>
                      <a:tailEnd type="none" w="sm" len="sm"/>
                    </a:lnT>
                    <a:lnB w="12700" cap="flat" cmpd="sng">
                      <a:solidFill>
                        <a:srgbClr val="7F7F7F">
                          <a:alpha val="0"/>
                        </a:srgbClr>
                      </a:solidFill>
                      <a:prstDash val="solid"/>
                      <a:round/>
                      <a:headEnd type="none" w="sm" len="sm"/>
                      <a:tailEnd type="none" w="sm" len="sm"/>
                    </a:lnB>
                    <a:solidFill>
                      <a:srgbClr val="3CB1E5"/>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1800" b="1"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a:rPr>
                        <a:t>Name / Position</a:t>
                      </a:r>
                      <a:endParaRPr sz="1800" b="1"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a:endParaRPr>
                    </a:p>
                  </a:txBody>
                  <a:tcPr marL="158869" marR="158869" marT="34526" marB="34526" anchor="ctr">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48A8D7"/>
                      </a:solidFill>
                      <a:prstDash val="solid"/>
                      <a:round/>
                      <a:headEnd type="none" w="sm" len="sm"/>
                      <a:tailEnd type="none" w="sm" len="sm"/>
                    </a:lnT>
                    <a:lnB w="12700" cap="flat" cmpd="sng">
                      <a:solidFill>
                        <a:srgbClr val="7F7F7F">
                          <a:alpha val="0"/>
                        </a:srgbClr>
                      </a:solidFill>
                      <a:prstDash val="solid"/>
                      <a:round/>
                      <a:headEnd type="none" w="sm" len="sm"/>
                      <a:tailEnd type="none" w="sm" len="sm"/>
                    </a:lnB>
                    <a:solidFill>
                      <a:srgbClr val="3CB1E5"/>
                    </a:solidFill>
                  </a:tcPr>
                </a:tc>
                <a:extLst>
                  <a:ext uri="{0D108BD9-81ED-4DB2-BD59-A6C34878D82A}">
                    <a16:rowId xmlns:a16="http://schemas.microsoft.com/office/drawing/2014/main" val="10000"/>
                  </a:ext>
                </a:extLst>
              </a:tr>
              <a:tr h="436211">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Partnership Lead (Your Side)</a:t>
                      </a:r>
                      <a:endParaRPr sz="1400" b="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endParaRPr>
                    </a:p>
                  </a:txBody>
                  <a:tcPr marL="158869" marR="158869" marT="34526" marB="34526" anchor="ctr">
                    <a:lnL w="12700"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12700" cap="flat" cmpd="sng">
                      <a:solidFill>
                        <a:srgbClr val="7F7F7F">
                          <a:alpha val="0"/>
                        </a:srgbClr>
                      </a:solidFill>
                      <a:prstDash val="solid"/>
                      <a:round/>
                      <a:headEnd type="none" w="sm" len="sm"/>
                      <a:tailEnd type="none" w="sm" len="sm"/>
                    </a:lnT>
                    <a:lnB w="9525" cap="flat" cmpd="sng">
                      <a:solidFill>
                        <a:srgbClr val="7F7F7F"/>
                      </a:solidFill>
                      <a:prstDash val="solid"/>
                      <a:round/>
                      <a:headEnd type="none" w="sm" len="sm"/>
                      <a:tailEnd type="none" w="sm" len="sm"/>
                    </a:lnB>
                    <a:solidFill>
                      <a:schemeClr val="lt1"/>
                    </a:solidFill>
                  </a:tcPr>
                </a:tc>
                <a:tc>
                  <a:txBody>
                    <a:bodyPr/>
                    <a:lstStyle/>
                    <a:p>
                      <a:pPr marL="285750" marR="0" lvl="0" indent="-285750" algn="l" rtl="0">
                        <a:lnSpc>
                          <a:spcPct val="100000"/>
                        </a:lnSpc>
                        <a:spcBef>
                          <a:spcPts val="0"/>
                        </a:spcBef>
                        <a:spcAft>
                          <a:spcPts val="0"/>
                        </a:spcAft>
                        <a:buClr>
                          <a:srgbClr val="000000"/>
                        </a:buClr>
                        <a:buSzPts val="1200"/>
                        <a:buFont typeface="Arial"/>
                        <a:buAutoNum type="arabicPeriod"/>
                      </a:pPr>
                      <a:r>
                        <a:rPr lang="en-US" sz="1400" b="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Responsible for Partnership’s Success</a:t>
                      </a:r>
                      <a:endParaRPr sz="1400" u="none" strike="noStrike" cap="none" dirty="0">
                        <a:latin typeface="Lato regular" panose="020F0502020204030203" pitchFamily="34" charset="0"/>
                        <a:ea typeface="Lato Heavy" panose="020F0502020204030203" pitchFamily="34" charset="0"/>
                        <a:cs typeface="Lato Heavy" panose="020F0502020204030203" pitchFamily="34" charset="0"/>
                      </a:endParaRPr>
                    </a:p>
                  </a:txBody>
                  <a:tcPr marL="158869" marR="158869" marT="34526" marB="34526" anchor="ctr">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12700" cap="flat" cmpd="sng">
                      <a:solidFill>
                        <a:srgbClr val="7F7F7F">
                          <a:alpha val="0"/>
                        </a:srgbClr>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tc>
                  <a:txBody>
                    <a:bodyPr/>
                    <a:lstStyle/>
                    <a:p>
                      <a:pPr marL="285750" marR="0" lvl="0" indent="-209550" algn="l" rtl="0">
                        <a:lnSpc>
                          <a:spcPct val="100000"/>
                        </a:lnSpc>
                        <a:spcBef>
                          <a:spcPts val="0"/>
                        </a:spcBef>
                        <a:spcAft>
                          <a:spcPts val="0"/>
                        </a:spcAft>
                        <a:buClr>
                          <a:srgbClr val="000000"/>
                        </a:buClr>
                        <a:buSzPts val="1200"/>
                        <a:buFont typeface="Arial"/>
                        <a:buNone/>
                      </a:pPr>
                      <a:endParaRPr sz="1400" b="0" i="0" u="none" strike="noStrike" cap="none" dirty="0">
                        <a:solidFill>
                          <a:srgbClr val="757070"/>
                        </a:solidFill>
                        <a:latin typeface="Lato regular" panose="020F0502020204030203" pitchFamily="34" charset="0"/>
                        <a:ea typeface="Lato"/>
                        <a:cs typeface="Lato"/>
                        <a:sym typeface="Lato"/>
                      </a:endParaRPr>
                    </a:p>
                  </a:txBody>
                  <a:tcPr marL="158869" marR="158869" marT="34526" marB="34526">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12700" cap="flat" cmpd="sng">
                      <a:solidFill>
                        <a:srgbClr val="7F7F7F">
                          <a:alpha val="0"/>
                        </a:srgbClr>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extLst>
                  <a:ext uri="{0D108BD9-81ED-4DB2-BD59-A6C34878D82A}">
                    <a16:rowId xmlns:a16="http://schemas.microsoft.com/office/drawing/2014/main" val="10001"/>
                  </a:ext>
                </a:extLst>
              </a:tr>
              <a:tr h="1010995">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Implementation</a:t>
                      </a:r>
                      <a:endParaRPr sz="1400" b="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endParaRPr>
                    </a:p>
                  </a:txBody>
                  <a:tcPr marL="158869" marR="158869" marT="34526" marB="34526" anchor="ctr">
                    <a:lnL w="12700"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chemeClr val="lt1"/>
                    </a:solidFill>
                  </a:tcPr>
                </a:tc>
                <a:tc>
                  <a:txBody>
                    <a:bodyPr/>
                    <a:lstStyle/>
                    <a:p>
                      <a:pPr marL="285750" marR="0" lvl="0" indent="-285750" algn="l" rtl="0">
                        <a:lnSpc>
                          <a:spcPct val="100000"/>
                        </a:lnSpc>
                        <a:spcBef>
                          <a:spcPts val="0"/>
                        </a:spcBef>
                        <a:spcAft>
                          <a:spcPts val="0"/>
                        </a:spcAft>
                        <a:buClr>
                          <a:srgbClr val="000000"/>
                        </a:buClr>
                        <a:buSzPts val="1200"/>
                        <a:buFont typeface="Arial"/>
                        <a:buAutoNum type="arabicPeriod"/>
                      </a:pPr>
                      <a:r>
                        <a:rPr lang="en-US" sz="1400" b="0" i="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Collecting Employee Import Data</a:t>
                      </a:r>
                      <a:endParaRPr sz="1400" u="none" strike="noStrike" cap="none" dirty="0">
                        <a:latin typeface="Lato regular" panose="020F0502020204030203" pitchFamily="34" charset="0"/>
                        <a:ea typeface="Lato Heavy" panose="020F0502020204030203" pitchFamily="34" charset="0"/>
                        <a:cs typeface="Lato Heavy" panose="020F0502020204030203" pitchFamily="34" charset="0"/>
                      </a:endParaRPr>
                    </a:p>
                    <a:p>
                      <a:pPr marL="285750" marR="0" lvl="0" indent="-285750" algn="l" rtl="0">
                        <a:lnSpc>
                          <a:spcPct val="100000"/>
                        </a:lnSpc>
                        <a:spcBef>
                          <a:spcPts val="0"/>
                        </a:spcBef>
                        <a:spcAft>
                          <a:spcPts val="0"/>
                        </a:spcAft>
                        <a:buClr>
                          <a:srgbClr val="000000"/>
                        </a:buClr>
                        <a:buSzPts val="1200"/>
                        <a:buFont typeface="Arial"/>
                        <a:buAutoNum type="arabicPeriod"/>
                      </a:pPr>
                      <a:r>
                        <a:rPr lang="en-US" sz="1400" b="0" i="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Sending Employee Assessment Link</a:t>
                      </a:r>
                      <a:endParaRPr sz="1400" u="none" strike="noStrike" cap="none" dirty="0">
                        <a:latin typeface="Lato regular" panose="020F0502020204030203" pitchFamily="34" charset="0"/>
                        <a:ea typeface="Lato Heavy" panose="020F0502020204030203" pitchFamily="34" charset="0"/>
                        <a:cs typeface="Lato Heavy" panose="020F0502020204030203" pitchFamily="34" charset="0"/>
                      </a:endParaRPr>
                    </a:p>
                    <a:p>
                      <a:pPr marL="285750" marR="0" lvl="0" indent="-285750" algn="l" rtl="0">
                        <a:lnSpc>
                          <a:spcPct val="100000"/>
                        </a:lnSpc>
                        <a:spcBef>
                          <a:spcPts val="0"/>
                        </a:spcBef>
                        <a:spcAft>
                          <a:spcPts val="0"/>
                        </a:spcAft>
                        <a:buClr>
                          <a:srgbClr val="000000"/>
                        </a:buClr>
                        <a:buSzPts val="1200"/>
                        <a:buFont typeface="Arial"/>
                        <a:buAutoNum type="arabicPeriod"/>
                      </a:pPr>
                      <a:r>
                        <a:rPr lang="en-US" sz="1400" b="0" i="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Compiling Existing Documentation For Current Screening Plans </a:t>
                      </a:r>
                      <a:endParaRPr sz="1400" u="none" strike="noStrike" cap="none" dirty="0">
                        <a:latin typeface="Lato regular" panose="020F0502020204030203" pitchFamily="34" charset="0"/>
                        <a:ea typeface="Lato Heavy" panose="020F0502020204030203" pitchFamily="34" charset="0"/>
                        <a:cs typeface="Lato Heavy" panose="020F0502020204030203" pitchFamily="34" charset="0"/>
                      </a:endParaRPr>
                    </a:p>
                  </a:txBody>
                  <a:tcPr marL="158869" marR="158869" marT="34526" marB="34526" anchor="ctr">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tc>
                  <a:txBody>
                    <a:bodyPr/>
                    <a:lstStyle/>
                    <a:p>
                      <a:pPr marL="285750" marR="0" lvl="0" indent="-209550" algn="l" rtl="0">
                        <a:lnSpc>
                          <a:spcPct val="100000"/>
                        </a:lnSpc>
                        <a:spcBef>
                          <a:spcPts val="0"/>
                        </a:spcBef>
                        <a:spcAft>
                          <a:spcPts val="0"/>
                        </a:spcAft>
                        <a:buClr>
                          <a:srgbClr val="000000"/>
                        </a:buClr>
                        <a:buSzPts val="1200"/>
                        <a:buFont typeface="Arial"/>
                        <a:buNone/>
                      </a:pPr>
                      <a:endParaRPr sz="1400" b="0" i="0" u="none" strike="noStrike" cap="none" dirty="0">
                        <a:solidFill>
                          <a:srgbClr val="757070"/>
                        </a:solidFill>
                        <a:latin typeface="Lato regular" panose="020F0502020204030203" pitchFamily="34" charset="0"/>
                        <a:ea typeface="Lato"/>
                        <a:cs typeface="Lato"/>
                        <a:sym typeface="Lato"/>
                      </a:endParaRPr>
                    </a:p>
                  </a:txBody>
                  <a:tcPr marL="158869" marR="158869" marT="34526" marB="34526">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extLst>
                  <a:ext uri="{0D108BD9-81ED-4DB2-BD59-A6C34878D82A}">
                    <a16:rowId xmlns:a16="http://schemas.microsoft.com/office/drawing/2014/main" val="10002"/>
                  </a:ext>
                </a:extLst>
              </a:tr>
              <a:tr h="778092">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Executing Hiring Process</a:t>
                      </a:r>
                      <a:endParaRPr sz="1400" b="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endParaRPr>
                    </a:p>
                  </a:txBody>
                  <a:tcPr marL="158869" marR="158869" marT="34526" marB="34526" anchor="ctr">
                    <a:lnL w="12700"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chemeClr val="lt1"/>
                    </a:solidFill>
                  </a:tcPr>
                </a:tc>
                <a:tc>
                  <a:txBody>
                    <a:bodyPr/>
                    <a:lstStyle/>
                    <a:p>
                      <a:pPr marL="285750" marR="0" lvl="0" indent="-285750" algn="l" rtl="0">
                        <a:lnSpc>
                          <a:spcPct val="100000"/>
                        </a:lnSpc>
                        <a:spcBef>
                          <a:spcPts val="0"/>
                        </a:spcBef>
                        <a:spcAft>
                          <a:spcPts val="0"/>
                        </a:spcAft>
                        <a:buClr>
                          <a:srgbClr val="000000"/>
                        </a:buClr>
                        <a:buSzPts val="1200"/>
                        <a:buFont typeface="Arial"/>
                        <a:buAutoNum type="arabicPeriod"/>
                      </a:pPr>
                      <a:r>
                        <a:rPr lang="en-US" sz="1400" b="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Screening candidates</a:t>
                      </a:r>
                      <a:endParaRPr sz="1400" u="none" strike="noStrike" cap="none" dirty="0">
                        <a:latin typeface="Lato regular" panose="020F0502020204030203" pitchFamily="34" charset="0"/>
                        <a:ea typeface="Lato Heavy" panose="020F0502020204030203" pitchFamily="34" charset="0"/>
                        <a:cs typeface="Lato Heavy" panose="020F0502020204030203" pitchFamily="34" charset="0"/>
                      </a:endParaRPr>
                    </a:p>
                    <a:p>
                      <a:pPr marL="285750" marR="0" lvl="0" indent="-285750" algn="l" rtl="0">
                        <a:lnSpc>
                          <a:spcPct val="100000"/>
                        </a:lnSpc>
                        <a:spcBef>
                          <a:spcPts val="0"/>
                        </a:spcBef>
                        <a:spcAft>
                          <a:spcPts val="0"/>
                        </a:spcAft>
                        <a:buClr>
                          <a:srgbClr val="000000"/>
                        </a:buClr>
                        <a:buSzPts val="1200"/>
                        <a:buFont typeface="Arial"/>
                        <a:buAutoNum type="arabicPeriod"/>
                      </a:pPr>
                      <a:r>
                        <a:rPr lang="en-US" sz="1400" b="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Interviewing</a:t>
                      </a:r>
                      <a:endParaRPr sz="1400" u="none" strike="noStrike" cap="none" dirty="0">
                        <a:latin typeface="Lato regular" panose="020F0502020204030203" pitchFamily="34" charset="0"/>
                        <a:ea typeface="Lato Heavy" panose="020F0502020204030203" pitchFamily="34" charset="0"/>
                        <a:cs typeface="Lato Heavy" panose="020F0502020204030203" pitchFamily="34" charset="0"/>
                      </a:endParaRPr>
                    </a:p>
                    <a:p>
                      <a:pPr marL="285750" marR="0" lvl="0" indent="-285750" algn="l" rtl="0">
                        <a:lnSpc>
                          <a:spcPct val="100000"/>
                        </a:lnSpc>
                        <a:spcBef>
                          <a:spcPts val="0"/>
                        </a:spcBef>
                        <a:spcAft>
                          <a:spcPts val="0"/>
                        </a:spcAft>
                        <a:buClr>
                          <a:srgbClr val="000000"/>
                        </a:buClr>
                        <a:buSzPts val="1200"/>
                        <a:buFont typeface="Arial"/>
                        <a:buAutoNum type="arabicPeriod"/>
                      </a:pPr>
                      <a:r>
                        <a:rPr lang="en-US" sz="1400" b="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Deciding</a:t>
                      </a:r>
                      <a:endParaRPr sz="1400" u="none" strike="noStrike" cap="none" dirty="0">
                        <a:latin typeface="Lato regular" panose="020F0502020204030203" pitchFamily="34" charset="0"/>
                        <a:ea typeface="Lato Heavy" panose="020F0502020204030203" pitchFamily="34" charset="0"/>
                        <a:cs typeface="Lato Heavy" panose="020F0502020204030203" pitchFamily="34" charset="0"/>
                      </a:endParaRPr>
                    </a:p>
                  </a:txBody>
                  <a:tcPr marL="158869" marR="158869" marT="34526" marB="34526" anchor="ctr">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tc>
                  <a:txBody>
                    <a:bodyPr/>
                    <a:lstStyle/>
                    <a:p>
                      <a:pPr marL="285750" marR="0" lvl="0" indent="-209550" algn="l" rtl="0">
                        <a:lnSpc>
                          <a:spcPct val="100000"/>
                        </a:lnSpc>
                        <a:spcBef>
                          <a:spcPts val="0"/>
                        </a:spcBef>
                        <a:spcAft>
                          <a:spcPts val="0"/>
                        </a:spcAft>
                        <a:buClr>
                          <a:srgbClr val="000000"/>
                        </a:buClr>
                        <a:buSzPts val="1200"/>
                        <a:buFont typeface="Arial"/>
                        <a:buNone/>
                      </a:pPr>
                      <a:endParaRPr sz="1400" b="0" i="0" u="none" strike="noStrike" cap="none" dirty="0">
                        <a:solidFill>
                          <a:srgbClr val="757070"/>
                        </a:solidFill>
                        <a:latin typeface="Lato regular" panose="020F0502020204030203" pitchFamily="34" charset="0"/>
                        <a:ea typeface="Lato"/>
                        <a:cs typeface="Lato"/>
                        <a:sym typeface="Lato"/>
                      </a:endParaRPr>
                    </a:p>
                  </a:txBody>
                  <a:tcPr marL="158869" marR="158869" marT="34526" marB="34526">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extLst>
                  <a:ext uri="{0D108BD9-81ED-4DB2-BD59-A6C34878D82A}">
                    <a16:rowId xmlns:a16="http://schemas.microsoft.com/office/drawing/2014/main" val="10003"/>
                  </a:ext>
                </a:extLst>
              </a:tr>
              <a:tr h="925304">
                <a:tc>
                  <a:txBody>
                    <a:bodyPr/>
                    <a:lstStyle/>
                    <a:p>
                      <a:pPr marL="0" marR="0" lvl="0" indent="0" algn="l" rtl="0">
                        <a:lnSpc>
                          <a:spcPct val="100000"/>
                        </a:lnSpc>
                        <a:spcBef>
                          <a:spcPts val="0"/>
                        </a:spcBef>
                        <a:spcAft>
                          <a:spcPts val="0"/>
                        </a:spcAft>
                        <a:buClr>
                          <a:srgbClr val="000000"/>
                        </a:buClr>
                        <a:buSzPts val="2000"/>
                        <a:buFont typeface="Arial"/>
                        <a:buNone/>
                      </a:pPr>
                      <a:r>
                        <a:rPr lang="en-US" sz="1400" b="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Post Hire Tracking??</a:t>
                      </a:r>
                      <a:endParaRPr sz="1400" b="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endParaRPr>
                    </a:p>
                  </a:txBody>
                  <a:tcPr marL="158869" marR="158869" marT="34526" marB="34526" anchor="ctr">
                    <a:lnL w="12700"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chemeClr val="lt1"/>
                    </a:solidFill>
                  </a:tcPr>
                </a:tc>
                <a:tc>
                  <a:txBody>
                    <a:bodyPr/>
                    <a:lstStyle/>
                    <a:p>
                      <a:pPr marL="285750" marR="0" lvl="0" indent="-285750" algn="l" rtl="0">
                        <a:lnSpc>
                          <a:spcPct val="100000"/>
                        </a:lnSpc>
                        <a:spcBef>
                          <a:spcPts val="0"/>
                        </a:spcBef>
                        <a:spcAft>
                          <a:spcPts val="0"/>
                        </a:spcAft>
                        <a:buClr>
                          <a:srgbClr val="000000"/>
                        </a:buClr>
                        <a:buSzPts val="1200"/>
                        <a:buFont typeface="Arial"/>
                        <a:buAutoNum type="arabicPeriod"/>
                      </a:pPr>
                      <a:r>
                        <a:rPr lang="en-US" sz="1400" b="0" i="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Providing employee </a:t>
                      </a:r>
                      <a:r>
                        <a:rPr lang="en-US" sz="140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termination </a:t>
                      </a:r>
                      <a:r>
                        <a:rPr lang="en-US" sz="1400" b="0" i="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data for </a:t>
                      </a:r>
                      <a:endParaRPr sz="1400" b="0" i="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endParaRPr>
                    </a:p>
                    <a:p>
                      <a:pPr marL="285750" marR="0" lvl="0" indent="-285750" algn="l" rtl="0">
                        <a:lnSpc>
                          <a:spcPct val="100000"/>
                        </a:lnSpc>
                        <a:spcBef>
                          <a:spcPts val="0"/>
                        </a:spcBef>
                        <a:spcAft>
                          <a:spcPts val="0"/>
                        </a:spcAft>
                        <a:buClr>
                          <a:srgbClr val="000000"/>
                        </a:buClr>
                        <a:buSzPts val="1200"/>
                        <a:buFont typeface="Arial"/>
                        <a:buAutoNum type="arabicPeriod"/>
                      </a:pPr>
                      <a:r>
                        <a:rPr lang="en-US" sz="140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Providing employee performance/</a:t>
                      </a:r>
                      <a:r>
                        <a:rPr lang="en-US" sz="1400" b="0" i="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KPI’s to assess </a:t>
                      </a:r>
                      <a:r>
                        <a:rPr lang="en-US" sz="140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or</a:t>
                      </a:r>
                      <a:r>
                        <a:rPr lang="en-US" sz="1400" b="0" i="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rPr>
                        <a:t> improve hiring accuracy</a:t>
                      </a:r>
                      <a:endParaRPr sz="1400" b="0" i="0" u="none" strike="noStrike" cap="none" dirty="0">
                        <a:solidFill>
                          <a:srgbClr val="757070"/>
                        </a:solidFill>
                        <a:latin typeface="Lato regular" panose="020F0502020204030203" pitchFamily="34" charset="0"/>
                        <a:ea typeface="Lato Heavy" panose="020F0502020204030203" pitchFamily="34" charset="0"/>
                        <a:cs typeface="Lato Heavy" panose="020F0502020204030203" pitchFamily="34" charset="0"/>
                        <a:sym typeface="Lato"/>
                      </a:endParaRPr>
                    </a:p>
                  </a:txBody>
                  <a:tcPr marL="158869" marR="158869" marT="34526" marB="34526" anchor="ctr">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tc>
                  <a:txBody>
                    <a:bodyPr/>
                    <a:lstStyle/>
                    <a:p>
                      <a:pPr marL="285750" marR="0" lvl="0" indent="-209550" algn="l" rtl="0">
                        <a:lnSpc>
                          <a:spcPct val="100000"/>
                        </a:lnSpc>
                        <a:spcBef>
                          <a:spcPts val="0"/>
                        </a:spcBef>
                        <a:spcAft>
                          <a:spcPts val="0"/>
                        </a:spcAft>
                        <a:buClr>
                          <a:srgbClr val="000000"/>
                        </a:buClr>
                        <a:buSzPts val="1200"/>
                        <a:buFont typeface="Arial"/>
                        <a:buNone/>
                      </a:pPr>
                      <a:endParaRPr sz="1400" b="0" i="0" u="none" strike="noStrike" cap="none" dirty="0">
                        <a:solidFill>
                          <a:srgbClr val="757070"/>
                        </a:solidFill>
                        <a:latin typeface="Lato regular" panose="020F0502020204030203" pitchFamily="34" charset="0"/>
                        <a:ea typeface="Lato"/>
                        <a:cs typeface="Lato"/>
                        <a:sym typeface="Lato"/>
                      </a:endParaRPr>
                    </a:p>
                  </a:txBody>
                  <a:tcPr marL="158869" marR="158869" marT="34526" marB="34526">
                    <a:lnL w="9525" cap="flat" cmpd="sng">
                      <a:solidFill>
                        <a:srgbClr val="7F7F7F">
                          <a:alpha val="0"/>
                        </a:srgbClr>
                      </a:solidFill>
                      <a:prstDash val="solid"/>
                      <a:round/>
                      <a:headEnd type="none" w="sm" len="sm"/>
                      <a:tailEnd type="none" w="sm" len="sm"/>
                    </a:lnL>
                    <a:lnR w="9525" cap="flat" cmpd="sng">
                      <a:solidFill>
                        <a:srgbClr val="7F7F7F">
                          <a:alpha val="0"/>
                        </a:srgbClr>
                      </a:solidFill>
                      <a:prstDash val="solid"/>
                      <a:round/>
                      <a:headEnd type="none" w="sm" len="sm"/>
                      <a:tailEnd type="none" w="sm" len="sm"/>
                    </a:lnR>
                    <a:lnT w="9525" cap="flat" cmpd="sng">
                      <a:solidFill>
                        <a:srgbClr val="7F7F7F"/>
                      </a:solidFill>
                      <a:prstDash val="solid"/>
                      <a:round/>
                      <a:headEnd type="none" w="sm" len="sm"/>
                      <a:tailEnd type="none" w="sm" len="sm"/>
                    </a:lnT>
                    <a:lnB w="9525" cap="flat" cmpd="sng">
                      <a:solidFill>
                        <a:srgbClr val="7F7F7F"/>
                      </a:solidFill>
                      <a:prstDash val="solid"/>
                      <a:round/>
                      <a:headEnd type="none" w="sm" len="sm"/>
                      <a:tailEnd type="none" w="sm" len="sm"/>
                    </a:lnB>
                    <a:solidFill>
                      <a:srgbClr val="F7F8F9"/>
                    </a:solidFill>
                  </a:tcPr>
                </a:tc>
                <a:extLst>
                  <a:ext uri="{0D108BD9-81ED-4DB2-BD59-A6C34878D82A}">
                    <a16:rowId xmlns:a16="http://schemas.microsoft.com/office/drawing/2014/main" val="10004"/>
                  </a:ext>
                </a:extLst>
              </a:tr>
            </a:tbl>
          </a:graphicData>
        </a:graphic>
      </p:graphicFrame>
      <p:sp>
        <p:nvSpPr>
          <p:cNvPr id="2" name="Title 1">
            <a:extLst>
              <a:ext uri="{FF2B5EF4-FFF2-40B4-BE49-F238E27FC236}">
                <a16:creationId xmlns:a16="http://schemas.microsoft.com/office/drawing/2014/main" id="{51D87F9D-E53C-67BE-1E33-DC9A270BE3AE}"/>
              </a:ext>
            </a:extLst>
          </p:cNvPr>
          <p:cNvSpPr>
            <a:spLocks noGrp="1"/>
          </p:cNvSpPr>
          <p:nvPr>
            <p:ph type="title"/>
          </p:nvPr>
        </p:nvSpPr>
        <p:spPr/>
        <p:txBody>
          <a:bodyPr/>
          <a:lstStyle/>
          <a:p>
            <a:r>
              <a:rPr lang="en-US" dirty="0"/>
              <a:t>Responsibilities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g10c98609393_0_6"/>
          <p:cNvPicPr preferRelativeResize="0"/>
          <p:nvPr/>
        </p:nvPicPr>
        <p:blipFill rotWithShape="1">
          <a:blip r:embed="rId3">
            <a:alphaModFix/>
          </a:blip>
          <a:srcRect/>
          <a:stretch/>
        </p:blipFill>
        <p:spPr>
          <a:xfrm>
            <a:off x="545124" y="1698752"/>
            <a:ext cx="10187838" cy="4690178"/>
          </a:xfrm>
          <a:prstGeom prst="rect">
            <a:avLst/>
          </a:prstGeom>
          <a:noFill/>
          <a:ln w="12700" cap="flat" cmpd="sng">
            <a:solidFill>
              <a:schemeClr val="bg1">
                <a:lumMod val="85000"/>
              </a:schemeClr>
            </a:solidFill>
            <a:prstDash val="solid"/>
            <a:round/>
            <a:headEnd type="none" w="sm" len="sm"/>
            <a:tailEnd type="none" w="sm" len="sm"/>
          </a:ln>
        </p:spPr>
      </p:pic>
      <p:sp>
        <p:nvSpPr>
          <p:cNvPr id="2" name="Title 1">
            <a:extLst>
              <a:ext uri="{FF2B5EF4-FFF2-40B4-BE49-F238E27FC236}">
                <a16:creationId xmlns:a16="http://schemas.microsoft.com/office/drawing/2014/main" id="{451B8FB5-3934-B385-FF48-8A59C1DBC0BB}"/>
              </a:ext>
            </a:extLst>
          </p:cNvPr>
          <p:cNvSpPr>
            <a:spLocks noGrp="1"/>
          </p:cNvSpPr>
          <p:nvPr>
            <p:ph type="title"/>
          </p:nvPr>
        </p:nvSpPr>
        <p:spPr/>
        <p:txBody>
          <a:bodyPr/>
          <a:lstStyle/>
          <a:p>
            <a:r>
              <a:rPr lang="en-US" dirty="0"/>
              <a:t>Invite Email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pic>
        <p:nvPicPr>
          <p:cNvPr id="405" name="Google Shape;405;g10c98609393_0_115"/>
          <p:cNvPicPr preferRelativeResize="0"/>
          <p:nvPr/>
        </p:nvPicPr>
        <p:blipFill rotWithShape="1">
          <a:blip r:embed="rId3">
            <a:alphaModFix/>
          </a:blip>
          <a:srcRect l="1" r="2885"/>
          <a:stretch/>
        </p:blipFill>
        <p:spPr>
          <a:xfrm>
            <a:off x="444628" y="1906238"/>
            <a:ext cx="11544171" cy="4436040"/>
          </a:xfrm>
          <a:prstGeom prst="rect">
            <a:avLst/>
          </a:prstGeom>
          <a:noFill/>
          <a:ln>
            <a:noFill/>
          </a:ln>
        </p:spPr>
      </p:pic>
      <p:sp>
        <p:nvSpPr>
          <p:cNvPr id="3" name="Title 2">
            <a:extLst>
              <a:ext uri="{FF2B5EF4-FFF2-40B4-BE49-F238E27FC236}">
                <a16:creationId xmlns:a16="http://schemas.microsoft.com/office/drawing/2014/main" id="{1F69C6A6-4E5B-56E7-C874-739A14485E90}"/>
              </a:ext>
            </a:extLst>
          </p:cNvPr>
          <p:cNvSpPr>
            <a:spLocks noGrp="1"/>
          </p:cNvSpPr>
          <p:nvPr>
            <p:ph type="title"/>
          </p:nvPr>
        </p:nvSpPr>
        <p:spPr/>
        <p:txBody>
          <a:bodyPr/>
          <a:lstStyle/>
          <a:p>
            <a:pPr marL="0" marR="0" lvl="0" indent="0" rtl="0">
              <a:lnSpc>
                <a:spcPct val="125000"/>
              </a:lnSpc>
              <a:spcBef>
                <a:spcPts val="0"/>
              </a:spcBef>
              <a:spcAft>
                <a:spcPts val="1133"/>
              </a:spcAft>
            </a:pPr>
            <a:r>
              <a:rPr lang="en-US" sz="3200" b="0" i="0" u="none" strike="noStrike" cap="none" dirty="0">
                <a:solidFill>
                  <a:schemeClr val="dk1"/>
                </a:solidFill>
                <a:sym typeface="Lato Black"/>
              </a:rPr>
              <a:t>Journeyfront Onboarding Project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g10c98609393_0_224"/>
          <p:cNvSpPr/>
          <p:nvPr/>
        </p:nvSpPr>
        <p:spPr>
          <a:xfrm>
            <a:off x="250" y="6154593"/>
            <a:ext cx="12192000" cy="708600"/>
          </a:xfrm>
          <a:prstGeom prst="rect">
            <a:avLst/>
          </a:prstGeom>
          <a:solidFill>
            <a:srgbClr val="3CB1E5"/>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00"/>
              <a:buFont typeface="Arial"/>
              <a:buNone/>
            </a:pPr>
            <a:endParaRPr sz="900" b="0" i="0" u="none" strike="noStrike" cap="none">
              <a:solidFill>
                <a:srgbClr val="000000"/>
              </a:solidFill>
              <a:latin typeface="Arial"/>
              <a:ea typeface="Arial"/>
              <a:cs typeface="Arial"/>
              <a:sym typeface="Arial"/>
            </a:endParaRPr>
          </a:p>
        </p:txBody>
      </p:sp>
      <p:sp>
        <p:nvSpPr>
          <p:cNvPr id="411" name="Google Shape;411;g10c98609393_0_224"/>
          <p:cNvSpPr txBox="1"/>
          <p:nvPr/>
        </p:nvSpPr>
        <p:spPr>
          <a:xfrm>
            <a:off x="535075" y="6277368"/>
            <a:ext cx="11122500" cy="307800"/>
          </a:xfrm>
          <a:prstGeom prst="rect">
            <a:avLst/>
          </a:prstGeom>
          <a:noFill/>
          <a:ln>
            <a:noFill/>
          </a:ln>
        </p:spPr>
        <p:txBody>
          <a:bodyPr spcFirstLastPara="1" wrap="square" lIns="100775" tIns="100775" rIns="100775" bIns="100775" anchor="t" anchorCtr="0">
            <a:noAutofit/>
          </a:bodyPr>
          <a:lstStyle/>
          <a:p>
            <a:pPr marL="0" marR="0" lvl="0" indent="0" algn="ctr" rtl="0">
              <a:lnSpc>
                <a:spcPct val="125000"/>
              </a:lnSpc>
              <a:spcBef>
                <a:spcPts val="0"/>
              </a:spcBef>
              <a:spcAft>
                <a:spcPts val="0"/>
              </a:spcAft>
              <a:buClr>
                <a:schemeClr val="dk1"/>
              </a:buClr>
              <a:buSzPts val="1100"/>
              <a:buFont typeface="Arial"/>
              <a:buNone/>
            </a:pPr>
            <a:r>
              <a:rPr lang="en-US" sz="1600" b="0" i="1" u="none" strike="noStrike" cap="none" dirty="0">
                <a:solidFill>
                  <a:srgbClr val="FFFFFF"/>
                </a:solidFill>
                <a:latin typeface="Lato"/>
                <a:ea typeface="Lato"/>
                <a:cs typeface="Lato"/>
                <a:sym typeface="Lato"/>
              </a:rPr>
              <a:t>Note: This is a guide; you can also use your own file provided it’s formatted similarly—rows are employees, and columns are key fields.</a:t>
            </a:r>
            <a:endParaRPr sz="1600" b="0" i="1" u="none" strike="noStrike" cap="none" dirty="0">
              <a:solidFill>
                <a:srgbClr val="FFFFFF"/>
              </a:solidFill>
              <a:latin typeface="Lato"/>
              <a:ea typeface="Lato"/>
              <a:cs typeface="Lato"/>
              <a:sym typeface="Lato"/>
            </a:endParaRPr>
          </a:p>
          <a:p>
            <a:pPr marL="0" marR="0" lvl="0" indent="0" algn="ctr" rtl="0">
              <a:lnSpc>
                <a:spcPct val="125000"/>
              </a:lnSpc>
              <a:spcBef>
                <a:spcPts val="0"/>
              </a:spcBef>
              <a:spcAft>
                <a:spcPts val="0"/>
              </a:spcAft>
              <a:buClr>
                <a:schemeClr val="dk1"/>
              </a:buClr>
              <a:buSzPts val="1100"/>
              <a:buFont typeface="Arial"/>
              <a:buNone/>
            </a:pPr>
            <a:endParaRPr sz="1600" b="0" i="1" u="none" strike="noStrike" cap="none" dirty="0">
              <a:solidFill>
                <a:srgbClr val="FFFFFF"/>
              </a:solidFill>
              <a:latin typeface="Lato"/>
              <a:ea typeface="Lato"/>
              <a:cs typeface="Lato"/>
              <a:sym typeface="Lato"/>
            </a:endParaRPr>
          </a:p>
          <a:p>
            <a:pPr marL="0" marR="0" lvl="0" indent="0" algn="ctr" rtl="0">
              <a:lnSpc>
                <a:spcPct val="125000"/>
              </a:lnSpc>
              <a:spcBef>
                <a:spcPts val="0"/>
              </a:spcBef>
              <a:spcAft>
                <a:spcPts val="0"/>
              </a:spcAft>
              <a:buClr>
                <a:schemeClr val="dk1"/>
              </a:buClr>
              <a:buSzPts val="700"/>
              <a:buFont typeface="Arial"/>
              <a:buNone/>
            </a:pPr>
            <a:endParaRPr sz="1600" b="0" i="1" u="none" strike="noStrike" cap="none" dirty="0">
              <a:solidFill>
                <a:srgbClr val="FFFFFF"/>
              </a:solidFill>
              <a:latin typeface="Lato"/>
              <a:ea typeface="Lato"/>
              <a:cs typeface="Lato"/>
              <a:sym typeface="Lato"/>
            </a:endParaRPr>
          </a:p>
          <a:p>
            <a:pPr marL="0" marR="0" lvl="0" indent="0" algn="ctr" rtl="0">
              <a:lnSpc>
                <a:spcPct val="125000"/>
              </a:lnSpc>
              <a:spcBef>
                <a:spcPts val="0"/>
              </a:spcBef>
              <a:spcAft>
                <a:spcPts val="0"/>
              </a:spcAft>
              <a:buClr>
                <a:schemeClr val="dk1"/>
              </a:buClr>
              <a:buSzPts val="700"/>
              <a:buFont typeface="Arial"/>
              <a:buNone/>
            </a:pPr>
            <a:endParaRPr sz="1600" b="0" i="1" u="none" strike="noStrike" cap="none" dirty="0">
              <a:solidFill>
                <a:srgbClr val="FFFFFF"/>
              </a:solidFill>
              <a:latin typeface="Lato"/>
              <a:ea typeface="Lato"/>
              <a:cs typeface="Lato"/>
              <a:sym typeface="Lato"/>
            </a:endParaRPr>
          </a:p>
          <a:p>
            <a:pPr marL="0" marR="0" lvl="0" indent="0" algn="ctr" rtl="0">
              <a:lnSpc>
                <a:spcPct val="125000"/>
              </a:lnSpc>
              <a:spcBef>
                <a:spcPts val="0"/>
              </a:spcBef>
              <a:spcAft>
                <a:spcPts val="0"/>
              </a:spcAft>
              <a:buClr>
                <a:schemeClr val="dk1"/>
              </a:buClr>
              <a:buSzPts val="700"/>
              <a:buFont typeface="Arial"/>
              <a:buNone/>
            </a:pPr>
            <a:endParaRPr sz="1600" b="0" i="1" u="none" strike="noStrike" cap="none" dirty="0">
              <a:solidFill>
                <a:srgbClr val="FFFFFF"/>
              </a:solidFill>
              <a:latin typeface="Lato"/>
              <a:ea typeface="Lato"/>
              <a:cs typeface="Lato"/>
              <a:sym typeface="Lato"/>
            </a:endParaRPr>
          </a:p>
        </p:txBody>
      </p:sp>
      <p:pic>
        <p:nvPicPr>
          <p:cNvPr id="413" name="Google Shape;413;g10c98609393_0_224"/>
          <p:cNvPicPr preferRelativeResize="0"/>
          <p:nvPr/>
        </p:nvPicPr>
        <p:blipFill rotWithShape="1">
          <a:blip r:embed="rId3">
            <a:alphaModFix/>
          </a:blip>
          <a:srcRect t="-827" r="24712" b="3192"/>
          <a:stretch/>
        </p:blipFill>
        <p:spPr>
          <a:xfrm>
            <a:off x="535076" y="1546469"/>
            <a:ext cx="11122500" cy="4375185"/>
          </a:xfrm>
          <a:prstGeom prst="rect">
            <a:avLst/>
          </a:prstGeom>
          <a:noFill/>
          <a:ln>
            <a:noFill/>
          </a:ln>
        </p:spPr>
      </p:pic>
      <p:sp>
        <p:nvSpPr>
          <p:cNvPr id="2" name="Title 1">
            <a:extLst>
              <a:ext uri="{FF2B5EF4-FFF2-40B4-BE49-F238E27FC236}">
                <a16:creationId xmlns:a16="http://schemas.microsoft.com/office/drawing/2014/main" id="{B5CD2C42-76AA-DD94-4509-8ADC63740579}"/>
              </a:ext>
            </a:extLst>
          </p:cNvPr>
          <p:cNvSpPr>
            <a:spLocks noGrp="1"/>
          </p:cNvSpPr>
          <p:nvPr>
            <p:ph type="title"/>
          </p:nvPr>
        </p:nvSpPr>
        <p:spPr/>
        <p:txBody>
          <a:bodyPr/>
          <a:lstStyle/>
          <a:p>
            <a:r>
              <a:rPr lang="en-US" dirty="0"/>
              <a:t>Employee Import File</a:t>
            </a:r>
            <a:br>
              <a:rPr lang="en-US" dirty="0"/>
            </a:br>
            <a:endParaRPr lang="en-US" dirty="0"/>
          </a:p>
        </p:txBody>
      </p:sp>
      <p:sp>
        <p:nvSpPr>
          <p:cNvPr id="5" name="Rectangle 4">
            <a:extLst>
              <a:ext uri="{FF2B5EF4-FFF2-40B4-BE49-F238E27FC236}">
                <a16:creationId xmlns:a16="http://schemas.microsoft.com/office/drawing/2014/main" id="{BC1432D1-F28E-C427-CE29-AD20F9C3A1B9}"/>
              </a:ext>
            </a:extLst>
          </p:cNvPr>
          <p:cNvSpPr/>
          <p:nvPr/>
        </p:nvSpPr>
        <p:spPr>
          <a:xfrm>
            <a:off x="10237932" y="92399"/>
            <a:ext cx="1841893" cy="1177395"/>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a:lnSpc>
                <a:spcPct val="107000"/>
              </a:lnSpc>
              <a:spcBef>
                <a:spcPts val="0"/>
              </a:spcBef>
              <a:spcAft>
                <a:spcPts val="0"/>
              </a:spcAf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Did you want me to recreate this table?</a:t>
            </a:r>
            <a:endParaRPr lang="en-US" sz="1800" kern="100" dirty="0">
              <a:effectLst/>
              <a:latin typeface="Calibri" panose="020F0502020204030204" pitchFamily="34" charset="0"/>
              <a:ea typeface="PMingLiU" panose="02020500000000000000" pitchFamily="18" charset="-120"/>
              <a:cs typeface="Times New Roman" panose="02020603050405020304" pitchFamily="18" charset="0"/>
            </a:endParaRPr>
          </a:p>
        </p:txBody>
      </p:sp>
      <p:sp>
        <p:nvSpPr>
          <p:cNvPr id="7" name="TextBox 6">
            <a:extLst>
              <a:ext uri="{FF2B5EF4-FFF2-40B4-BE49-F238E27FC236}">
                <a16:creationId xmlns:a16="http://schemas.microsoft.com/office/drawing/2014/main" id="{A4F78AD0-EA16-2103-D3A9-45B81CC2441E}"/>
              </a:ext>
            </a:extLst>
          </p:cNvPr>
          <p:cNvSpPr txBox="1"/>
          <p:nvPr/>
        </p:nvSpPr>
        <p:spPr>
          <a:xfrm>
            <a:off x="1691063" y="7107014"/>
            <a:ext cx="9201150" cy="1759756"/>
          </a:xfrm>
          <a:prstGeom prst="rect">
            <a:avLst/>
          </a:prstGeom>
          <a:noFill/>
          <a:ln>
            <a:noFill/>
          </a:ln>
        </p:spPr>
        <p:txBody>
          <a:bodyPr spcFirstLastPara="1" wrap="square" lIns="91425" tIns="91425" rIns="91425" bIns="91425" rtlCol="0" anchor="t" anchorCtr="0">
            <a:noAutofit/>
          </a:bodyPr>
          <a:lstStyle/>
          <a:p>
            <a:pPr algn="l"/>
            <a:r>
              <a:rPr lang="en-US" sz="1100" dirty="0">
                <a:latin typeface="Lato regular" panose="020F0502020204030203" pitchFamily="34" charset="0"/>
              </a:rPr>
              <a:t>Please fill in the following import template with any information you would like to have imported into </a:t>
            </a:r>
            <a:r>
              <a:rPr lang="en-US" sz="1100" dirty="0" err="1">
                <a:latin typeface="Lato regular" panose="020F0502020204030203" pitchFamily="34" charset="0"/>
              </a:rPr>
              <a:t>Journeyfront</a:t>
            </a:r>
            <a:endParaRPr lang="en-US" sz="1100" dirty="0">
              <a:latin typeface="Lato regular" panose="020F0502020204030203"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1" name="Google Shape;191;p2"/>
          <p:cNvSpPr/>
          <p:nvPr/>
        </p:nvSpPr>
        <p:spPr>
          <a:xfrm>
            <a:off x="2286859" y="4747908"/>
            <a:ext cx="7354851" cy="590700"/>
          </a:xfrm>
          <a:prstGeom prst="roundRect">
            <a:avLst>
              <a:gd name="adj" fmla="val 10909"/>
            </a:avLst>
          </a:prstGeom>
          <a:solidFill>
            <a:srgbClr val="3CB1E5"/>
          </a:solidFill>
          <a:ln>
            <a:noFill/>
          </a:ln>
          <a:effectLst>
            <a:outerShdw blurRad="228600" algn="bl" rotWithShape="0">
              <a:srgbClr val="214868">
                <a:alpha val="20000"/>
              </a:srgbClr>
            </a:outerShdw>
          </a:effectLst>
        </p:spPr>
        <p:txBody>
          <a:bodyPr spcFirstLastPara="1" wrap="square" lIns="274320" tIns="60950" rIns="60950" bIns="60950" anchor="ctr" anchorCtr="0">
            <a:noAutofit/>
          </a:bodyPr>
          <a:lstStyle/>
          <a:p>
            <a:pPr>
              <a:buSzPts val="2300"/>
            </a:pPr>
            <a:r>
              <a:rPr lang="en-US" sz="2000" dirty="0">
                <a:solidFill>
                  <a:srgbClr val="FFFFFF"/>
                </a:solidFill>
                <a:latin typeface="Lato Black"/>
                <a:sym typeface="Lato"/>
              </a:rPr>
              <a:t>4. Next Steps</a:t>
            </a:r>
            <a:endParaRPr sz="2000" dirty="0">
              <a:solidFill>
                <a:srgbClr val="FFFFFF"/>
              </a:solidFill>
              <a:latin typeface="Lato Black"/>
              <a:sym typeface="Lato"/>
            </a:endParaRPr>
          </a:p>
        </p:txBody>
      </p:sp>
      <p:sp>
        <p:nvSpPr>
          <p:cNvPr id="5" name="Google Shape;189;p2">
            <a:extLst>
              <a:ext uri="{FF2B5EF4-FFF2-40B4-BE49-F238E27FC236}">
                <a16:creationId xmlns:a16="http://schemas.microsoft.com/office/drawing/2014/main" id="{8F282CB8-9C86-8386-B6DA-C417AB9B616A}"/>
              </a:ext>
            </a:extLst>
          </p:cNvPr>
          <p:cNvSpPr/>
          <p:nvPr/>
        </p:nvSpPr>
        <p:spPr>
          <a:xfrm>
            <a:off x="2286859" y="2284514"/>
            <a:ext cx="7354851"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2000" dirty="0">
                <a:solidFill>
                  <a:srgbClr val="222222"/>
                </a:solidFill>
                <a:latin typeface="Lato"/>
                <a:sym typeface="Lato"/>
              </a:rPr>
              <a:t>1. Introductions</a:t>
            </a:r>
            <a:endParaRPr sz="2000" dirty="0">
              <a:solidFill>
                <a:srgbClr val="222222"/>
              </a:solidFill>
              <a:latin typeface="Lato"/>
              <a:sym typeface="Lato"/>
            </a:endParaRPr>
          </a:p>
        </p:txBody>
      </p:sp>
      <p:sp>
        <p:nvSpPr>
          <p:cNvPr id="9" name="Google Shape;188;p2">
            <a:extLst>
              <a:ext uri="{FF2B5EF4-FFF2-40B4-BE49-F238E27FC236}">
                <a16:creationId xmlns:a16="http://schemas.microsoft.com/office/drawing/2014/main" id="{535791CC-D37E-79C4-C730-2699BA5CD92E}"/>
              </a:ext>
            </a:extLst>
          </p:cNvPr>
          <p:cNvSpPr/>
          <p:nvPr/>
        </p:nvSpPr>
        <p:spPr>
          <a:xfrm>
            <a:off x="2286859" y="3926776"/>
            <a:ext cx="7354851"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2000" dirty="0">
                <a:solidFill>
                  <a:srgbClr val="222222"/>
                </a:solidFill>
                <a:latin typeface="Lato"/>
                <a:sym typeface="Lato Black"/>
              </a:rPr>
              <a:t>3. Getting Started</a:t>
            </a:r>
          </a:p>
        </p:txBody>
      </p:sp>
      <p:sp>
        <p:nvSpPr>
          <p:cNvPr id="10" name="Google Shape;189;p2">
            <a:extLst>
              <a:ext uri="{FF2B5EF4-FFF2-40B4-BE49-F238E27FC236}">
                <a16:creationId xmlns:a16="http://schemas.microsoft.com/office/drawing/2014/main" id="{949A079A-27DF-A698-7673-9A73CC001C1C}"/>
              </a:ext>
            </a:extLst>
          </p:cNvPr>
          <p:cNvSpPr/>
          <p:nvPr/>
        </p:nvSpPr>
        <p:spPr>
          <a:xfrm>
            <a:off x="2286859" y="3105645"/>
            <a:ext cx="7354851"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2000" dirty="0">
                <a:solidFill>
                  <a:srgbClr val="222222"/>
                </a:solidFill>
                <a:latin typeface="Lato"/>
                <a:sym typeface="Lato"/>
              </a:rPr>
              <a:t>2. Journeyfront Overview</a:t>
            </a:r>
          </a:p>
        </p:txBody>
      </p:sp>
      <p:sp>
        <p:nvSpPr>
          <p:cNvPr id="2" name="Title 6">
            <a:extLst>
              <a:ext uri="{FF2B5EF4-FFF2-40B4-BE49-F238E27FC236}">
                <a16:creationId xmlns:a16="http://schemas.microsoft.com/office/drawing/2014/main" id="{5E1095EA-3CE6-3EC9-7FFE-500A2A4FE497}"/>
              </a:ext>
            </a:extLst>
          </p:cNvPr>
          <p:cNvSpPr txBox="1">
            <a:spLocks/>
          </p:cNvSpPr>
          <p:nvPr/>
        </p:nvSpPr>
        <p:spPr>
          <a:xfrm>
            <a:off x="2286859" y="1247178"/>
            <a:ext cx="2510322" cy="763600"/>
          </a:xfrm>
          <a:prstGeom prst="rect">
            <a:avLst/>
          </a:prstGeom>
        </p:spPr>
        <p:txBody>
          <a:bodyPr lIns="0" tIns="0" rIns="0" bIns="0"/>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buClrTx/>
              <a:buFontTx/>
            </a:pPr>
            <a:r>
              <a:rPr lang="en-US" sz="4400"/>
              <a:t>Agenda</a:t>
            </a:r>
            <a:endParaRPr lang="en-US" sz="4400" dirty="0"/>
          </a:p>
        </p:txBody>
      </p:sp>
      <p:pic>
        <p:nvPicPr>
          <p:cNvPr id="3" name="Graphic 2">
            <a:extLst>
              <a:ext uri="{FF2B5EF4-FFF2-40B4-BE49-F238E27FC236}">
                <a16:creationId xmlns:a16="http://schemas.microsoft.com/office/drawing/2014/main" id="{35EA6E7A-D3C5-50C4-C52D-488FCEDB07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6418" y="4036674"/>
            <a:ext cx="2326929" cy="2682875"/>
          </a:xfrm>
          <a:prstGeom prst="rect">
            <a:avLst/>
          </a:prstGeom>
        </p:spPr>
      </p:pic>
      <p:pic>
        <p:nvPicPr>
          <p:cNvPr id="4" name="Graphic 3">
            <a:extLst>
              <a:ext uri="{FF2B5EF4-FFF2-40B4-BE49-F238E27FC236}">
                <a16:creationId xmlns:a16="http://schemas.microsoft.com/office/drawing/2014/main" id="{92F17C26-EDB4-CD1D-B1C3-95D7AF7C79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142" y="5874985"/>
            <a:ext cx="2912179" cy="3080696"/>
          </a:xfrm>
          <a:prstGeom prst="rect">
            <a:avLst/>
          </a:prstGeom>
        </p:spPr>
      </p:pic>
      <p:sp>
        <p:nvSpPr>
          <p:cNvPr id="6" name="Title 5">
            <a:extLst>
              <a:ext uri="{FF2B5EF4-FFF2-40B4-BE49-F238E27FC236}">
                <a16:creationId xmlns:a16="http://schemas.microsoft.com/office/drawing/2014/main" id="{6DC2AD6F-4598-21A2-0E4D-9BDD5EE1C8F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544973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0"/>
          <p:cNvSpPr txBox="1"/>
          <p:nvPr/>
        </p:nvSpPr>
        <p:spPr>
          <a:xfrm>
            <a:off x="1" y="80704"/>
            <a:ext cx="12192000" cy="523200"/>
          </a:xfrm>
          <a:prstGeom prst="rect">
            <a:avLst/>
          </a:prstGeom>
          <a:noFill/>
          <a:ln>
            <a:noFill/>
          </a:ln>
        </p:spPr>
        <p:txBody>
          <a:bodyPr spcFirstLastPara="1" wrap="square" lIns="100767" tIns="100767" rIns="100767" bIns="100767" anchor="t" anchorCtr="0">
            <a:noAutofit/>
          </a:bodyPr>
          <a:lstStyle/>
          <a:p>
            <a:pPr algn="ctr">
              <a:lnSpc>
                <a:spcPct val="125000"/>
              </a:lnSpc>
              <a:buSzPts val="1500"/>
            </a:pPr>
            <a:endParaRPr sz="2000">
              <a:solidFill>
                <a:srgbClr val="595959"/>
              </a:solidFill>
              <a:latin typeface="Lato"/>
              <a:ea typeface="Lato"/>
              <a:cs typeface="Lato"/>
              <a:sym typeface="Lato"/>
            </a:endParaRPr>
          </a:p>
        </p:txBody>
      </p:sp>
      <p:sp>
        <p:nvSpPr>
          <p:cNvPr id="2" name="Title 1">
            <a:extLst>
              <a:ext uri="{FF2B5EF4-FFF2-40B4-BE49-F238E27FC236}">
                <a16:creationId xmlns:a16="http://schemas.microsoft.com/office/drawing/2014/main" id="{C8FB91BF-24DE-98A9-2600-CE724841C359}"/>
              </a:ext>
            </a:extLst>
          </p:cNvPr>
          <p:cNvSpPr>
            <a:spLocks noGrp="1"/>
          </p:cNvSpPr>
          <p:nvPr>
            <p:ph type="title"/>
          </p:nvPr>
        </p:nvSpPr>
        <p:spPr/>
        <p:txBody>
          <a:bodyPr/>
          <a:lstStyle/>
          <a:p>
            <a:r>
              <a:rPr lang="en-US" dirty="0"/>
              <a:t>Next Steps</a:t>
            </a:r>
          </a:p>
        </p:txBody>
      </p:sp>
      <p:sp>
        <p:nvSpPr>
          <p:cNvPr id="315" name="Google Shape;315;p10"/>
          <p:cNvSpPr txBox="1"/>
          <p:nvPr/>
        </p:nvSpPr>
        <p:spPr>
          <a:xfrm>
            <a:off x="1868858" y="2047291"/>
            <a:ext cx="7774171" cy="423109"/>
          </a:xfrm>
          <a:prstGeom prst="rect">
            <a:avLst/>
          </a:prstGeom>
          <a:noFill/>
          <a:ln>
            <a:noFill/>
          </a:ln>
        </p:spPr>
        <p:txBody>
          <a:bodyPr spcFirstLastPara="1" wrap="square" lIns="76200" tIns="76200" rIns="76200" bIns="76200" anchor="t" anchorCtr="0">
            <a:noAutofit/>
          </a:bodyPr>
          <a:lstStyle/>
          <a:p>
            <a:pPr>
              <a:lnSpc>
                <a:spcPct val="90000"/>
              </a:lnSpc>
              <a:buSzPts val="1500"/>
            </a:pPr>
            <a:r>
              <a:rPr lang="en-US" sz="2000" dirty="0">
                <a:latin typeface="Lato regular" panose="020F0502020204030203" pitchFamily="34" charset="0"/>
              </a:rPr>
              <a:t>EOD we’ll do “X”</a:t>
            </a:r>
            <a:endParaRPr sz="2000" dirty="0">
              <a:latin typeface="Lato regular" panose="020F0502020204030203" pitchFamily="34" charset="0"/>
            </a:endParaRPr>
          </a:p>
        </p:txBody>
      </p:sp>
      <p:sp>
        <p:nvSpPr>
          <p:cNvPr id="318" name="Google Shape;318;p10"/>
          <p:cNvSpPr txBox="1"/>
          <p:nvPr/>
        </p:nvSpPr>
        <p:spPr>
          <a:xfrm>
            <a:off x="1868858" y="2958591"/>
            <a:ext cx="6084638" cy="487638"/>
          </a:xfrm>
          <a:prstGeom prst="rect">
            <a:avLst/>
          </a:prstGeom>
          <a:noFill/>
          <a:ln>
            <a:noFill/>
          </a:ln>
        </p:spPr>
        <p:txBody>
          <a:bodyPr spcFirstLastPara="1" wrap="square" lIns="76200" tIns="76200" rIns="76200" bIns="76200" anchor="t" anchorCtr="0">
            <a:noAutofit/>
          </a:bodyPr>
          <a:lstStyle/>
          <a:p>
            <a:pPr>
              <a:lnSpc>
                <a:spcPct val="90000"/>
              </a:lnSpc>
              <a:buSzPts val="1500"/>
            </a:pPr>
            <a:r>
              <a:rPr lang="en-US" sz="2000" dirty="0">
                <a:latin typeface="Lato regular" panose="020F0502020204030203" pitchFamily="34" charset="0"/>
              </a:rPr>
              <a:t>EOW we’ll do “x”</a:t>
            </a:r>
            <a:endParaRPr sz="2000" dirty="0">
              <a:latin typeface="Lato regular" panose="020F0502020204030203" pitchFamily="34" charset="0"/>
            </a:endParaRPr>
          </a:p>
        </p:txBody>
      </p:sp>
      <p:sp>
        <p:nvSpPr>
          <p:cNvPr id="3" name="Google Shape;129;p3">
            <a:extLst>
              <a:ext uri="{FF2B5EF4-FFF2-40B4-BE49-F238E27FC236}">
                <a16:creationId xmlns:a16="http://schemas.microsoft.com/office/drawing/2014/main" id="{CA0FB050-F786-D43B-E0BE-FDF5D55A91CC}"/>
              </a:ext>
            </a:extLst>
          </p:cNvPr>
          <p:cNvSpPr/>
          <p:nvPr/>
        </p:nvSpPr>
        <p:spPr>
          <a:xfrm>
            <a:off x="1053896" y="1970550"/>
            <a:ext cx="546800" cy="523000"/>
          </a:xfrm>
          <a:prstGeom prst="ellipse">
            <a:avLst/>
          </a:prstGeom>
          <a:solidFill>
            <a:srgbClr val="3CB1E5"/>
          </a:solidFill>
          <a:ln>
            <a:noFill/>
          </a:ln>
        </p:spPr>
        <p:txBody>
          <a:bodyPr spcFirstLastPara="1" wrap="square" lIns="100733" tIns="100733" rIns="100733" bIns="100733" anchor="ctr" anchorCtr="0">
            <a:noAutofit/>
          </a:bodyPr>
          <a:lstStyle/>
          <a:p>
            <a:pPr algn="ctr"/>
            <a:r>
              <a:rPr lang="en-US" sz="2400" dirty="0">
                <a:solidFill>
                  <a:srgbClr val="FFFFFF"/>
                </a:solidFill>
                <a:latin typeface="Lato"/>
                <a:ea typeface="Lato"/>
                <a:cs typeface="Lato"/>
                <a:sym typeface="Lato"/>
              </a:rPr>
              <a:t>1</a:t>
            </a:r>
            <a:endParaRPr sz="2400" dirty="0">
              <a:solidFill>
                <a:srgbClr val="FFFFFF"/>
              </a:solidFill>
              <a:latin typeface="Lato"/>
              <a:ea typeface="Lato"/>
              <a:cs typeface="Lato"/>
              <a:sym typeface="Lato"/>
            </a:endParaRPr>
          </a:p>
        </p:txBody>
      </p:sp>
      <p:sp>
        <p:nvSpPr>
          <p:cNvPr id="4" name="Google Shape;129;p3">
            <a:extLst>
              <a:ext uri="{FF2B5EF4-FFF2-40B4-BE49-F238E27FC236}">
                <a16:creationId xmlns:a16="http://schemas.microsoft.com/office/drawing/2014/main" id="{492B6CD1-AF8A-3330-A695-D1A39BD0C4EF}"/>
              </a:ext>
            </a:extLst>
          </p:cNvPr>
          <p:cNvSpPr/>
          <p:nvPr/>
        </p:nvSpPr>
        <p:spPr>
          <a:xfrm>
            <a:off x="1053896" y="2923228"/>
            <a:ext cx="546800" cy="523000"/>
          </a:xfrm>
          <a:prstGeom prst="ellipse">
            <a:avLst/>
          </a:prstGeom>
          <a:solidFill>
            <a:srgbClr val="3CB1E5"/>
          </a:solidFill>
          <a:ln>
            <a:noFill/>
          </a:ln>
        </p:spPr>
        <p:txBody>
          <a:bodyPr spcFirstLastPara="1" wrap="square" lIns="100733" tIns="100733" rIns="100733" bIns="100733" anchor="ctr" anchorCtr="0">
            <a:noAutofit/>
          </a:bodyPr>
          <a:lstStyle/>
          <a:p>
            <a:pPr algn="ctr"/>
            <a:r>
              <a:rPr lang="en-US" sz="2400" dirty="0">
                <a:solidFill>
                  <a:srgbClr val="FFFFFF"/>
                </a:solidFill>
                <a:latin typeface="Lato"/>
                <a:sym typeface="Lato"/>
              </a:rPr>
              <a:t>2</a:t>
            </a:r>
            <a:endParaRPr sz="2400" dirty="0">
              <a:solidFill>
                <a:srgbClr val="FFFFFF"/>
              </a:solidFill>
              <a:latin typeface="Lato"/>
              <a:sym typeface="Lato"/>
            </a:endParaRPr>
          </a:p>
        </p:txBody>
      </p:sp>
      <p:sp>
        <p:nvSpPr>
          <p:cNvPr id="5" name="Google Shape;129;p3">
            <a:extLst>
              <a:ext uri="{FF2B5EF4-FFF2-40B4-BE49-F238E27FC236}">
                <a16:creationId xmlns:a16="http://schemas.microsoft.com/office/drawing/2014/main" id="{15020AD4-BB96-419F-A232-AC8B10FD9622}"/>
              </a:ext>
            </a:extLst>
          </p:cNvPr>
          <p:cNvSpPr/>
          <p:nvPr/>
        </p:nvSpPr>
        <p:spPr>
          <a:xfrm>
            <a:off x="1053896" y="3875906"/>
            <a:ext cx="546800" cy="523000"/>
          </a:xfrm>
          <a:prstGeom prst="ellipse">
            <a:avLst/>
          </a:prstGeom>
          <a:solidFill>
            <a:srgbClr val="3CB1E5"/>
          </a:solidFill>
          <a:ln>
            <a:noFill/>
          </a:ln>
        </p:spPr>
        <p:txBody>
          <a:bodyPr spcFirstLastPara="1" wrap="square" lIns="100733" tIns="100733" rIns="100733" bIns="100733" anchor="ctr" anchorCtr="0">
            <a:noAutofit/>
          </a:bodyPr>
          <a:lstStyle/>
          <a:p>
            <a:pPr algn="ctr"/>
            <a:r>
              <a:rPr lang="en-US" sz="2400" dirty="0">
                <a:solidFill>
                  <a:srgbClr val="FFFFFF"/>
                </a:solidFill>
                <a:latin typeface="Lato"/>
                <a:sym typeface="Lato"/>
              </a:rPr>
              <a:t>3</a:t>
            </a:r>
            <a:endParaRPr sz="2400" dirty="0">
              <a:solidFill>
                <a:srgbClr val="FFFFFF"/>
              </a:solidFill>
              <a:latin typeface="Lato"/>
              <a:sym typeface="Lato"/>
            </a:endParaRPr>
          </a:p>
        </p:txBody>
      </p:sp>
      <p:sp>
        <p:nvSpPr>
          <p:cNvPr id="6" name="Google Shape;318;p10">
            <a:extLst>
              <a:ext uri="{FF2B5EF4-FFF2-40B4-BE49-F238E27FC236}">
                <a16:creationId xmlns:a16="http://schemas.microsoft.com/office/drawing/2014/main" id="{77641CF8-90D9-1DBC-DD74-AEB135D41761}"/>
              </a:ext>
            </a:extLst>
          </p:cNvPr>
          <p:cNvSpPr txBox="1"/>
          <p:nvPr/>
        </p:nvSpPr>
        <p:spPr>
          <a:xfrm>
            <a:off x="1868858" y="3913548"/>
            <a:ext cx="6084638" cy="487638"/>
          </a:xfrm>
          <a:prstGeom prst="rect">
            <a:avLst/>
          </a:prstGeom>
          <a:noFill/>
          <a:ln>
            <a:noFill/>
          </a:ln>
        </p:spPr>
        <p:txBody>
          <a:bodyPr spcFirstLastPara="1" wrap="square" lIns="76200" tIns="76200" rIns="76200" bIns="76200" anchor="t" anchorCtr="0">
            <a:noAutofit/>
          </a:bodyPr>
          <a:lstStyle/>
          <a:p>
            <a:pPr>
              <a:lnSpc>
                <a:spcPct val="90000"/>
              </a:lnSpc>
              <a:buSzPts val="1500"/>
            </a:pPr>
            <a:r>
              <a:rPr lang="en-US" sz="2000" dirty="0">
                <a:latin typeface="Lato regular" panose="020F0502020204030203" pitchFamily="34" charset="0"/>
              </a:rPr>
              <a:t>EOW we’ll do “x”</a:t>
            </a:r>
            <a:endParaRPr sz="2000" dirty="0">
              <a:latin typeface="Lato regular" panose="020F0502020204030203" pitchFamily="34" charset="0"/>
            </a:endParaRPr>
          </a:p>
        </p:txBody>
      </p:sp>
      <p:sp>
        <p:nvSpPr>
          <p:cNvPr id="7" name="Google Shape;129;p3">
            <a:extLst>
              <a:ext uri="{FF2B5EF4-FFF2-40B4-BE49-F238E27FC236}">
                <a16:creationId xmlns:a16="http://schemas.microsoft.com/office/drawing/2014/main" id="{88539FEE-18C3-F3EE-255D-2A7DC0365DCE}"/>
              </a:ext>
            </a:extLst>
          </p:cNvPr>
          <p:cNvSpPr/>
          <p:nvPr/>
        </p:nvSpPr>
        <p:spPr>
          <a:xfrm>
            <a:off x="1053896" y="4828584"/>
            <a:ext cx="546800" cy="523000"/>
          </a:xfrm>
          <a:prstGeom prst="ellipse">
            <a:avLst/>
          </a:prstGeom>
          <a:solidFill>
            <a:srgbClr val="3CB1E5"/>
          </a:solidFill>
          <a:ln>
            <a:noFill/>
          </a:ln>
        </p:spPr>
        <p:txBody>
          <a:bodyPr spcFirstLastPara="1" wrap="square" lIns="100733" tIns="100733" rIns="100733" bIns="100733" anchor="ctr" anchorCtr="0">
            <a:noAutofit/>
          </a:bodyPr>
          <a:lstStyle/>
          <a:p>
            <a:pPr algn="ctr"/>
            <a:r>
              <a:rPr lang="en-US" sz="2400" dirty="0">
                <a:solidFill>
                  <a:srgbClr val="FFFFFF"/>
                </a:solidFill>
                <a:latin typeface="Lato"/>
                <a:sym typeface="Lato"/>
              </a:rPr>
              <a:t>4</a:t>
            </a:r>
            <a:endParaRPr sz="2400" dirty="0">
              <a:solidFill>
                <a:srgbClr val="FFFFFF"/>
              </a:solidFill>
              <a:latin typeface="Lato"/>
              <a:sym typeface="Lato"/>
            </a:endParaRPr>
          </a:p>
        </p:txBody>
      </p:sp>
      <p:sp>
        <p:nvSpPr>
          <p:cNvPr id="8" name="Google Shape;318;p10">
            <a:extLst>
              <a:ext uri="{FF2B5EF4-FFF2-40B4-BE49-F238E27FC236}">
                <a16:creationId xmlns:a16="http://schemas.microsoft.com/office/drawing/2014/main" id="{CEEF9CA2-DB76-CF12-FA53-E89AC21B1F87}"/>
              </a:ext>
            </a:extLst>
          </p:cNvPr>
          <p:cNvSpPr txBox="1"/>
          <p:nvPr/>
        </p:nvSpPr>
        <p:spPr>
          <a:xfrm>
            <a:off x="1868858" y="4863946"/>
            <a:ext cx="6084638" cy="487638"/>
          </a:xfrm>
          <a:prstGeom prst="rect">
            <a:avLst/>
          </a:prstGeom>
          <a:noFill/>
          <a:ln>
            <a:noFill/>
          </a:ln>
        </p:spPr>
        <p:txBody>
          <a:bodyPr spcFirstLastPara="1" wrap="square" lIns="76200" tIns="76200" rIns="76200" bIns="76200" anchor="t" anchorCtr="0">
            <a:noAutofit/>
          </a:bodyPr>
          <a:lstStyle/>
          <a:p>
            <a:pPr>
              <a:lnSpc>
                <a:spcPct val="90000"/>
              </a:lnSpc>
              <a:buSzPts val="1500"/>
            </a:pPr>
            <a:r>
              <a:rPr lang="en-US" sz="2000" dirty="0">
                <a:latin typeface="Lato regular" panose="020F0502020204030203" pitchFamily="34" charset="0"/>
              </a:rPr>
              <a:t>EOW we’ll do “x”</a:t>
            </a:r>
            <a:endParaRPr sz="2000" dirty="0">
              <a:latin typeface="Lato regular" panose="020F0502020204030203" pitchFamily="34" charset="0"/>
            </a:endParaRPr>
          </a:p>
        </p:txBody>
      </p:sp>
      <p:pic>
        <p:nvPicPr>
          <p:cNvPr id="9" name="Graphic 8">
            <a:extLst>
              <a:ext uri="{FF2B5EF4-FFF2-40B4-BE49-F238E27FC236}">
                <a16:creationId xmlns:a16="http://schemas.microsoft.com/office/drawing/2014/main" id="{1B8E8412-AA92-82A4-27AF-D4DC1499DB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41750" flipH="1">
            <a:off x="4166963" y="4951400"/>
            <a:ext cx="8437181" cy="2754137"/>
          </a:xfrm>
          <a:prstGeom prst="rect">
            <a:avLst/>
          </a:prstGeom>
        </p:spPr>
      </p:pic>
      <p:pic>
        <p:nvPicPr>
          <p:cNvPr id="10" name="Picture 9">
            <a:extLst>
              <a:ext uri="{FF2B5EF4-FFF2-40B4-BE49-F238E27FC236}">
                <a16:creationId xmlns:a16="http://schemas.microsoft.com/office/drawing/2014/main" id="{51A73DD4-3BEA-97CF-5CFF-92CE01E065E6}"/>
              </a:ext>
            </a:extLst>
          </p:cNvPr>
          <p:cNvPicPr>
            <a:picLocks noGrp="1" noRot="1" noChangeAspect="1" noMove="1" noResize="1" noEditPoints="1" noAdjustHandles="1" noChangeArrowheads="1" noChangeShapeType="1" noCrop="1"/>
          </p:cNvPicPr>
          <p:nvPr/>
        </p:nvPicPr>
        <p:blipFill>
          <a:blip r:embed="rId5"/>
          <a:stretch>
            <a:fillRect/>
          </a:stretch>
        </p:blipFill>
        <p:spPr>
          <a:xfrm rot="1907471">
            <a:off x="-3083276" y="3340993"/>
            <a:ext cx="4164919" cy="417458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7DEBAD-096D-7B46-F272-AB29B5A409C0}"/>
              </a:ext>
            </a:extLst>
          </p:cNvPr>
          <p:cNvSpPr>
            <a:spLocks noGrp="1"/>
          </p:cNvSpPr>
          <p:nvPr>
            <p:ph type="body" sz="quarter" idx="10"/>
          </p:nvPr>
        </p:nvSpPr>
        <p:spPr>
          <a:xfrm>
            <a:off x="0" y="2530067"/>
            <a:ext cx="12192000" cy="417996"/>
          </a:xfrm>
        </p:spPr>
        <p:txBody>
          <a:bodyPr/>
          <a:lstStyle/>
          <a:p>
            <a:r>
              <a:rPr lang="en-US" sz="13800" dirty="0"/>
              <a:t>Appendix</a:t>
            </a:r>
          </a:p>
        </p:txBody>
      </p:sp>
    </p:spTree>
    <p:extLst>
      <p:ext uri="{BB962C8B-B14F-4D97-AF65-F5344CB8AC3E}">
        <p14:creationId xmlns:p14="http://schemas.microsoft.com/office/powerpoint/2010/main" val="36015413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1" name="Google Shape;191;p2"/>
          <p:cNvSpPr/>
          <p:nvPr/>
        </p:nvSpPr>
        <p:spPr>
          <a:xfrm>
            <a:off x="2286859" y="4747908"/>
            <a:ext cx="7354851"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2000" b="0" i="0" u="none" strike="noStrike" cap="none" dirty="0">
                <a:solidFill>
                  <a:srgbClr val="222222"/>
                </a:solidFill>
                <a:latin typeface="Lato"/>
                <a:ea typeface="Lato"/>
                <a:cs typeface="Lato"/>
                <a:sym typeface="Lato"/>
              </a:rPr>
              <a:t>4. Next Steps</a:t>
            </a:r>
            <a:endParaRPr sz="2000" b="0" i="0" u="none" strike="noStrike" cap="none" dirty="0">
              <a:solidFill>
                <a:srgbClr val="222222"/>
              </a:solidFill>
              <a:latin typeface="Lato"/>
              <a:ea typeface="Lato"/>
              <a:cs typeface="Lato"/>
              <a:sym typeface="Lato"/>
            </a:endParaRPr>
          </a:p>
        </p:txBody>
      </p:sp>
      <p:sp>
        <p:nvSpPr>
          <p:cNvPr id="5" name="Google Shape;189;p2">
            <a:extLst>
              <a:ext uri="{FF2B5EF4-FFF2-40B4-BE49-F238E27FC236}">
                <a16:creationId xmlns:a16="http://schemas.microsoft.com/office/drawing/2014/main" id="{8F282CB8-9C86-8386-B6DA-C417AB9B616A}"/>
              </a:ext>
            </a:extLst>
          </p:cNvPr>
          <p:cNvSpPr/>
          <p:nvPr/>
        </p:nvSpPr>
        <p:spPr>
          <a:xfrm>
            <a:off x="2286859" y="2367641"/>
            <a:ext cx="7354851" cy="590700"/>
          </a:xfrm>
          <a:prstGeom prst="roundRect">
            <a:avLst>
              <a:gd name="adj" fmla="val 10909"/>
            </a:avLst>
          </a:prstGeom>
          <a:solidFill>
            <a:srgbClr val="3CB1E5"/>
          </a:solidFill>
          <a:ln>
            <a:noFill/>
          </a:ln>
          <a:effectLst>
            <a:outerShdw blurRad="228600" algn="bl" rotWithShape="0">
              <a:srgbClr val="214868">
                <a:alpha val="20000"/>
              </a:srgbClr>
            </a:outerShdw>
          </a:effectLst>
        </p:spPr>
        <p:txBody>
          <a:bodyPr spcFirstLastPara="1" wrap="square" lIns="274320" tIns="60950" rIns="60950" bIns="60950" anchor="ctr" anchorCtr="0">
            <a:noAutofit/>
          </a:bodyPr>
          <a:lstStyle/>
          <a:p>
            <a:pPr>
              <a:buSzPts val="2300"/>
            </a:pPr>
            <a:r>
              <a:rPr lang="en-US" sz="2000" dirty="0">
                <a:solidFill>
                  <a:srgbClr val="FFFFFF"/>
                </a:solidFill>
                <a:latin typeface="Lato Black"/>
                <a:sym typeface="Lato"/>
              </a:rPr>
              <a:t>1. Introductions</a:t>
            </a:r>
            <a:endParaRPr sz="2000" dirty="0">
              <a:solidFill>
                <a:srgbClr val="FFFFFF"/>
              </a:solidFill>
              <a:latin typeface="Lato Black"/>
              <a:sym typeface="Lato"/>
            </a:endParaRPr>
          </a:p>
        </p:txBody>
      </p:sp>
      <p:sp>
        <p:nvSpPr>
          <p:cNvPr id="9" name="Google Shape;188;p2">
            <a:extLst>
              <a:ext uri="{FF2B5EF4-FFF2-40B4-BE49-F238E27FC236}">
                <a16:creationId xmlns:a16="http://schemas.microsoft.com/office/drawing/2014/main" id="{535791CC-D37E-79C4-C730-2699BA5CD92E}"/>
              </a:ext>
            </a:extLst>
          </p:cNvPr>
          <p:cNvSpPr/>
          <p:nvPr/>
        </p:nvSpPr>
        <p:spPr>
          <a:xfrm>
            <a:off x="2286859" y="3926776"/>
            <a:ext cx="7354851"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2000" dirty="0">
                <a:solidFill>
                  <a:srgbClr val="222222"/>
                </a:solidFill>
                <a:latin typeface="Lato"/>
                <a:sym typeface="Lato Black"/>
              </a:rPr>
              <a:t>3. Getting Started</a:t>
            </a:r>
          </a:p>
        </p:txBody>
      </p:sp>
      <p:sp>
        <p:nvSpPr>
          <p:cNvPr id="10" name="Google Shape;189;p2">
            <a:extLst>
              <a:ext uri="{FF2B5EF4-FFF2-40B4-BE49-F238E27FC236}">
                <a16:creationId xmlns:a16="http://schemas.microsoft.com/office/drawing/2014/main" id="{949A079A-27DF-A698-7673-9A73CC001C1C}"/>
              </a:ext>
            </a:extLst>
          </p:cNvPr>
          <p:cNvSpPr/>
          <p:nvPr/>
        </p:nvSpPr>
        <p:spPr>
          <a:xfrm>
            <a:off x="2286859" y="3105645"/>
            <a:ext cx="7354851"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2000" b="0" i="0" u="none" strike="noStrike" cap="none" dirty="0">
                <a:solidFill>
                  <a:srgbClr val="222222"/>
                </a:solidFill>
                <a:latin typeface="Lato"/>
                <a:ea typeface="Lato"/>
                <a:cs typeface="Lato"/>
                <a:sym typeface="Lato"/>
              </a:rPr>
              <a:t>2. Journeyfront Overview</a:t>
            </a:r>
          </a:p>
        </p:txBody>
      </p:sp>
      <p:sp>
        <p:nvSpPr>
          <p:cNvPr id="2" name="Title 6">
            <a:extLst>
              <a:ext uri="{FF2B5EF4-FFF2-40B4-BE49-F238E27FC236}">
                <a16:creationId xmlns:a16="http://schemas.microsoft.com/office/drawing/2014/main" id="{5E1095EA-3CE6-3EC9-7FFE-500A2A4FE497}"/>
              </a:ext>
            </a:extLst>
          </p:cNvPr>
          <p:cNvSpPr txBox="1">
            <a:spLocks/>
          </p:cNvSpPr>
          <p:nvPr/>
        </p:nvSpPr>
        <p:spPr>
          <a:xfrm>
            <a:off x="2286859" y="1247178"/>
            <a:ext cx="2510322" cy="763600"/>
          </a:xfrm>
          <a:prstGeom prst="rect">
            <a:avLst/>
          </a:prstGeom>
        </p:spPr>
        <p:txBody>
          <a:bodyPr lIns="0" tIns="0" rIns="0" bIns="0"/>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buClrTx/>
              <a:buFontTx/>
            </a:pPr>
            <a:r>
              <a:rPr lang="en-US" sz="4400"/>
              <a:t>Agenda</a:t>
            </a:r>
            <a:endParaRPr lang="en-US" sz="4400" dirty="0"/>
          </a:p>
        </p:txBody>
      </p:sp>
      <p:pic>
        <p:nvPicPr>
          <p:cNvPr id="7" name="Graphic 6">
            <a:extLst>
              <a:ext uri="{FF2B5EF4-FFF2-40B4-BE49-F238E27FC236}">
                <a16:creationId xmlns:a16="http://schemas.microsoft.com/office/drawing/2014/main" id="{E8E1942E-EEF4-07E9-F823-425C9B01120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6418" y="4036674"/>
            <a:ext cx="2326929" cy="2682875"/>
          </a:xfrm>
          <a:prstGeom prst="rect">
            <a:avLst/>
          </a:prstGeom>
        </p:spPr>
      </p:pic>
      <p:pic>
        <p:nvPicPr>
          <p:cNvPr id="8" name="Graphic 7">
            <a:extLst>
              <a:ext uri="{FF2B5EF4-FFF2-40B4-BE49-F238E27FC236}">
                <a16:creationId xmlns:a16="http://schemas.microsoft.com/office/drawing/2014/main" id="{490236E5-0D74-7112-B6FA-3AADFEB9D5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627" y="6179785"/>
            <a:ext cx="2912179" cy="3080696"/>
          </a:xfrm>
          <a:prstGeom prst="rect">
            <a:avLst/>
          </a:prstGeom>
        </p:spPr>
      </p:pic>
    </p:spTree>
    <p:extLst>
      <p:ext uri="{BB962C8B-B14F-4D97-AF65-F5344CB8AC3E}">
        <p14:creationId xmlns:p14="http://schemas.microsoft.com/office/powerpoint/2010/main" val="1359318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DC4F5E-BC47-9EC5-4CE3-BF40BB1DC1EF}"/>
              </a:ext>
            </a:extLst>
          </p:cNvPr>
          <p:cNvSpPr/>
          <p:nvPr/>
        </p:nvSpPr>
        <p:spPr>
          <a:xfrm>
            <a:off x="9962160" y="733089"/>
            <a:ext cx="2229840" cy="2509022"/>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285750" marR="0" indent="-285750">
              <a:lnSpc>
                <a:spcPct val="107000"/>
              </a:lnSpc>
              <a:spcBef>
                <a:spcPts val="0"/>
              </a:spcBef>
              <a:spcAft>
                <a:spcPts val="0"/>
              </a:spcAft>
              <a:buFontTx/>
              <a:buChar char="-"/>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in appendix, give them red cross &amp; green checks</a:t>
            </a:r>
          </a:p>
          <a:p>
            <a:pPr marL="285750" marR="0" indent="-285750">
              <a:lnSpc>
                <a:spcPct val="107000"/>
              </a:lnSpc>
              <a:spcBef>
                <a:spcPts val="0"/>
              </a:spcBef>
              <a:spcAft>
                <a:spcPts val="0"/>
              </a:spcAft>
              <a:buFontTx/>
              <a:buChar char="-"/>
            </a:pPr>
            <a:r>
              <a:rPr lang="en-US" sz="1800" dirty="0">
                <a:latin typeface="Arial" panose="020B0604020202020204" pitchFamily="34" charset="0"/>
                <a:ea typeface="Times New Roman" panose="02020603050405020304" pitchFamily="18" charset="0"/>
                <a:cs typeface="Times New Roman" panose="02020603050405020304" pitchFamily="18" charset="0"/>
              </a:rPr>
              <a:t>And / or a </a:t>
            </a: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graphic icon pack</a:t>
            </a:r>
            <a:endParaRPr lang="en-US" sz="1600" kern="100" dirty="0">
              <a:effectLst/>
              <a:latin typeface="Calibri" panose="020F0502020204030204" pitchFamily="34" charset="0"/>
              <a:ea typeface="PMingLiU" panose="02020500000000000000" pitchFamily="18" charset="-120"/>
              <a:cs typeface="Times New Roman" panose="02020603050405020304" pitchFamily="18" charset="0"/>
            </a:endParaRPr>
          </a:p>
        </p:txBody>
      </p:sp>
      <p:pic>
        <p:nvPicPr>
          <p:cNvPr id="6" name="Graphic 5">
            <a:extLst>
              <a:ext uri="{FF2B5EF4-FFF2-40B4-BE49-F238E27FC236}">
                <a16:creationId xmlns:a16="http://schemas.microsoft.com/office/drawing/2014/main" id="{9E7119FC-3413-E7D9-F052-FA31933E89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04800" y="1400860"/>
            <a:ext cx="1097280" cy="1097280"/>
          </a:xfrm>
          <a:prstGeom prst="rect">
            <a:avLst/>
          </a:prstGeom>
        </p:spPr>
      </p:pic>
      <p:pic>
        <p:nvPicPr>
          <p:cNvPr id="14" name="Graphic 13">
            <a:extLst>
              <a:ext uri="{FF2B5EF4-FFF2-40B4-BE49-F238E27FC236}">
                <a16:creationId xmlns:a16="http://schemas.microsoft.com/office/drawing/2014/main" id="{E76CCEBD-FFB2-38AD-31C3-249F38422E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48126" y="1400860"/>
            <a:ext cx="1097280" cy="1097280"/>
          </a:xfrm>
          <a:prstGeom prst="rect">
            <a:avLst/>
          </a:prstGeom>
        </p:spPr>
      </p:pic>
      <p:pic>
        <p:nvPicPr>
          <p:cNvPr id="16" name="Graphic 15">
            <a:extLst>
              <a:ext uri="{FF2B5EF4-FFF2-40B4-BE49-F238E27FC236}">
                <a16:creationId xmlns:a16="http://schemas.microsoft.com/office/drawing/2014/main" id="{FEC25F5C-1894-1664-CA47-9F875D5778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518126" y="1400860"/>
            <a:ext cx="1097280" cy="1097280"/>
          </a:xfrm>
          <a:prstGeom prst="rect">
            <a:avLst/>
          </a:prstGeom>
        </p:spPr>
      </p:pic>
      <p:pic>
        <p:nvPicPr>
          <p:cNvPr id="18" name="Graphic 17">
            <a:extLst>
              <a:ext uri="{FF2B5EF4-FFF2-40B4-BE49-F238E27FC236}">
                <a16:creationId xmlns:a16="http://schemas.microsoft.com/office/drawing/2014/main" id="{9CFC4C7E-89DC-D911-B2BC-BADEAF93D63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48137" y="1400860"/>
            <a:ext cx="1097280" cy="1097280"/>
          </a:xfrm>
          <a:prstGeom prst="rect">
            <a:avLst/>
          </a:prstGeom>
        </p:spPr>
      </p:pic>
      <p:pic>
        <p:nvPicPr>
          <p:cNvPr id="22" name="Graphic 21">
            <a:extLst>
              <a:ext uri="{FF2B5EF4-FFF2-40B4-BE49-F238E27FC236}">
                <a16:creationId xmlns:a16="http://schemas.microsoft.com/office/drawing/2014/main" id="{7ED2BA9F-7B60-5B5D-F6C8-D98B4A16B57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259573" y="2769098"/>
            <a:ext cx="1097280" cy="1097280"/>
          </a:xfrm>
          <a:prstGeom prst="rect">
            <a:avLst/>
          </a:prstGeom>
        </p:spPr>
      </p:pic>
      <p:pic>
        <p:nvPicPr>
          <p:cNvPr id="24" name="Graphic 23">
            <a:extLst>
              <a:ext uri="{FF2B5EF4-FFF2-40B4-BE49-F238E27FC236}">
                <a16:creationId xmlns:a16="http://schemas.microsoft.com/office/drawing/2014/main" id="{8934F64F-A9F4-224B-AC35-A3CDE29A572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515599" y="2798009"/>
            <a:ext cx="1097280" cy="1097280"/>
          </a:xfrm>
          <a:prstGeom prst="rect">
            <a:avLst/>
          </a:prstGeom>
        </p:spPr>
      </p:pic>
      <p:pic>
        <p:nvPicPr>
          <p:cNvPr id="26" name="Graphic 25">
            <a:extLst>
              <a:ext uri="{FF2B5EF4-FFF2-40B4-BE49-F238E27FC236}">
                <a16:creationId xmlns:a16="http://schemas.microsoft.com/office/drawing/2014/main" id="{EA421611-E5F4-4A76-D7E9-78BDC61DE873}"/>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748137" y="2818011"/>
            <a:ext cx="1097280" cy="1097280"/>
          </a:xfrm>
          <a:prstGeom prst="rect">
            <a:avLst/>
          </a:prstGeom>
        </p:spPr>
      </p:pic>
      <p:pic>
        <p:nvPicPr>
          <p:cNvPr id="28" name="Graphic 27">
            <a:extLst>
              <a:ext uri="{FF2B5EF4-FFF2-40B4-BE49-F238E27FC236}">
                <a16:creationId xmlns:a16="http://schemas.microsoft.com/office/drawing/2014/main" id="{13BAF84E-EAAA-A67B-8056-3A2EF26C40C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04800" y="2769098"/>
            <a:ext cx="1097280" cy="1097280"/>
          </a:xfrm>
          <a:prstGeom prst="rect">
            <a:avLst/>
          </a:prstGeom>
        </p:spPr>
      </p:pic>
      <p:pic>
        <p:nvPicPr>
          <p:cNvPr id="30" name="Graphic 29">
            <a:extLst>
              <a:ext uri="{FF2B5EF4-FFF2-40B4-BE49-F238E27FC236}">
                <a16:creationId xmlns:a16="http://schemas.microsoft.com/office/drawing/2014/main" id="{9AD15741-C031-0D6A-B963-EC103C2C34D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261463" y="2769098"/>
            <a:ext cx="1097280" cy="1097280"/>
          </a:xfrm>
          <a:prstGeom prst="rect">
            <a:avLst/>
          </a:prstGeom>
        </p:spPr>
      </p:pic>
      <p:pic>
        <p:nvPicPr>
          <p:cNvPr id="32" name="Graphic 31">
            <a:extLst>
              <a:ext uri="{FF2B5EF4-FFF2-40B4-BE49-F238E27FC236}">
                <a16:creationId xmlns:a16="http://schemas.microsoft.com/office/drawing/2014/main" id="{970620EA-8197-0EE3-ADB7-A9865A7DF95C}"/>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8518126" y="2769098"/>
            <a:ext cx="1097280" cy="1097280"/>
          </a:xfrm>
          <a:prstGeom prst="rect">
            <a:avLst/>
          </a:prstGeom>
        </p:spPr>
      </p:pic>
      <p:pic>
        <p:nvPicPr>
          <p:cNvPr id="34" name="Graphic 33">
            <a:extLst>
              <a:ext uri="{FF2B5EF4-FFF2-40B4-BE49-F238E27FC236}">
                <a16:creationId xmlns:a16="http://schemas.microsoft.com/office/drawing/2014/main" id="{069D7D1D-E7D4-5F48-C658-7675D94F4EDB}"/>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245599" y="4059991"/>
            <a:ext cx="1097280" cy="1097280"/>
          </a:xfrm>
          <a:prstGeom prst="rect">
            <a:avLst/>
          </a:prstGeom>
        </p:spPr>
      </p:pic>
      <p:pic>
        <p:nvPicPr>
          <p:cNvPr id="36" name="Graphic 35">
            <a:extLst>
              <a:ext uri="{FF2B5EF4-FFF2-40B4-BE49-F238E27FC236}">
                <a16:creationId xmlns:a16="http://schemas.microsoft.com/office/drawing/2014/main" id="{25E457C8-9A71-3A48-447C-B678929B51BD}"/>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515599" y="4059991"/>
            <a:ext cx="1097280" cy="1097280"/>
          </a:xfrm>
          <a:prstGeom prst="rect">
            <a:avLst/>
          </a:prstGeom>
        </p:spPr>
      </p:pic>
      <p:pic>
        <p:nvPicPr>
          <p:cNvPr id="38" name="Graphic 37">
            <a:extLst>
              <a:ext uri="{FF2B5EF4-FFF2-40B4-BE49-F238E27FC236}">
                <a16:creationId xmlns:a16="http://schemas.microsoft.com/office/drawing/2014/main" id="{35F8E9E2-49DC-3B97-A127-170CFBADFFA8}"/>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4785599" y="4059991"/>
            <a:ext cx="1097280" cy="1097280"/>
          </a:xfrm>
          <a:prstGeom prst="rect">
            <a:avLst/>
          </a:prstGeom>
        </p:spPr>
      </p:pic>
      <p:pic>
        <p:nvPicPr>
          <p:cNvPr id="40" name="Graphic 39">
            <a:extLst>
              <a:ext uri="{FF2B5EF4-FFF2-40B4-BE49-F238E27FC236}">
                <a16:creationId xmlns:a16="http://schemas.microsoft.com/office/drawing/2014/main" id="{4211479A-7EA0-3DEE-88F8-4E721FD7060A}"/>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6055599" y="4059991"/>
            <a:ext cx="1097280" cy="1097280"/>
          </a:xfrm>
          <a:prstGeom prst="rect">
            <a:avLst/>
          </a:prstGeom>
        </p:spPr>
      </p:pic>
      <p:pic>
        <p:nvPicPr>
          <p:cNvPr id="42" name="Graphic 41">
            <a:extLst>
              <a:ext uri="{FF2B5EF4-FFF2-40B4-BE49-F238E27FC236}">
                <a16:creationId xmlns:a16="http://schemas.microsoft.com/office/drawing/2014/main" id="{3CEAEBC6-12EB-540A-DABF-781B79C57671}"/>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7248126" y="4059991"/>
            <a:ext cx="1097280" cy="1097280"/>
          </a:xfrm>
          <a:prstGeom prst="rect">
            <a:avLst/>
          </a:prstGeom>
        </p:spPr>
      </p:pic>
      <p:pic>
        <p:nvPicPr>
          <p:cNvPr id="44" name="Graphic 43">
            <a:extLst>
              <a:ext uri="{FF2B5EF4-FFF2-40B4-BE49-F238E27FC236}">
                <a16:creationId xmlns:a16="http://schemas.microsoft.com/office/drawing/2014/main" id="{FEC98410-3B6E-38E6-360E-0E94F181A13D}"/>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8518126" y="4059991"/>
            <a:ext cx="1097280" cy="1097280"/>
          </a:xfrm>
          <a:prstGeom prst="rect">
            <a:avLst/>
          </a:prstGeom>
        </p:spPr>
      </p:pic>
      <p:sp>
        <p:nvSpPr>
          <p:cNvPr id="45" name="Rectangle 44">
            <a:extLst>
              <a:ext uri="{FF2B5EF4-FFF2-40B4-BE49-F238E27FC236}">
                <a16:creationId xmlns:a16="http://schemas.microsoft.com/office/drawing/2014/main" id="{9B4D5E38-8454-2034-DD3A-84DAD6CAE959}"/>
              </a:ext>
            </a:extLst>
          </p:cNvPr>
          <p:cNvSpPr/>
          <p:nvPr/>
        </p:nvSpPr>
        <p:spPr>
          <a:xfrm>
            <a:off x="9962160" y="3366651"/>
            <a:ext cx="2229840" cy="2509022"/>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R="0">
              <a:lnSpc>
                <a:spcPct val="107000"/>
              </a:lnSpc>
              <a:spcBef>
                <a:spcPts val="0"/>
              </a:spcBef>
              <a:spcAft>
                <a:spcPts val="0"/>
              </a:spcAf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You can change the colors of these</a:t>
            </a:r>
            <a:endParaRPr lang="en-US" sz="1600" kern="100" dirty="0">
              <a:effectLst/>
              <a:latin typeface="Calibri" panose="020F0502020204030204" pitchFamily="34" charset="0"/>
              <a:ea typeface="PMingLiU" panose="02020500000000000000" pitchFamily="18" charset="-120"/>
              <a:cs typeface="Times New Roman" panose="02020603050405020304" pitchFamily="18" charset="0"/>
            </a:endParaRPr>
          </a:p>
        </p:txBody>
      </p:sp>
      <p:grpSp>
        <p:nvGrpSpPr>
          <p:cNvPr id="2" name="Group 1">
            <a:extLst>
              <a:ext uri="{FF2B5EF4-FFF2-40B4-BE49-F238E27FC236}">
                <a16:creationId xmlns:a16="http://schemas.microsoft.com/office/drawing/2014/main" id="{18A51A56-7B8E-FD4A-60D1-915E42778747}"/>
              </a:ext>
            </a:extLst>
          </p:cNvPr>
          <p:cNvGrpSpPr/>
          <p:nvPr/>
        </p:nvGrpSpPr>
        <p:grpSpPr>
          <a:xfrm>
            <a:off x="631394" y="3592058"/>
            <a:ext cx="548640" cy="548640"/>
            <a:chOff x="9875747" y="3222816"/>
            <a:chExt cx="403083" cy="403083"/>
          </a:xfrm>
        </p:grpSpPr>
        <p:sp>
          <p:nvSpPr>
            <p:cNvPr id="3" name="Google Shape;245;p6">
              <a:extLst>
                <a:ext uri="{FF2B5EF4-FFF2-40B4-BE49-F238E27FC236}">
                  <a16:creationId xmlns:a16="http://schemas.microsoft.com/office/drawing/2014/main" id="{CC249232-0F16-D065-CA2C-7D497C7A96C4}"/>
                </a:ext>
              </a:extLst>
            </p:cNvPr>
            <p:cNvSpPr/>
            <p:nvPr/>
          </p:nvSpPr>
          <p:spPr>
            <a:xfrm>
              <a:off x="9875747" y="3222816"/>
              <a:ext cx="403083" cy="403083"/>
            </a:xfrm>
            <a:prstGeom prst="ellipse">
              <a:avLst/>
            </a:prstGeom>
            <a:solidFill>
              <a:srgbClr val="FF000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5" name="Google Shape;246;p6">
              <a:extLst>
                <a:ext uri="{FF2B5EF4-FFF2-40B4-BE49-F238E27FC236}">
                  <a16:creationId xmlns:a16="http://schemas.microsoft.com/office/drawing/2014/main" id="{E6118E85-A837-2A81-2562-E3698DF42338}"/>
                </a:ext>
              </a:extLst>
            </p:cNvPr>
            <p:cNvSpPr/>
            <p:nvPr/>
          </p:nvSpPr>
          <p:spPr>
            <a:xfrm>
              <a:off x="9957080" y="3328773"/>
              <a:ext cx="238634" cy="200453"/>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nvGrpSpPr>
          <p:cNvPr id="7" name="Group 6">
            <a:extLst>
              <a:ext uri="{FF2B5EF4-FFF2-40B4-BE49-F238E27FC236}">
                <a16:creationId xmlns:a16="http://schemas.microsoft.com/office/drawing/2014/main" id="{6D24AEA8-5F91-F637-0C06-0E90074CF2D8}"/>
              </a:ext>
            </a:extLst>
          </p:cNvPr>
          <p:cNvGrpSpPr/>
          <p:nvPr/>
        </p:nvGrpSpPr>
        <p:grpSpPr>
          <a:xfrm>
            <a:off x="630180" y="2837534"/>
            <a:ext cx="548640" cy="548640"/>
            <a:chOff x="7041528" y="3222816"/>
            <a:chExt cx="403083" cy="403083"/>
          </a:xfrm>
        </p:grpSpPr>
        <p:sp>
          <p:nvSpPr>
            <p:cNvPr id="8" name="Google Shape;245;p6">
              <a:extLst>
                <a:ext uri="{FF2B5EF4-FFF2-40B4-BE49-F238E27FC236}">
                  <a16:creationId xmlns:a16="http://schemas.microsoft.com/office/drawing/2014/main" id="{500BC51D-85BA-9DA2-BC70-52F447B77FC2}"/>
                </a:ext>
              </a:extLst>
            </p:cNvPr>
            <p:cNvSpPr/>
            <p:nvPr/>
          </p:nvSpPr>
          <p:spPr>
            <a:xfrm>
              <a:off x="7041528" y="3222816"/>
              <a:ext cx="403083" cy="403083"/>
            </a:xfrm>
            <a:prstGeom prst="ellipse">
              <a:avLst/>
            </a:prstGeom>
            <a:solidFill>
              <a:srgbClr val="00B05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9" name="Google Shape;246;p6">
              <a:extLst>
                <a:ext uri="{FF2B5EF4-FFF2-40B4-BE49-F238E27FC236}">
                  <a16:creationId xmlns:a16="http://schemas.microsoft.com/office/drawing/2014/main" id="{235B62C8-C944-20D9-DB94-7E73CF0F80E6}"/>
                </a:ext>
              </a:extLst>
            </p:cNvPr>
            <p:cNvSpPr/>
            <p:nvPr/>
          </p:nvSpPr>
          <p:spPr>
            <a:xfrm>
              <a:off x="7122861" y="3328773"/>
              <a:ext cx="238634" cy="200453"/>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nvGrpSpPr>
          <p:cNvPr id="10" name="Group 9">
            <a:extLst>
              <a:ext uri="{FF2B5EF4-FFF2-40B4-BE49-F238E27FC236}">
                <a16:creationId xmlns:a16="http://schemas.microsoft.com/office/drawing/2014/main" id="{FA083545-EB30-1477-B646-52A2EDD69BB5}"/>
              </a:ext>
            </a:extLst>
          </p:cNvPr>
          <p:cNvGrpSpPr/>
          <p:nvPr/>
        </p:nvGrpSpPr>
        <p:grpSpPr>
          <a:xfrm>
            <a:off x="631394" y="4344777"/>
            <a:ext cx="548640" cy="548640"/>
            <a:chOff x="9875747" y="3222816"/>
            <a:chExt cx="403083" cy="403083"/>
          </a:xfrm>
        </p:grpSpPr>
        <p:sp>
          <p:nvSpPr>
            <p:cNvPr id="11" name="Google Shape;245;p6">
              <a:extLst>
                <a:ext uri="{FF2B5EF4-FFF2-40B4-BE49-F238E27FC236}">
                  <a16:creationId xmlns:a16="http://schemas.microsoft.com/office/drawing/2014/main" id="{A06AB8DC-BEA1-82BC-AB0C-40DE43C39E1A}"/>
                </a:ext>
              </a:extLst>
            </p:cNvPr>
            <p:cNvSpPr/>
            <p:nvPr/>
          </p:nvSpPr>
          <p:spPr>
            <a:xfrm>
              <a:off x="9875747" y="3222816"/>
              <a:ext cx="403083" cy="403083"/>
            </a:xfrm>
            <a:prstGeom prst="ellipse">
              <a:avLst/>
            </a:prstGeom>
            <a:solidFill>
              <a:srgbClr val="FFC00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12" name="Google Shape;246;p6">
              <a:extLst>
                <a:ext uri="{FF2B5EF4-FFF2-40B4-BE49-F238E27FC236}">
                  <a16:creationId xmlns:a16="http://schemas.microsoft.com/office/drawing/2014/main" id="{BA1BD392-2E61-2D5E-788B-F2CEC0D0D8C5}"/>
                </a:ext>
              </a:extLst>
            </p:cNvPr>
            <p:cNvSpPr/>
            <p:nvPr/>
          </p:nvSpPr>
          <p:spPr>
            <a:xfrm>
              <a:off x="9957080" y="3328773"/>
              <a:ext cx="238634" cy="200453"/>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nvGrpSpPr>
          <p:cNvPr id="13" name="Group 12">
            <a:extLst>
              <a:ext uri="{FF2B5EF4-FFF2-40B4-BE49-F238E27FC236}">
                <a16:creationId xmlns:a16="http://schemas.microsoft.com/office/drawing/2014/main" id="{A02740AA-F64F-83E6-D343-28E9EA08C5A0}"/>
              </a:ext>
            </a:extLst>
          </p:cNvPr>
          <p:cNvGrpSpPr/>
          <p:nvPr/>
        </p:nvGrpSpPr>
        <p:grpSpPr>
          <a:xfrm>
            <a:off x="630180" y="2040605"/>
            <a:ext cx="548640" cy="548640"/>
            <a:chOff x="7041528" y="3222816"/>
            <a:chExt cx="403083" cy="403083"/>
          </a:xfrm>
        </p:grpSpPr>
        <p:sp>
          <p:nvSpPr>
            <p:cNvPr id="15" name="Google Shape;245;p6">
              <a:extLst>
                <a:ext uri="{FF2B5EF4-FFF2-40B4-BE49-F238E27FC236}">
                  <a16:creationId xmlns:a16="http://schemas.microsoft.com/office/drawing/2014/main" id="{B38C626E-939C-C6DD-33D8-139024CA21D8}"/>
                </a:ext>
              </a:extLst>
            </p:cNvPr>
            <p:cNvSpPr/>
            <p:nvPr/>
          </p:nvSpPr>
          <p:spPr>
            <a:xfrm>
              <a:off x="7041528" y="3222816"/>
              <a:ext cx="403083" cy="403083"/>
            </a:xfrm>
            <a:prstGeom prst="ellipse">
              <a:avLst/>
            </a:prstGeom>
            <a:solidFill>
              <a:srgbClr val="20E0B2"/>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17" name="Google Shape;246;p6">
              <a:extLst>
                <a:ext uri="{FF2B5EF4-FFF2-40B4-BE49-F238E27FC236}">
                  <a16:creationId xmlns:a16="http://schemas.microsoft.com/office/drawing/2014/main" id="{3A7B5E98-AE17-6325-BA6C-31549AFF8B72}"/>
                </a:ext>
              </a:extLst>
            </p:cNvPr>
            <p:cNvSpPr/>
            <p:nvPr/>
          </p:nvSpPr>
          <p:spPr>
            <a:xfrm>
              <a:off x="7122861" y="3328773"/>
              <a:ext cx="238634" cy="200453"/>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nvGrpSpPr>
          <p:cNvPr id="19" name="Group 18">
            <a:extLst>
              <a:ext uri="{FF2B5EF4-FFF2-40B4-BE49-F238E27FC236}">
                <a16:creationId xmlns:a16="http://schemas.microsoft.com/office/drawing/2014/main" id="{5ECF6D62-A96F-22D3-04BA-046ADB142873}"/>
              </a:ext>
            </a:extLst>
          </p:cNvPr>
          <p:cNvGrpSpPr/>
          <p:nvPr/>
        </p:nvGrpSpPr>
        <p:grpSpPr>
          <a:xfrm>
            <a:off x="630180" y="1268735"/>
            <a:ext cx="548640" cy="548640"/>
            <a:chOff x="7041528" y="3222816"/>
            <a:chExt cx="403083" cy="403083"/>
          </a:xfrm>
        </p:grpSpPr>
        <p:sp>
          <p:nvSpPr>
            <p:cNvPr id="20" name="Google Shape;245;p6">
              <a:extLst>
                <a:ext uri="{FF2B5EF4-FFF2-40B4-BE49-F238E27FC236}">
                  <a16:creationId xmlns:a16="http://schemas.microsoft.com/office/drawing/2014/main" id="{987A8919-9F0F-93D7-9979-C2AE2E2643EC}"/>
                </a:ext>
              </a:extLst>
            </p:cNvPr>
            <p:cNvSpPr/>
            <p:nvPr/>
          </p:nvSpPr>
          <p:spPr>
            <a:xfrm>
              <a:off x="7041528" y="3222816"/>
              <a:ext cx="403083" cy="403083"/>
            </a:xfrm>
            <a:prstGeom prst="ellipse">
              <a:avLst/>
            </a:prstGeom>
            <a:solidFill>
              <a:srgbClr val="3CB1E5"/>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21" name="Google Shape;246;p6">
              <a:extLst>
                <a:ext uri="{FF2B5EF4-FFF2-40B4-BE49-F238E27FC236}">
                  <a16:creationId xmlns:a16="http://schemas.microsoft.com/office/drawing/2014/main" id="{095F4A3F-7D74-446F-64B3-7B0E18AE042E}"/>
                </a:ext>
              </a:extLst>
            </p:cNvPr>
            <p:cNvSpPr/>
            <p:nvPr/>
          </p:nvSpPr>
          <p:spPr>
            <a:xfrm>
              <a:off x="7122861" y="3328773"/>
              <a:ext cx="238634" cy="200453"/>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nvGrpSpPr>
          <p:cNvPr id="23" name="Group 22">
            <a:extLst>
              <a:ext uri="{FF2B5EF4-FFF2-40B4-BE49-F238E27FC236}">
                <a16:creationId xmlns:a16="http://schemas.microsoft.com/office/drawing/2014/main" id="{E192D87F-26C7-18F9-9DBD-704A2CD85A6F}"/>
              </a:ext>
            </a:extLst>
          </p:cNvPr>
          <p:cNvGrpSpPr/>
          <p:nvPr/>
        </p:nvGrpSpPr>
        <p:grpSpPr>
          <a:xfrm>
            <a:off x="1412444" y="3592058"/>
            <a:ext cx="548640" cy="548640"/>
            <a:chOff x="13356453" y="3222815"/>
            <a:chExt cx="548640" cy="548640"/>
          </a:xfrm>
        </p:grpSpPr>
        <p:sp>
          <p:nvSpPr>
            <p:cNvPr id="25" name="Google Shape;245;p6">
              <a:extLst>
                <a:ext uri="{FF2B5EF4-FFF2-40B4-BE49-F238E27FC236}">
                  <a16:creationId xmlns:a16="http://schemas.microsoft.com/office/drawing/2014/main" id="{9F7F0B27-C2E7-5800-EF60-38A5C7DF10A6}"/>
                </a:ext>
              </a:extLst>
            </p:cNvPr>
            <p:cNvSpPr/>
            <p:nvPr/>
          </p:nvSpPr>
          <p:spPr>
            <a:xfrm>
              <a:off x="13356453" y="3222815"/>
              <a:ext cx="548640" cy="548640"/>
            </a:xfrm>
            <a:prstGeom prst="ellipse">
              <a:avLst/>
            </a:prstGeom>
            <a:solidFill>
              <a:srgbClr val="FF000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27" name="Multiplication Sign 26">
              <a:extLst>
                <a:ext uri="{FF2B5EF4-FFF2-40B4-BE49-F238E27FC236}">
                  <a16:creationId xmlns:a16="http://schemas.microsoft.com/office/drawing/2014/main" id="{407399ED-33BA-1FE4-6A58-BD110E9319B2}"/>
                </a:ext>
              </a:extLst>
            </p:cNvPr>
            <p:cNvSpPr/>
            <p:nvPr/>
          </p:nvSpPr>
          <p:spPr>
            <a:xfrm>
              <a:off x="13422810" y="3281831"/>
              <a:ext cx="428625" cy="428625"/>
            </a:xfrm>
            <a:prstGeom prst="mathMultipl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29" name="Group 28">
            <a:extLst>
              <a:ext uri="{FF2B5EF4-FFF2-40B4-BE49-F238E27FC236}">
                <a16:creationId xmlns:a16="http://schemas.microsoft.com/office/drawing/2014/main" id="{F30C4ADB-2AD3-17AC-F237-05B737E8D856}"/>
              </a:ext>
            </a:extLst>
          </p:cNvPr>
          <p:cNvGrpSpPr/>
          <p:nvPr/>
        </p:nvGrpSpPr>
        <p:grpSpPr>
          <a:xfrm>
            <a:off x="1412443" y="4344777"/>
            <a:ext cx="548640" cy="548640"/>
            <a:chOff x="13356452" y="3975534"/>
            <a:chExt cx="548640" cy="548640"/>
          </a:xfrm>
        </p:grpSpPr>
        <p:sp>
          <p:nvSpPr>
            <p:cNvPr id="31" name="Google Shape;245;p6">
              <a:extLst>
                <a:ext uri="{FF2B5EF4-FFF2-40B4-BE49-F238E27FC236}">
                  <a16:creationId xmlns:a16="http://schemas.microsoft.com/office/drawing/2014/main" id="{3C144EFF-73DF-4775-A42C-70B4C5BB8B20}"/>
                </a:ext>
              </a:extLst>
            </p:cNvPr>
            <p:cNvSpPr/>
            <p:nvPr/>
          </p:nvSpPr>
          <p:spPr>
            <a:xfrm>
              <a:off x="13356452" y="3975534"/>
              <a:ext cx="548640" cy="548640"/>
            </a:xfrm>
            <a:prstGeom prst="ellipse">
              <a:avLst/>
            </a:prstGeom>
            <a:solidFill>
              <a:srgbClr val="FFC00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33" name="Rectangle 32">
              <a:extLst>
                <a:ext uri="{FF2B5EF4-FFF2-40B4-BE49-F238E27FC236}">
                  <a16:creationId xmlns:a16="http://schemas.microsoft.com/office/drawing/2014/main" id="{F56C3F89-7BED-45F1-C089-B376D35FED3B}"/>
                </a:ext>
              </a:extLst>
            </p:cNvPr>
            <p:cNvSpPr/>
            <p:nvPr/>
          </p:nvSpPr>
          <p:spPr>
            <a:xfrm>
              <a:off x="13496787" y="4210235"/>
              <a:ext cx="274320" cy="91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338207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DC4F5E-BC47-9EC5-4CE3-BF40BB1DC1EF}"/>
              </a:ext>
            </a:extLst>
          </p:cNvPr>
          <p:cNvSpPr/>
          <p:nvPr/>
        </p:nvSpPr>
        <p:spPr>
          <a:xfrm>
            <a:off x="2032000" y="248476"/>
            <a:ext cx="8229600" cy="1375608"/>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algn="ctr">
              <a:lnSpc>
                <a:spcPct val="107000"/>
              </a:lnSpc>
              <a:spcBef>
                <a:spcPts val="0"/>
              </a:spcBef>
              <a:spcAft>
                <a:spcPts val="0"/>
              </a:spcAft>
            </a:pPr>
            <a:r>
              <a:rPr lang="en-US" sz="6000" kern="0" dirty="0">
                <a:effectLst/>
                <a:latin typeface="Lato regular" panose="020F0502020204030203" pitchFamily="34" charset="0"/>
                <a:ea typeface="Times New Roman" panose="02020603050405020304" pitchFamily="18" charset="0"/>
                <a:cs typeface="Times New Roman" panose="02020603050405020304" pitchFamily="18" charset="0"/>
              </a:rPr>
              <a:t>Headshot of everyone</a:t>
            </a:r>
            <a:endParaRPr lang="en-US" sz="6000" kern="100" dirty="0">
              <a:effectLst/>
              <a:latin typeface="Lato regular" panose="020F0502020204030203" pitchFamily="34" charset="0"/>
              <a:ea typeface="PMingLiU" panose="02020500000000000000" pitchFamily="18" charset="-120"/>
              <a:cs typeface="Times New Roman" panose="02020603050405020304" pitchFamily="18" charset="0"/>
            </a:endParaRPr>
          </a:p>
        </p:txBody>
      </p:sp>
      <p:pic>
        <p:nvPicPr>
          <p:cNvPr id="5" name="Picture 4" descr="A picture containing human face, person, clothing, portrait&#10;&#10;Description automatically generated">
            <a:extLst>
              <a:ext uri="{FF2B5EF4-FFF2-40B4-BE49-F238E27FC236}">
                <a16:creationId xmlns:a16="http://schemas.microsoft.com/office/drawing/2014/main" id="{6B111BBF-95A0-3602-C5C3-A3427F1F6B1E}"/>
              </a:ext>
            </a:extLst>
          </p:cNvPr>
          <p:cNvPicPr>
            <a:picLocks noChangeAspect="1"/>
          </p:cNvPicPr>
          <p:nvPr/>
        </p:nvPicPr>
        <p:blipFill>
          <a:blip r:embed="rId2"/>
          <a:stretch>
            <a:fillRect/>
          </a:stretch>
        </p:blipFill>
        <p:spPr>
          <a:xfrm>
            <a:off x="11502261" y="4323524"/>
            <a:ext cx="2286000" cy="2286000"/>
          </a:xfrm>
          <a:prstGeom prst="rect">
            <a:avLst/>
          </a:prstGeom>
        </p:spPr>
      </p:pic>
      <p:pic>
        <p:nvPicPr>
          <p:cNvPr id="9" name="Picture 8" descr="A person smiling at the camera&#10;&#10;Description automatically generated with low confidence">
            <a:extLst>
              <a:ext uri="{FF2B5EF4-FFF2-40B4-BE49-F238E27FC236}">
                <a16:creationId xmlns:a16="http://schemas.microsoft.com/office/drawing/2014/main" id="{3C4CD5BD-90A3-CD50-C094-F64808D21E03}"/>
              </a:ext>
            </a:extLst>
          </p:cNvPr>
          <p:cNvPicPr>
            <a:picLocks noChangeAspect="1"/>
          </p:cNvPicPr>
          <p:nvPr/>
        </p:nvPicPr>
        <p:blipFill>
          <a:blip r:embed="rId3"/>
          <a:stretch>
            <a:fillRect/>
          </a:stretch>
        </p:blipFill>
        <p:spPr>
          <a:xfrm>
            <a:off x="4287396" y="4323524"/>
            <a:ext cx="2286000" cy="2286000"/>
          </a:xfrm>
          <a:prstGeom prst="rect">
            <a:avLst/>
          </a:prstGeom>
        </p:spPr>
      </p:pic>
      <p:pic>
        <p:nvPicPr>
          <p:cNvPr id="13" name="Picture 12" descr="A person smiling at the camera&#10;&#10;Description automatically generated with low confidence">
            <a:extLst>
              <a:ext uri="{FF2B5EF4-FFF2-40B4-BE49-F238E27FC236}">
                <a16:creationId xmlns:a16="http://schemas.microsoft.com/office/drawing/2014/main" id="{1C4B3845-34AD-F02E-4266-14380C8C0DE1}"/>
              </a:ext>
            </a:extLst>
          </p:cNvPr>
          <p:cNvPicPr>
            <a:picLocks noChangeAspect="1"/>
          </p:cNvPicPr>
          <p:nvPr/>
        </p:nvPicPr>
        <p:blipFill>
          <a:blip r:embed="rId4"/>
          <a:stretch>
            <a:fillRect/>
          </a:stretch>
        </p:blipFill>
        <p:spPr>
          <a:xfrm>
            <a:off x="4295596" y="1926769"/>
            <a:ext cx="2286000" cy="2286000"/>
          </a:xfrm>
          <a:prstGeom prst="rect">
            <a:avLst/>
          </a:prstGeom>
        </p:spPr>
      </p:pic>
      <p:pic>
        <p:nvPicPr>
          <p:cNvPr id="16" name="Picture 15" descr="A person in a black shirt&#10;&#10;Description automatically generated with medium confidence">
            <a:extLst>
              <a:ext uri="{FF2B5EF4-FFF2-40B4-BE49-F238E27FC236}">
                <a16:creationId xmlns:a16="http://schemas.microsoft.com/office/drawing/2014/main" id="{51B9F461-BADA-9B73-828F-F8F5F9595F1F}"/>
              </a:ext>
            </a:extLst>
          </p:cNvPr>
          <p:cNvPicPr>
            <a:picLocks noChangeAspect="1"/>
          </p:cNvPicPr>
          <p:nvPr/>
        </p:nvPicPr>
        <p:blipFill>
          <a:blip r:embed="rId5"/>
          <a:stretch>
            <a:fillRect/>
          </a:stretch>
        </p:blipFill>
        <p:spPr>
          <a:xfrm>
            <a:off x="-522514" y="4323524"/>
            <a:ext cx="2286000" cy="2286000"/>
          </a:xfrm>
          <a:prstGeom prst="rect">
            <a:avLst/>
          </a:prstGeom>
        </p:spPr>
      </p:pic>
      <p:pic>
        <p:nvPicPr>
          <p:cNvPr id="18" name="Picture 17" descr="A picture containing human face, smile, person, clothing&#10;&#10;Description automatically generated">
            <a:extLst>
              <a:ext uri="{FF2B5EF4-FFF2-40B4-BE49-F238E27FC236}">
                <a16:creationId xmlns:a16="http://schemas.microsoft.com/office/drawing/2014/main" id="{182D82BC-B2A2-8BE9-34FE-8D4CE2E11533}"/>
              </a:ext>
            </a:extLst>
          </p:cNvPr>
          <p:cNvPicPr>
            <a:picLocks noChangeAspect="1"/>
          </p:cNvPicPr>
          <p:nvPr/>
        </p:nvPicPr>
        <p:blipFill>
          <a:blip r:embed="rId6"/>
          <a:stretch>
            <a:fillRect/>
          </a:stretch>
        </p:blipFill>
        <p:spPr>
          <a:xfrm>
            <a:off x="1891745" y="1926769"/>
            <a:ext cx="2286000" cy="2286000"/>
          </a:xfrm>
          <a:prstGeom prst="rect">
            <a:avLst/>
          </a:prstGeom>
        </p:spPr>
      </p:pic>
      <p:pic>
        <p:nvPicPr>
          <p:cNvPr id="20" name="Picture 19" descr="A person wearing glasses and smiling&#10;&#10;Description automatically generated with low confidence">
            <a:extLst>
              <a:ext uri="{FF2B5EF4-FFF2-40B4-BE49-F238E27FC236}">
                <a16:creationId xmlns:a16="http://schemas.microsoft.com/office/drawing/2014/main" id="{8BAAF144-61C6-627F-A04B-BFDF4235BC7D}"/>
              </a:ext>
            </a:extLst>
          </p:cNvPr>
          <p:cNvPicPr>
            <a:picLocks noChangeAspect="1"/>
          </p:cNvPicPr>
          <p:nvPr/>
        </p:nvPicPr>
        <p:blipFill>
          <a:blip r:embed="rId7"/>
          <a:stretch>
            <a:fillRect/>
          </a:stretch>
        </p:blipFill>
        <p:spPr>
          <a:xfrm>
            <a:off x="1882441" y="4323524"/>
            <a:ext cx="2286000" cy="2286000"/>
          </a:xfrm>
          <a:prstGeom prst="rect">
            <a:avLst/>
          </a:prstGeom>
        </p:spPr>
      </p:pic>
      <p:pic>
        <p:nvPicPr>
          <p:cNvPr id="22" name="Picture 21" descr="A person in a suit smiling&#10;&#10;Description automatically generated with low confidence">
            <a:extLst>
              <a:ext uri="{FF2B5EF4-FFF2-40B4-BE49-F238E27FC236}">
                <a16:creationId xmlns:a16="http://schemas.microsoft.com/office/drawing/2014/main" id="{C68BF4A2-3D82-7498-7C5C-E1DB013A1B5D}"/>
              </a:ext>
            </a:extLst>
          </p:cNvPr>
          <p:cNvPicPr>
            <a:picLocks noChangeAspect="1"/>
          </p:cNvPicPr>
          <p:nvPr/>
        </p:nvPicPr>
        <p:blipFill>
          <a:blip r:embed="rId8"/>
          <a:stretch>
            <a:fillRect/>
          </a:stretch>
        </p:blipFill>
        <p:spPr>
          <a:xfrm>
            <a:off x="-512106" y="1926769"/>
            <a:ext cx="2286000" cy="2286000"/>
          </a:xfrm>
          <a:prstGeom prst="rect">
            <a:avLst/>
          </a:prstGeom>
        </p:spPr>
      </p:pic>
      <p:pic>
        <p:nvPicPr>
          <p:cNvPr id="24" name="Picture 23" descr="A person smiling at the camera&#10;&#10;Description automatically generated with medium confidence">
            <a:extLst>
              <a:ext uri="{FF2B5EF4-FFF2-40B4-BE49-F238E27FC236}">
                <a16:creationId xmlns:a16="http://schemas.microsoft.com/office/drawing/2014/main" id="{0178C7F4-D7B1-9E43-23FE-E65782C8D0A0}"/>
              </a:ext>
            </a:extLst>
          </p:cNvPr>
          <p:cNvPicPr>
            <a:picLocks noChangeAspect="1"/>
          </p:cNvPicPr>
          <p:nvPr/>
        </p:nvPicPr>
        <p:blipFill>
          <a:blip r:embed="rId9"/>
          <a:stretch>
            <a:fillRect/>
          </a:stretch>
        </p:blipFill>
        <p:spPr>
          <a:xfrm>
            <a:off x="6699447" y="1926769"/>
            <a:ext cx="2286000" cy="2286000"/>
          </a:xfrm>
          <a:prstGeom prst="rect">
            <a:avLst/>
          </a:prstGeom>
        </p:spPr>
      </p:pic>
      <p:pic>
        <p:nvPicPr>
          <p:cNvPr id="26" name="Picture 25" descr="A person smiling at the camera&#10;&#10;Description automatically generated with medium confidence">
            <a:extLst>
              <a:ext uri="{FF2B5EF4-FFF2-40B4-BE49-F238E27FC236}">
                <a16:creationId xmlns:a16="http://schemas.microsoft.com/office/drawing/2014/main" id="{B33240E2-7FE3-93DE-386A-E0F3BCEFBE53}"/>
              </a:ext>
            </a:extLst>
          </p:cNvPr>
          <p:cNvPicPr>
            <a:picLocks noChangeAspect="1"/>
          </p:cNvPicPr>
          <p:nvPr/>
        </p:nvPicPr>
        <p:blipFill>
          <a:blip r:embed="rId10"/>
          <a:stretch>
            <a:fillRect/>
          </a:stretch>
        </p:blipFill>
        <p:spPr>
          <a:xfrm>
            <a:off x="6692351" y="4323524"/>
            <a:ext cx="2286000" cy="2286000"/>
          </a:xfrm>
          <a:prstGeom prst="rect">
            <a:avLst/>
          </a:prstGeom>
        </p:spPr>
      </p:pic>
      <p:pic>
        <p:nvPicPr>
          <p:cNvPr id="28" name="Picture 27" descr="A person smiling at the camera&#10;&#10;Description automatically generated with low confidence">
            <a:extLst>
              <a:ext uri="{FF2B5EF4-FFF2-40B4-BE49-F238E27FC236}">
                <a16:creationId xmlns:a16="http://schemas.microsoft.com/office/drawing/2014/main" id="{FEBF7C79-D28C-7517-C2B1-6FB3AE6DCD6C}"/>
              </a:ext>
            </a:extLst>
          </p:cNvPr>
          <p:cNvPicPr>
            <a:picLocks noChangeAspect="1"/>
          </p:cNvPicPr>
          <p:nvPr/>
        </p:nvPicPr>
        <p:blipFill>
          <a:blip r:embed="rId11"/>
          <a:stretch>
            <a:fillRect/>
          </a:stretch>
        </p:blipFill>
        <p:spPr>
          <a:xfrm>
            <a:off x="9097306" y="4323524"/>
            <a:ext cx="2286000" cy="2286000"/>
          </a:xfrm>
          <a:prstGeom prst="rect">
            <a:avLst/>
          </a:prstGeom>
        </p:spPr>
      </p:pic>
      <p:pic>
        <p:nvPicPr>
          <p:cNvPr id="30" name="Picture 29" descr="A person in a suit smiling&#10;&#10;Description automatically generated with low confidence">
            <a:extLst>
              <a:ext uri="{FF2B5EF4-FFF2-40B4-BE49-F238E27FC236}">
                <a16:creationId xmlns:a16="http://schemas.microsoft.com/office/drawing/2014/main" id="{CC25A5D9-C704-BCC0-9A55-485C0422F7DB}"/>
              </a:ext>
            </a:extLst>
          </p:cNvPr>
          <p:cNvPicPr>
            <a:picLocks noChangeAspect="1"/>
          </p:cNvPicPr>
          <p:nvPr/>
        </p:nvPicPr>
        <p:blipFill>
          <a:blip r:embed="rId12"/>
          <a:stretch>
            <a:fillRect/>
          </a:stretch>
        </p:blipFill>
        <p:spPr>
          <a:xfrm>
            <a:off x="9103298" y="1926769"/>
            <a:ext cx="2286000" cy="2286000"/>
          </a:xfrm>
          <a:prstGeom prst="rect">
            <a:avLst/>
          </a:prstGeom>
        </p:spPr>
      </p:pic>
    </p:spTree>
    <p:extLst>
      <p:ext uri="{BB962C8B-B14F-4D97-AF65-F5344CB8AC3E}">
        <p14:creationId xmlns:p14="http://schemas.microsoft.com/office/powerpoint/2010/main" val="2624602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DC4F5E-BC47-9EC5-4CE3-BF40BB1DC1EF}"/>
              </a:ext>
            </a:extLst>
          </p:cNvPr>
          <p:cNvSpPr/>
          <p:nvPr/>
        </p:nvSpPr>
        <p:spPr>
          <a:xfrm>
            <a:off x="4219080" y="919978"/>
            <a:ext cx="3753840" cy="2509022"/>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algn="ctr">
              <a:lnSpc>
                <a:spcPct val="107000"/>
              </a:lnSpc>
              <a:spcBef>
                <a:spcPts val="0"/>
              </a:spcBef>
              <a:spcAft>
                <a:spcPts val="0"/>
              </a:spcAft>
            </a:pPr>
            <a:r>
              <a:rPr lang="en-US" sz="6000" kern="100" dirty="0">
                <a:effectLst/>
                <a:latin typeface="Lato regular" panose="020F0502020204030203" pitchFamily="34" charset="0"/>
                <a:ea typeface="PMingLiU" panose="02020500000000000000" pitchFamily="18" charset="-120"/>
                <a:cs typeface="Times New Roman" panose="02020603050405020304" pitchFamily="18" charset="0"/>
              </a:rPr>
              <a:t>JF Colors</a:t>
            </a:r>
          </a:p>
          <a:p>
            <a:pPr marL="0" marR="0" algn="ctr">
              <a:lnSpc>
                <a:spcPct val="107000"/>
              </a:lnSpc>
              <a:spcBef>
                <a:spcPts val="0"/>
              </a:spcBef>
              <a:spcAft>
                <a:spcPts val="0"/>
              </a:spcAft>
            </a:pPr>
            <a:r>
              <a:rPr lang="en-US" sz="6000" kern="100" dirty="0">
                <a:latin typeface="Lato regular" panose="020F0502020204030203" pitchFamily="34" charset="0"/>
                <a:ea typeface="PMingLiU" panose="02020500000000000000" pitchFamily="18" charset="-120"/>
                <a:cs typeface="Times New Roman" panose="02020603050405020304" pitchFamily="18" charset="0"/>
              </a:rPr>
              <a:t>2023-06</a:t>
            </a:r>
            <a:endParaRPr lang="en-US" sz="5400" kern="100" dirty="0">
              <a:effectLst/>
              <a:latin typeface="Lato regular" panose="020F0502020204030203" pitchFamily="34" charset="0"/>
              <a:ea typeface="PMingLiU" panose="02020500000000000000" pitchFamily="18" charset="-120"/>
              <a:cs typeface="Times New Roman" panose="02020603050405020304" pitchFamily="18" charset="0"/>
            </a:endParaRPr>
          </a:p>
        </p:txBody>
      </p:sp>
      <p:sp>
        <p:nvSpPr>
          <p:cNvPr id="3" name="Google Shape;245;p6">
            <a:extLst>
              <a:ext uri="{FF2B5EF4-FFF2-40B4-BE49-F238E27FC236}">
                <a16:creationId xmlns:a16="http://schemas.microsoft.com/office/drawing/2014/main" id="{A0EA6366-74B3-B2DA-C770-E833DB2E4E7A}"/>
              </a:ext>
            </a:extLst>
          </p:cNvPr>
          <p:cNvSpPr/>
          <p:nvPr/>
        </p:nvSpPr>
        <p:spPr>
          <a:xfrm>
            <a:off x="3749502" y="4667311"/>
            <a:ext cx="1301469" cy="1301469"/>
          </a:xfrm>
          <a:prstGeom prst="ellipse">
            <a:avLst/>
          </a:prstGeom>
          <a:solidFill>
            <a:srgbClr val="3CB1E5"/>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7" name="Google Shape;245;p6">
            <a:extLst>
              <a:ext uri="{FF2B5EF4-FFF2-40B4-BE49-F238E27FC236}">
                <a16:creationId xmlns:a16="http://schemas.microsoft.com/office/drawing/2014/main" id="{4DF8A267-13B8-C712-0798-8B8D200A5C26}"/>
              </a:ext>
            </a:extLst>
          </p:cNvPr>
          <p:cNvSpPr/>
          <p:nvPr/>
        </p:nvSpPr>
        <p:spPr>
          <a:xfrm>
            <a:off x="2240016" y="5226157"/>
            <a:ext cx="1301469" cy="1301469"/>
          </a:xfrm>
          <a:prstGeom prst="ellipse">
            <a:avLst/>
          </a:prstGeom>
          <a:solidFill>
            <a:srgbClr val="00C9CB"/>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15" name="Google Shape;245;p6">
            <a:extLst>
              <a:ext uri="{FF2B5EF4-FFF2-40B4-BE49-F238E27FC236}">
                <a16:creationId xmlns:a16="http://schemas.microsoft.com/office/drawing/2014/main" id="{75B828B7-38F7-0303-CD9E-E4C6D3B67B3B}"/>
              </a:ext>
            </a:extLst>
          </p:cNvPr>
          <p:cNvSpPr/>
          <p:nvPr/>
        </p:nvSpPr>
        <p:spPr>
          <a:xfrm>
            <a:off x="5258988" y="5226157"/>
            <a:ext cx="1301469" cy="1301469"/>
          </a:xfrm>
          <a:prstGeom prst="ellipse">
            <a:avLst/>
          </a:prstGeom>
          <a:solidFill>
            <a:srgbClr val="8C68F2"/>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16" name="Google Shape;245;p6">
            <a:extLst>
              <a:ext uri="{FF2B5EF4-FFF2-40B4-BE49-F238E27FC236}">
                <a16:creationId xmlns:a16="http://schemas.microsoft.com/office/drawing/2014/main" id="{6B1B1A0F-7391-DDF7-CEF5-C6519AA67B41}"/>
              </a:ext>
            </a:extLst>
          </p:cNvPr>
          <p:cNvSpPr/>
          <p:nvPr/>
        </p:nvSpPr>
        <p:spPr>
          <a:xfrm>
            <a:off x="8336016" y="5226157"/>
            <a:ext cx="1301469" cy="1301469"/>
          </a:xfrm>
          <a:prstGeom prst="ellipse">
            <a:avLst/>
          </a:prstGeom>
          <a:solidFill>
            <a:srgbClr val="ED00C7"/>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17" name="Google Shape;245;p6">
            <a:extLst>
              <a:ext uri="{FF2B5EF4-FFF2-40B4-BE49-F238E27FC236}">
                <a16:creationId xmlns:a16="http://schemas.microsoft.com/office/drawing/2014/main" id="{6554B7E3-826F-40BE-2589-BE34F85F84BA}"/>
              </a:ext>
            </a:extLst>
          </p:cNvPr>
          <p:cNvSpPr/>
          <p:nvPr/>
        </p:nvSpPr>
        <p:spPr>
          <a:xfrm>
            <a:off x="6826530" y="4667311"/>
            <a:ext cx="1301469" cy="1301469"/>
          </a:xfrm>
          <a:prstGeom prst="ellipse">
            <a:avLst/>
          </a:prstGeom>
          <a:solidFill>
            <a:srgbClr val="D62CFF"/>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18" name="Google Shape;245;p6">
            <a:extLst>
              <a:ext uri="{FF2B5EF4-FFF2-40B4-BE49-F238E27FC236}">
                <a16:creationId xmlns:a16="http://schemas.microsoft.com/office/drawing/2014/main" id="{27C4473F-266F-5491-DA13-DEDD4B961590}"/>
              </a:ext>
            </a:extLst>
          </p:cNvPr>
          <p:cNvSpPr/>
          <p:nvPr/>
        </p:nvSpPr>
        <p:spPr>
          <a:xfrm>
            <a:off x="9845502" y="4667311"/>
            <a:ext cx="1301469" cy="1301469"/>
          </a:xfrm>
          <a:prstGeom prst="ellipse">
            <a:avLst/>
          </a:prstGeom>
          <a:solidFill>
            <a:srgbClr val="F21D8D"/>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19" name="Google Shape;245;p6">
            <a:extLst>
              <a:ext uri="{FF2B5EF4-FFF2-40B4-BE49-F238E27FC236}">
                <a16:creationId xmlns:a16="http://schemas.microsoft.com/office/drawing/2014/main" id="{4F350840-FE2C-7080-A718-9FFAA955BAD9}"/>
              </a:ext>
            </a:extLst>
          </p:cNvPr>
          <p:cNvSpPr/>
          <p:nvPr/>
        </p:nvSpPr>
        <p:spPr>
          <a:xfrm>
            <a:off x="805510" y="4667311"/>
            <a:ext cx="1301469" cy="1301469"/>
          </a:xfrm>
          <a:prstGeom prst="ellipse">
            <a:avLst/>
          </a:prstGeom>
          <a:solidFill>
            <a:srgbClr val="20E0B2"/>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21" name="TextBox 20">
            <a:extLst>
              <a:ext uri="{FF2B5EF4-FFF2-40B4-BE49-F238E27FC236}">
                <a16:creationId xmlns:a16="http://schemas.microsoft.com/office/drawing/2014/main" id="{43DF3EE5-9FAA-FF10-56C9-3A8CAE130AD2}"/>
              </a:ext>
            </a:extLst>
          </p:cNvPr>
          <p:cNvSpPr txBox="1"/>
          <p:nvPr/>
        </p:nvSpPr>
        <p:spPr>
          <a:xfrm>
            <a:off x="920453" y="4267201"/>
            <a:ext cx="1149036" cy="400110"/>
          </a:xfrm>
          <a:prstGeom prst="rect">
            <a:avLst/>
          </a:prstGeom>
          <a:noFill/>
        </p:spPr>
        <p:txBody>
          <a:bodyPr wrap="square">
            <a:spAutoFit/>
          </a:bodyPr>
          <a:lstStyle/>
          <a:p>
            <a:pPr algn="ctr"/>
            <a:r>
              <a:rPr lang="en-US" sz="2000" b="0" i="0" dirty="0">
                <a:solidFill>
                  <a:schemeClr val="tx1">
                    <a:lumMod val="75000"/>
                    <a:lumOff val="25000"/>
                  </a:schemeClr>
                </a:solidFill>
                <a:effectLst/>
                <a:latin typeface="Lato" panose="020F0502020204030203" pitchFamily="34" charset="0"/>
              </a:rPr>
              <a:t>20E0B2</a:t>
            </a:r>
            <a:endParaRPr lang="en-US" sz="2000" dirty="0">
              <a:solidFill>
                <a:schemeClr val="tx1">
                  <a:lumMod val="75000"/>
                  <a:lumOff val="25000"/>
                </a:schemeClr>
              </a:solidFill>
            </a:endParaRPr>
          </a:p>
        </p:txBody>
      </p:sp>
      <p:sp>
        <p:nvSpPr>
          <p:cNvPr id="22" name="TextBox 21">
            <a:extLst>
              <a:ext uri="{FF2B5EF4-FFF2-40B4-BE49-F238E27FC236}">
                <a16:creationId xmlns:a16="http://schemas.microsoft.com/office/drawing/2014/main" id="{1253224F-1814-C5C5-F9EA-D89FCF2DC62D}"/>
              </a:ext>
            </a:extLst>
          </p:cNvPr>
          <p:cNvSpPr txBox="1"/>
          <p:nvPr/>
        </p:nvSpPr>
        <p:spPr>
          <a:xfrm>
            <a:off x="2316232" y="4667311"/>
            <a:ext cx="1149036" cy="400110"/>
          </a:xfrm>
          <a:prstGeom prst="rect">
            <a:avLst/>
          </a:prstGeom>
          <a:noFill/>
        </p:spPr>
        <p:txBody>
          <a:bodyPr wrap="square">
            <a:spAutoFit/>
          </a:bodyPr>
          <a:lstStyle/>
          <a:p>
            <a:pPr algn="ctr"/>
            <a:r>
              <a:rPr lang="en-US" sz="2000" b="0" i="0" dirty="0">
                <a:solidFill>
                  <a:schemeClr val="tx1">
                    <a:lumMod val="75000"/>
                    <a:lumOff val="25000"/>
                  </a:schemeClr>
                </a:solidFill>
                <a:effectLst/>
                <a:latin typeface="Lato" panose="020F0502020204030203" pitchFamily="34" charset="0"/>
              </a:rPr>
              <a:t>00C9CB</a:t>
            </a:r>
            <a:endParaRPr lang="en-US" sz="2000" dirty="0">
              <a:solidFill>
                <a:schemeClr val="tx1">
                  <a:lumMod val="75000"/>
                  <a:lumOff val="25000"/>
                </a:schemeClr>
              </a:solidFill>
            </a:endParaRPr>
          </a:p>
        </p:txBody>
      </p:sp>
      <p:sp>
        <p:nvSpPr>
          <p:cNvPr id="23" name="TextBox 22">
            <a:extLst>
              <a:ext uri="{FF2B5EF4-FFF2-40B4-BE49-F238E27FC236}">
                <a16:creationId xmlns:a16="http://schemas.microsoft.com/office/drawing/2014/main" id="{986891F5-F2B9-1250-46BD-071BA1CDECFD}"/>
              </a:ext>
            </a:extLst>
          </p:cNvPr>
          <p:cNvSpPr txBox="1"/>
          <p:nvPr/>
        </p:nvSpPr>
        <p:spPr>
          <a:xfrm>
            <a:off x="3789314" y="4267201"/>
            <a:ext cx="1149036" cy="400110"/>
          </a:xfrm>
          <a:prstGeom prst="rect">
            <a:avLst/>
          </a:prstGeom>
          <a:noFill/>
        </p:spPr>
        <p:txBody>
          <a:bodyPr wrap="square">
            <a:spAutoFit/>
          </a:bodyPr>
          <a:lstStyle/>
          <a:p>
            <a:pPr algn="ctr"/>
            <a:r>
              <a:rPr lang="en-US" sz="2000" b="0" i="0" dirty="0">
                <a:solidFill>
                  <a:schemeClr val="tx1">
                    <a:lumMod val="75000"/>
                    <a:lumOff val="25000"/>
                  </a:schemeClr>
                </a:solidFill>
                <a:effectLst/>
                <a:latin typeface="Lato" panose="020F0502020204030203" pitchFamily="34" charset="0"/>
              </a:rPr>
              <a:t>3CB1E5</a:t>
            </a:r>
            <a:endParaRPr lang="en-US" sz="2000" dirty="0">
              <a:solidFill>
                <a:schemeClr val="tx1">
                  <a:lumMod val="75000"/>
                  <a:lumOff val="25000"/>
                </a:schemeClr>
              </a:solidFill>
            </a:endParaRPr>
          </a:p>
        </p:txBody>
      </p:sp>
      <p:sp>
        <p:nvSpPr>
          <p:cNvPr id="24" name="TextBox 23">
            <a:extLst>
              <a:ext uri="{FF2B5EF4-FFF2-40B4-BE49-F238E27FC236}">
                <a16:creationId xmlns:a16="http://schemas.microsoft.com/office/drawing/2014/main" id="{BFA3A68A-2FC4-34F9-450D-2B26FF003342}"/>
              </a:ext>
            </a:extLst>
          </p:cNvPr>
          <p:cNvSpPr txBox="1"/>
          <p:nvPr/>
        </p:nvSpPr>
        <p:spPr>
          <a:xfrm>
            <a:off x="5396841" y="4667311"/>
            <a:ext cx="1149036" cy="400110"/>
          </a:xfrm>
          <a:prstGeom prst="rect">
            <a:avLst/>
          </a:prstGeom>
          <a:noFill/>
        </p:spPr>
        <p:txBody>
          <a:bodyPr wrap="square">
            <a:spAutoFit/>
          </a:bodyPr>
          <a:lstStyle/>
          <a:p>
            <a:pPr algn="ctr"/>
            <a:r>
              <a:rPr lang="en-US" sz="2000" b="0" i="0" dirty="0">
                <a:solidFill>
                  <a:schemeClr val="tx1">
                    <a:lumMod val="75000"/>
                    <a:lumOff val="25000"/>
                  </a:schemeClr>
                </a:solidFill>
                <a:effectLst/>
                <a:latin typeface="Lato" panose="020F0502020204030203" pitchFamily="34" charset="0"/>
              </a:rPr>
              <a:t>8C68F2</a:t>
            </a:r>
            <a:endParaRPr lang="en-US" sz="2000" dirty="0">
              <a:solidFill>
                <a:schemeClr val="tx1">
                  <a:lumMod val="75000"/>
                  <a:lumOff val="25000"/>
                </a:schemeClr>
              </a:solidFill>
            </a:endParaRPr>
          </a:p>
        </p:txBody>
      </p:sp>
      <p:sp>
        <p:nvSpPr>
          <p:cNvPr id="25" name="TextBox 24">
            <a:extLst>
              <a:ext uri="{FF2B5EF4-FFF2-40B4-BE49-F238E27FC236}">
                <a16:creationId xmlns:a16="http://schemas.microsoft.com/office/drawing/2014/main" id="{F1D2D05B-BF9A-2581-96D6-28C73E717ECD}"/>
              </a:ext>
            </a:extLst>
          </p:cNvPr>
          <p:cNvSpPr txBox="1"/>
          <p:nvPr/>
        </p:nvSpPr>
        <p:spPr>
          <a:xfrm>
            <a:off x="6882009" y="4267201"/>
            <a:ext cx="1149036" cy="400110"/>
          </a:xfrm>
          <a:prstGeom prst="rect">
            <a:avLst/>
          </a:prstGeom>
          <a:noFill/>
        </p:spPr>
        <p:txBody>
          <a:bodyPr wrap="square">
            <a:spAutoFit/>
          </a:bodyPr>
          <a:lstStyle/>
          <a:p>
            <a:pPr algn="ctr"/>
            <a:r>
              <a:rPr lang="en-US" sz="2000" b="0" i="0" dirty="0">
                <a:solidFill>
                  <a:schemeClr val="tx1">
                    <a:lumMod val="75000"/>
                    <a:lumOff val="25000"/>
                  </a:schemeClr>
                </a:solidFill>
                <a:effectLst/>
                <a:latin typeface="Lato" panose="020F0502020204030203" pitchFamily="34" charset="0"/>
              </a:rPr>
              <a:t>D62CFF</a:t>
            </a:r>
            <a:endParaRPr lang="en-US" sz="2000" dirty="0">
              <a:solidFill>
                <a:schemeClr val="tx1">
                  <a:lumMod val="75000"/>
                  <a:lumOff val="25000"/>
                </a:schemeClr>
              </a:solidFill>
            </a:endParaRPr>
          </a:p>
        </p:txBody>
      </p:sp>
      <p:sp>
        <p:nvSpPr>
          <p:cNvPr id="26" name="TextBox 25">
            <a:extLst>
              <a:ext uri="{FF2B5EF4-FFF2-40B4-BE49-F238E27FC236}">
                <a16:creationId xmlns:a16="http://schemas.microsoft.com/office/drawing/2014/main" id="{E255169A-BE2C-8D53-D920-10AAF80C4694}"/>
              </a:ext>
            </a:extLst>
          </p:cNvPr>
          <p:cNvSpPr txBox="1"/>
          <p:nvPr/>
        </p:nvSpPr>
        <p:spPr>
          <a:xfrm>
            <a:off x="8396415" y="4667311"/>
            <a:ext cx="1149036" cy="400110"/>
          </a:xfrm>
          <a:prstGeom prst="rect">
            <a:avLst/>
          </a:prstGeom>
          <a:noFill/>
        </p:spPr>
        <p:txBody>
          <a:bodyPr wrap="square">
            <a:spAutoFit/>
          </a:bodyPr>
          <a:lstStyle/>
          <a:p>
            <a:pPr algn="ctr"/>
            <a:r>
              <a:rPr lang="en-US" sz="2000" b="0" i="0" dirty="0">
                <a:solidFill>
                  <a:schemeClr val="tx1">
                    <a:lumMod val="75000"/>
                    <a:lumOff val="25000"/>
                  </a:schemeClr>
                </a:solidFill>
                <a:effectLst/>
                <a:latin typeface="Lato" panose="020F0502020204030203" pitchFamily="34" charset="0"/>
              </a:rPr>
              <a:t>ED00C7</a:t>
            </a:r>
            <a:endParaRPr lang="en-US" sz="2000" dirty="0">
              <a:solidFill>
                <a:schemeClr val="tx1">
                  <a:lumMod val="75000"/>
                  <a:lumOff val="25000"/>
                </a:schemeClr>
              </a:solidFill>
            </a:endParaRPr>
          </a:p>
        </p:txBody>
      </p:sp>
      <p:sp>
        <p:nvSpPr>
          <p:cNvPr id="27" name="TextBox 26">
            <a:extLst>
              <a:ext uri="{FF2B5EF4-FFF2-40B4-BE49-F238E27FC236}">
                <a16:creationId xmlns:a16="http://schemas.microsoft.com/office/drawing/2014/main" id="{C6EDA789-654F-686C-471B-14A25D75D8E5}"/>
              </a:ext>
            </a:extLst>
          </p:cNvPr>
          <p:cNvSpPr txBox="1"/>
          <p:nvPr/>
        </p:nvSpPr>
        <p:spPr>
          <a:xfrm>
            <a:off x="9828275" y="4267201"/>
            <a:ext cx="1318695" cy="400110"/>
          </a:xfrm>
          <a:prstGeom prst="rect">
            <a:avLst/>
          </a:prstGeom>
          <a:noFill/>
        </p:spPr>
        <p:txBody>
          <a:bodyPr wrap="square">
            <a:spAutoFit/>
          </a:bodyPr>
          <a:lstStyle/>
          <a:p>
            <a:pPr algn="ctr"/>
            <a:r>
              <a:rPr lang="en-US" sz="2000" b="0" i="0" dirty="0">
                <a:solidFill>
                  <a:schemeClr val="tx1">
                    <a:lumMod val="75000"/>
                    <a:lumOff val="25000"/>
                  </a:schemeClr>
                </a:solidFill>
                <a:effectLst/>
                <a:latin typeface="Lato" panose="020F0502020204030203" pitchFamily="34" charset="0"/>
              </a:rPr>
              <a:t>F21D8D</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23143488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DC4F5E-BC47-9EC5-4CE3-BF40BB1DC1EF}"/>
              </a:ext>
            </a:extLst>
          </p:cNvPr>
          <p:cNvSpPr/>
          <p:nvPr/>
        </p:nvSpPr>
        <p:spPr>
          <a:xfrm>
            <a:off x="3672114" y="2174489"/>
            <a:ext cx="4847772" cy="2509022"/>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algn="ctr">
              <a:lnSpc>
                <a:spcPct val="107000"/>
              </a:lnSpc>
              <a:spcBef>
                <a:spcPts val="0"/>
              </a:spcBef>
              <a:spcAft>
                <a:spcPts val="0"/>
              </a:spcAft>
            </a:pPr>
            <a:r>
              <a:rPr lang="en-US" sz="6000" kern="100" dirty="0">
                <a:effectLst/>
                <a:latin typeface="Lato regular" panose="020F0502020204030203" pitchFamily="34" charset="0"/>
                <a:ea typeface="PMingLiU" panose="02020500000000000000" pitchFamily="18" charset="-120"/>
                <a:cs typeface="Times New Roman" panose="02020603050405020304" pitchFamily="18" charset="0"/>
              </a:rPr>
              <a:t>Dot patterns</a:t>
            </a:r>
            <a:endParaRPr lang="en-US" sz="5400" kern="100" dirty="0">
              <a:effectLst/>
              <a:latin typeface="Lato regular" panose="020F0502020204030203" pitchFamily="34" charset="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8996248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0AB48-9596-579F-D622-9CBCEB74BDD2}"/>
              </a:ext>
            </a:extLst>
          </p:cNvPr>
          <p:cNvPicPr>
            <a:picLocks noChangeAspect="1"/>
          </p:cNvPicPr>
          <p:nvPr/>
        </p:nvPicPr>
        <p:blipFill>
          <a:blip r:embed="rId2"/>
          <a:stretch>
            <a:fillRect/>
          </a:stretch>
        </p:blipFill>
        <p:spPr>
          <a:xfrm>
            <a:off x="0" y="551543"/>
            <a:ext cx="3179404" cy="3186782"/>
          </a:xfrm>
          <a:prstGeom prst="rect">
            <a:avLst/>
          </a:prstGeom>
        </p:spPr>
      </p:pic>
      <p:pic>
        <p:nvPicPr>
          <p:cNvPr id="5" name="Graphic 4">
            <a:extLst>
              <a:ext uri="{FF2B5EF4-FFF2-40B4-BE49-F238E27FC236}">
                <a16:creationId xmlns:a16="http://schemas.microsoft.com/office/drawing/2014/main" id="{EE4252DE-9112-7712-8DD1-DC8AF76FC6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851" y="4118060"/>
            <a:ext cx="7376171" cy="2419605"/>
          </a:xfrm>
          <a:prstGeom prst="rect">
            <a:avLst/>
          </a:prstGeom>
        </p:spPr>
      </p:pic>
      <p:pic>
        <p:nvPicPr>
          <p:cNvPr id="6" name="Graphic 5">
            <a:extLst>
              <a:ext uri="{FF2B5EF4-FFF2-40B4-BE49-F238E27FC236}">
                <a16:creationId xmlns:a16="http://schemas.microsoft.com/office/drawing/2014/main" id="{86A51A03-FF28-5B71-5AE4-B73548EC3A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27449" y="298785"/>
            <a:ext cx="7376171" cy="2419605"/>
          </a:xfrm>
          <a:prstGeom prst="rect">
            <a:avLst/>
          </a:prstGeom>
        </p:spPr>
      </p:pic>
      <p:pic>
        <p:nvPicPr>
          <p:cNvPr id="8" name="Graphic 7">
            <a:extLst>
              <a:ext uri="{FF2B5EF4-FFF2-40B4-BE49-F238E27FC236}">
                <a16:creationId xmlns:a16="http://schemas.microsoft.com/office/drawing/2014/main" id="{65393CE9-2D20-BC44-FFB5-7D17167A20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5535" y="2500737"/>
            <a:ext cx="5262179" cy="2475175"/>
          </a:xfrm>
          <a:prstGeom prst="rect">
            <a:avLst/>
          </a:prstGeom>
        </p:spPr>
      </p:pic>
    </p:spTree>
    <p:extLst>
      <p:ext uri="{BB962C8B-B14F-4D97-AF65-F5344CB8AC3E}">
        <p14:creationId xmlns:p14="http://schemas.microsoft.com/office/powerpoint/2010/main" val="2656953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B390E624-1905-14F0-C37B-C8206012E9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606675">
            <a:off x="6684392" y="1092657"/>
            <a:ext cx="4653268" cy="3163369"/>
          </a:xfrm>
          <a:prstGeom prst="rect">
            <a:avLst/>
          </a:prstGeom>
        </p:spPr>
      </p:pic>
      <p:pic>
        <p:nvPicPr>
          <p:cNvPr id="3" name="Graphic 2">
            <a:extLst>
              <a:ext uri="{FF2B5EF4-FFF2-40B4-BE49-F238E27FC236}">
                <a16:creationId xmlns:a16="http://schemas.microsoft.com/office/drawing/2014/main" id="{6C0AA099-5284-2EA1-40AD-B9941458D19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722243">
            <a:off x="5323674" y="2928423"/>
            <a:ext cx="3514897" cy="3423004"/>
          </a:xfrm>
          <a:prstGeom prst="rect">
            <a:avLst/>
          </a:prstGeom>
        </p:spPr>
      </p:pic>
      <p:pic>
        <p:nvPicPr>
          <p:cNvPr id="6" name="Graphic 5">
            <a:extLst>
              <a:ext uri="{FF2B5EF4-FFF2-40B4-BE49-F238E27FC236}">
                <a16:creationId xmlns:a16="http://schemas.microsoft.com/office/drawing/2014/main" id="{AAB005D4-9216-87F0-12FF-7F74488334F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58221" y="4015070"/>
            <a:ext cx="1970794" cy="2272264"/>
          </a:xfrm>
          <a:prstGeom prst="rect">
            <a:avLst/>
          </a:prstGeom>
        </p:spPr>
      </p:pic>
      <p:pic>
        <p:nvPicPr>
          <p:cNvPr id="7" name="Graphic 6">
            <a:extLst>
              <a:ext uri="{FF2B5EF4-FFF2-40B4-BE49-F238E27FC236}">
                <a16:creationId xmlns:a16="http://schemas.microsoft.com/office/drawing/2014/main" id="{94F960B2-998B-D855-6976-93559CC490D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66762" y="1030590"/>
            <a:ext cx="2362253" cy="2607316"/>
          </a:xfrm>
          <a:prstGeom prst="rect">
            <a:avLst/>
          </a:prstGeom>
        </p:spPr>
      </p:pic>
      <p:pic>
        <p:nvPicPr>
          <p:cNvPr id="8" name="Graphic 7">
            <a:extLst>
              <a:ext uri="{FF2B5EF4-FFF2-40B4-BE49-F238E27FC236}">
                <a16:creationId xmlns:a16="http://schemas.microsoft.com/office/drawing/2014/main" id="{6BEBB20C-104B-7DAD-9C24-D027FDB1060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52931" y="3056062"/>
            <a:ext cx="2466472" cy="2609197"/>
          </a:xfrm>
          <a:prstGeom prst="rect">
            <a:avLst/>
          </a:prstGeom>
        </p:spPr>
      </p:pic>
    </p:spTree>
    <p:extLst>
      <p:ext uri="{BB962C8B-B14F-4D97-AF65-F5344CB8AC3E}">
        <p14:creationId xmlns:p14="http://schemas.microsoft.com/office/powerpoint/2010/main" val="4067436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B5B92A1-20F5-07F5-A989-481E16F199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8217" y="4522958"/>
            <a:ext cx="13448433" cy="3280106"/>
          </a:xfrm>
          <a:prstGeom prst="rect">
            <a:avLst/>
          </a:prstGeom>
        </p:spPr>
      </p:pic>
      <p:pic>
        <p:nvPicPr>
          <p:cNvPr id="5" name="Graphic 4">
            <a:extLst>
              <a:ext uri="{FF2B5EF4-FFF2-40B4-BE49-F238E27FC236}">
                <a16:creationId xmlns:a16="http://schemas.microsoft.com/office/drawing/2014/main" id="{CE527CCE-F9FB-00A3-DE19-DD12A0A18DF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281226">
            <a:off x="347190" y="1266923"/>
            <a:ext cx="1904982" cy="2015216"/>
          </a:xfrm>
          <a:prstGeom prst="rect">
            <a:avLst/>
          </a:prstGeom>
        </p:spPr>
      </p:pic>
      <p:pic>
        <p:nvPicPr>
          <p:cNvPr id="6" name="Graphic 5">
            <a:extLst>
              <a:ext uri="{FF2B5EF4-FFF2-40B4-BE49-F238E27FC236}">
                <a16:creationId xmlns:a16="http://schemas.microsoft.com/office/drawing/2014/main" id="{8CEF8CD4-4DB1-80D3-7174-CCC39579E5B2}"/>
              </a:ext>
            </a:extLst>
          </p:cNvPr>
          <p:cNvPicPr>
            <a:picLocks noChangeAspect="1"/>
          </p:cNvPicPr>
          <p:nvPr/>
        </p:nvPicPr>
        <p:blipFill>
          <a:blip r:embed="rId6">
            <a:alphaModFix amt="60000"/>
            <a:extLst>
              <a:ext uri="{96DAC541-7B7A-43D3-8B79-37D633B846F1}">
                <asvg:svgBlip xmlns:asvg="http://schemas.microsoft.com/office/drawing/2016/SVG/main" r:embed="rId7"/>
              </a:ext>
            </a:extLst>
          </a:blip>
          <a:stretch>
            <a:fillRect/>
          </a:stretch>
        </p:blipFill>
        <p:spPr>
          <a:xfrm rot="20796999">
            <a:off x="5015903" y="460885"/>
            <a:ext cx="4570002" cy="3875454"/>
          </a:xfrm>
          <a:prstGeom prst="rect">
            <a:avLst/>
          </a:prstGeom>
        </p:spPr>
      </p:pic>
      <p:pic>
        <p:nvPicPr>
          <p:cNvPr id="7" name="Graphic 6">
            <a:extLst>
              <a:ext uri="{FF2B5EF4-FFF2-40B4-BE49-F238E27FC236}">
                <a16:creationId xmlns:a16="http://schemas.microsoft.com/office/drawing/2014/main" id="{B7751483-E1CE-F2F4-BAA2-35A44159B3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2016843" y="2152650"/>
            <a:ext cx="9039270" cy="4012936"/>
          </a:xfrm>
          <a:prstGeom prst="rect">
            <a:avLst/>
          </a:prstGeom>
        </p:spPr>
      </p:pic>
      <p:pic>
        <p:nvPicPr>
          <p:cNvPr id="8" name="Picture 7">
            <a:extLst>
              <a:ext uri="{FF2B5EF4-FFF2-40B4-BE49-F238E27FC236}">
                <a16:creationId xmlns:a16="http://schemas.microsoft.com/office/drawing/2014/main" id="{05438CBD-2CEE-782C-75CB-0C7D9D863B34}"/>
              </a:ext>
            </a:extLst>
          </p:cNvPr>
          <p:cNvPicPr>
            <a:picLocks noChangeAspect="1"/>
          </p:cNvPicPr>
          <p:nvPr/>
        </p:nvPicPr>
        <p:blipFill>
          <a:blip r:embed="rId10"/>
          <a:stretch>
            <a:fillRect/>
          </a:stretch>
        </p:blipFill>
        <p:spPr>
          <a:xfrm rot="1907471">
            <a:off x="1732840" y="-1333609"/>
            <a:ext cx="4274895" cy="4284814"/>
          </a:xfrm>
          <a:prstGeom prst="rect">
            <a:avLst/>
          </a:prstGeom>
        </p:spPr>
      </p:pic>
    </p:spTree>
    <p:extLst>
      <p:ext uri="{BB962C8B-B14F-4D97-AF65-F5344CB8AC3E}">
        <p14:creationId xmlns:p14="http://schemas.microsoft.com/office/powerpoint/2010/main" val="42038478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DC4F5E-BC47-9EC5-4CE3-BF40BB1DC1EF}"/>
              </a:ext>
            </a:extLst>
          </p:cNvPr>
          <p:cNvSpPr/>
          <p:nvPr/>
        </p:nvSpPr>
        <p:spPr>
          <a:xfrm>
            <a:off x="3846286" y="2174489"/>
            <a:ext cx="4499428" cy="2509022"/>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algn="ctr">
              <a:lnSpc>
                <a:spcPct val="107000"/>
              </a:lnSpc>
              <a:spcBef>
                <a:spcPts val="0"/>
              </a:spcBef>
              <a:spcAft>
                <a:spcPts val="0"/>
              </a:spcAft>
            </a:pPr>
            <a:r>
              <a:rPr lang="en-US" sz="6000" kern="100" dirty="0">
                <a:effectLst/>
                <a:latin typeface="Lato regular" panose="020F0502020204030203" pitchFamily="34" charset="0"/>
                <a:ea typeface="PMingLiU" panose="02020500000000000000" pitchFamily="18" charset="-120"/>
                <a:cs typeface="Times New Roman" panose="02020603050405020304" pitchFamily="18" charset="0"/>
              </a:rPr>
              <a:t>Old / Extra Slides</a:t>
            </a:r>
            <a:endParaRPr lang="en-US" sz="5400" kern="100" dirty="0">
              <a:effectLst/>
              <a:latin typeface="Lato regular" panose="020F0502020204030203" pitchFamily="34" charset="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695288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
          <p:cNvSpPr/>
          <p:nvPr/>
        </p:nvSpPr>
        <p:spPr>
          <a:xfrm>
            <a:off x="393613" y="1635116"/>
            <a:ext cx="3532373" cy="4539542"/>
          </a:xfrm>
          <a:prstGeom prst="rect">
            <a:avLst/>
          </a:prstGeom>
          <a:solidFill>
            <a:srgbClr val="FFFFFF"/>
          </a:solidFill>
          <a:ln>
            <a:noFill/>
          </a:ln>
        </p:spPr>
        <p:txBody>
          <a:bodyPr spcFirstLastPara="1" wrap="square" lIns="100750" tIns="100750" rIns="100750" bIns="100750" anchor="ctr" anchorCtr="0">
            <a:noAutofit/>
          </a:bodyPr>
          <a:lstStyle/>
          <a:p>
            <a:pPr marL="0" marR="0" lvl="0" indent="0" algn="l" rtl="0">
              <a:lnSpc>
                <a:spcPct val="100000"/>
              </a:lnSpc>
              <a:spcBef>
                <a:spcPts val="0"/>
              </a:spcBef>
              <a:spcAft>
                <a:spcPts val="0"/>
              </a:spcAft>
              <a:buClr>
                <a:srgbClr val="000000"/>
              </a:buClr>
              <a:buSzPts val="1533"/>
              <a:buFont typeface="Arial"/>
              <a:buNone/>
            </a:pPr>
            <a:endParaRPr sz="1533" b="0" i="0" u="none" strike="noStrike" cap="none">
              <a:solidFill>
                <a:srgbClr val="000000"/>
              </a:solidFill>
              <a:latin typeface="Arial"/>
              <a:ea typeface="Arial"/>
              <a:cs typeface="Arial"/>
              <a:sym typeface="Arial"/>
            </a:endParaRPr>
          </a:p>
        </p:txBody>
      </p:sp>
      <p:sp>
        <p:nvSpPr>
          <p:cNvPr id="200" name="Google Shape;200;p3"/>
          <p:cNvSpPr txBox="1"/>
          <p:nvPr/>
        </p:nvSpPr>
        <p:spPr>
          <a:xfrm>
            <a:off x="532700" y="2605449"/>
            <a:ext cx="3254200" cy="2925339"/>
          </a:xfrm>
          <a:prstGeom prst="rect">
            <a:avLst/>
          </a:prstGeom>
          <a:noFill/>
          <a:ln>
            <a:noFill/>
          </a:ln>
        </p:spPr>
        <p:txBody>
          <a:bodyPr spcFirstLastPara="1" wrap="square" lIns="100750" tIns="100750" rIns="100750" bIns="100750" anchor="t" anchorCtr="0">
            <a:noAutofit/>
          </a:bodyPr>
          <a:lstStyle/>
          <a:p>
            <a:pPr marL="0" marR="0" lvl="0" indent="0" algn="ctr" rtl="0">
              <a:lnSpc>
                <a:spcPct val="100000"/>
              </a:lnSpc>
              <a:spcBef>
                <a:spcPts val="267"/>
              </a:spcBef>
              <a:spcAft>
                <a:spcPts val="0"/>
              </a:spcAft>
              <a:buClr>
                <a:srgbClr val="000000"/>
              </a:buClr>
              <a:buSzPts val="1067"/>
              <a:buFont typeface="Arial"/>
              <a:buNone/>
            </a:pPr>
            <a:r>
              <a:rPr lang="en-US" sz="1533" dirty="0">
                <a:solidFill>
                  <a:srgbClr val="6A6B6D"/>
                </a:solidFill>
                <a:latin typeface="Lato Light"/>
                <a:ea typeface="Lato Light"/>
                <a:cs typeface="Lato Light"/>
                <a:sym typeface="Lato Light"/>
              </a:rPr>
              <a:t>Daniel Ash</a:t>
            </a:r>
            <a:endParaRPr sz="1533" dirty="0">
              <a:solidFill>
                <a:srgbClr val="6A6B6D"/>
              </a:solidFill>
              <a:latin typeface="Lato Light"/>
              <a:ea typeface="Lato Light"/>
              <a:cs typeface="Lato Light"/>
              <a:sym typeface="Lato Light"/>
            </a:endParaRPr>
          </a:p>
          <a:p>
            <a:pPr marL="0" marR="0" lvl="0" indent="0" algn="ctr" rtl="0">
              <a:lnSpc>
                <a:spcPct val="100000"/>
              </a:lnSpc>
              <a:spcBef>
                <a:spcPts val="267"/>
              </a:spcBef>
              <a:spcAft>
                <a:spcPts val="0"/>
              </a:spcAft>
              <a:buClr>
                <a:srgbClr val="000000"/>
              </a:buClr>
              <a:buSzPts val="1067"/>
              <a:buFont typeface="Arial"/>
              <a:buNone/>
            </a:pPr>
            <a:r>
              <a:rPr lang="en-US" sz="1067" b="0" i="0" u="none" strike="noStrike" cap="none" dirty="0">
                <a:solidFill>
                  <a:srgbClr val="48A8D7"/>
                </a:solidFill>
                <a:latin typeface="Lato Black"/>
                <a:ea typeface="Lato Black"/>
                <a:cs typeface="Lato Black"/>
                <a:sym typeface="Lato Black"/>
              </a:rPr>
              <a:t>LEAD SALES CONTACT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133"/>
              </a:spcBef>
              <a:spcAft>
                <a:spcPts val="0"/>
              </a:spcAft>
              <a:buClr>
                <a:srgbClr val="000000"/>
              </a:buClr>
              <a:buSzPts val="1100"/>
              <a:buFont typeface="Arial"/>
              <a:buNone/>
            </a:pPr>
            <a:r>
              <a:rPr lang="en-US" sz="1100" b="1" i="0" u="none" strike="noStrike" cap="none" dirty="0">
                <a:solidFill>
                  <a:srgbClr val="6A6B6D"/>
                </a:solidFill>
                <a:latin typeface="Lato"/>
                <a:ea typeface="Lato"/>
                <a:cs typeface="Lato"/>
                <a:sym typeface="Lato"/>
              </a:rPr>
              <a:t>Goals</a:t>
            </a:r>
            <a:r>
              <a:rPr lang="en-US" sz="1100" b="0" i="0" u="none" strike="noStrike" cap="none" dirty="0">
                <a:solidFill>
                  <a:srgbClr val="6A6B6D"/>
                </a:solidFill>
                <a:latin typeface="Lato"/>
                <a:ea typeface="Lato"/>
                <a:cs typeface="Lato"/>
                <a:sym typeface="Lato"/>
              </a:rPr>
              <a:t>:</a:t>
            </a:r>
            <a:endParaRPr sz="1400" b="0" i="0" u="none" strike="noStrike" cap="none" dirty="0">
              <a:solidFill>
                <a:srgbClr val="000000"/>
              </a:solidFill>
              <a:latin typeface="Arial"/>
              <a:ea typeface="Arial"/>
              <a:cs typeface="Arial"/>
              <a:sym typeface="Arial"/>
            </a:endParaRPr>
          </a:p>
          <a:p>
            <a:pPr marL="171450" marR="0" lvl="4" indent="-171450" algn="l" rtl="0">
              <a:lnSpc>
                <a:spcPct val="100000"/>
              </a:lnSpc>
              <a:spcBef>
                <a:spcPts val="1133"/>
              </a:spcBef>
              <a:spcAft>
                <a:spcPts val="0"/>
              </a:spcAft>
              <a:buClr>
                <a:srgbClr val="000000"/>
              </a:buClr>
              <a:buSzPts val="1700"/>
              <a:buFont typeface="Arial"/>
              <a:buChar char="•"/>
            </a:pPr>
            <a:r>
              <a:rPr lang="en-US" sz="1100" b="0" i="0" u="none" strike="noStrike" cap="none" dirty="0">
                <a:solidFill>
                  <a:srgbClr val="6A6B6D"/>
                </a:solidFill>
                <a:latin typeface="Lato"/>
                <a:ea typeface="Lato"/>
                <a:cs typeface="Lato"/>
                <a:sym typeface="Lato"/>
              </a:rPr>
              <a:t>Seamless Handoff </a:t>
            </a:r>
            <a:endParaRPr sz="1400" b="0" i="0" u="none" strike="noStrike" cap="none" dirty="0">
              <a:solidFill>
                <a:srgbClr val="000000"/>
              </a:solidFill>
              <a:latin typeface="Arial"/>
              <a:ea typeface="Arial"/>
              <a:cs typeface="Arial"/>
              <a:sym typeface="Arial"/>
            </a:endParaRPr>
          </a:p>
          <a:p>
            <a:pPr marL="171450" marR="0" lvl="4" indent="-171450" algn="l" rtl="0">
              <a:lnSpc>
                <a:spcPct val="100000"/>
              </a:lnSpc>
              <a:spcBef>
                <a:spcPts val="1133"/>
              </a:spcBef>
              <a:spcAft>
                <a:spcPts val="0"/>
              </a:spcAft>
              <a:buClr>
                <a:srgbClr val="000000"/>
              </a:buClr>
              <a:buSzPts val="1700"/>
              <a:buFont typeface="Arial"/>
              <a:buChar char="•"/>
            </a:pPr>
            <a:r>
              <a:rPr lang="en-US" sz="1100" b="0" i="0" u="none" strike="noStrike" cap="none" dirty="0">
                <a:solidFill>
                  <a:srgbClr val="6A6B6D"/>
                </a:solidFill>
                <a:latin typeface="Lato"/>
                <a:ea typeface="Lato"/>
                <a:cs typeface="Lato"/>
                <a:sym typeface="Lato"/>
              </a:rPr>
              <a:t>Ensure Long Term Success of Partnership</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133"/>
              </a:spcBef>
              <a:spcAft>
                <a:spcPts val="0"/>
              </a:spcAft>
              <a:buClr>
                <a:srgbClr val="000000"/>
              </a:buClr>
              <a:buSzPts val="1100"/>
              <a:buFont typeface="Arial"/>
              <a:buNone/>
            </a:pPr>
            <a:r>
              <a:rPr lang="en-US" sz="1100" b="1" i="0" u="none" strike="noStrike" cap="none" dirty="0">
                <a:solidFill>
                  <a:srgbClr val="6A6B6D"/>
                </a:solidFill>
                <a:latin typeface="Lato"/>
                <a:ea typeface="Lato"/>
                <a:cs typeface="Lato"/>
                <a:sym typeface="Lato"/>
              </a:rPr>
              <a:t>Responsibility</a:t>
            </a:r>
            <a:r>
              <a:rPr lang="en-US" sz="1100" b="0" i="0" u="none" strike="noStrike" cap="none" dirty="0">
                <a:solidFill>
                  <a:srgbClr val="6A6B6D"/>
                </a:solidFill>
                <a:latin typeface="Lato"/>
                <a:ea typeface="Lato"/>
                <a:cs typeface="Lato"/>
                <a:sym typeface="Lato"/>
              </a:rPr>
              <a:t>:</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133"/>
              </a:spcBef>
              <a:spcAft>
                <a:spcPts val="0"/>
              </a:spcAft>
              <a:buClr>
                <a:srgbClr val="000000"/>
              </a:buClr>
              <a:buSzPts val="1700"/>
              <a:buFont typeface="Arial"/>
              <a:buChar char="•"/>
            </a:pPr>
            <a:r>
              <a:rPr lang="en-US" sz="1100" b="0" i="0" u="none" strike="noStrike" cap="none" dirty="0">
                <a:solidFill>
                  <a:srgbClr val="6A6B6D"/>
                </a:solidFill>
                <a:latin typeface="Lato"/>
                <a:ea typeface="Lato"/>
                <a:cs typeface="Lato"/>
                <a:sym typeface="Lato"/>
              </a:rPr>
              <a:t>Coordinate initial communication</a:t>
            </a:r>
            <a:endParaRPr sz="1400" b="0" i="0" u="none" strike="noStrike" cap="none" dirty="0">
              <a:solidFill>
                <a:srgbClr val="000000"/>
              </a:solidFill>
              <a:latin typeface="Arial"/>
              <a:ea typeface="Arial"/>
              <a:cs typeface="Arial"/>
              <a:sym typeface="Arial"/>
            </a:endParaRPr>
          </a:p>
          <a:p>
            <a:pPr marL="171450" marR="0" lvl="0" indent="-171450" algn="l" rtl="0">
              <a:lnSpc>
                <a:spcPct val="100000"/>
              </a:lnSpc>
              <a:spcBef>
                <a:spcPts val="1133"/>
              </a:spcBef>
              <a:spcAft>
                <a:spcPts val="0"/>
              </a:spcAft>
              <a:buClr>
                <a:srgbClr val="000000"/>
              </a:buClr>
              <a:buSzPts val="1700"/>
              <a:buFont typeface="Arial"/>
              <a:buChar char="•"/>
            </a:pPr>
            <a:r>
              <a:rPr lang="en-US" sz="1100" b="0" i="0" u="none" strike="noStrike" cap="none" dirty="0">
                <a:solidFill>
                  <a:srgbClr val="6A6B6D"/>
                </a:solidFill>
                <a:latin typeface="Lato"/>
                <a:ea typeface="Lato"/>
                <a:cs typeface="Lato"/>
                <a:sym typeface="Lato"/>
              </a:rPr>
              <a:t>Clarify contract scope</a:t>
            </a:r>
            <a:endParaRPr sz="1067" b="1" i="0" u="none" strike="noStrike" cap="none" dirty="0">
              <a:solidFill>
                <a:srgbClr val="6A6B6D"/>
              </a:solidFill>
              <a:latin typeface="Lato"/>
              <a:ea typeface="Lato"/>
              <a:cs typeface="Lato"/>
              <a:sym typeface="Lato"/>
            </a:endParaRPr>
          </a:p>
        </p:txBody>
      </p:sp>
      <p:pic>
        <p:nvPicPr>
          <p:cNvPr id="201" name="Google Shape;201;p3" descr="A person wearing a blue shirt and smiling at the camera&#10;&#10;Description automatically generated"/>
          <p:cNvPicPr preferRelativeResize="0"/>
          <p:nvPr/>
        </p:nvPicPr>
        <p:blipFill rotWithShape="1">
          <a:blip r:embed="rId3">
            <a:alphaModFix/>
          </a:blip>
          <a:srcRect/>
          <a:stretch/>
        </p:blipFill>
        <p:spPr>
          <a:xfrm>
            <a:off x="1739249" y="1777198"/>
            <a:ext cx="731700" cy="731700"/>
          </a:xfrm>
          <a:prstGeom prst="ellipse">
            <a:avLst/>
          </a:prstGeom>
          <a:noFill/>
          <a:ln>
            <a:noFill/>
          </a:ln>
        </p:spPr>
      </p:pic>
      <p:sp>
        <p:nvSpPr>
          <p:cNvPr id="202" name="Google Shape;202;p3"/>
          <p:cNvSpPr/>
          <p:nvPr/>
        </p:nvSpPr>
        <p:spPr>
          <a:xfrm>
            <a:off x="4329813" y="1635116"/>
            <a:ext cx="3532373" cy="4539542"/>
          </a:xfrm>
          <a:prstGeom prst="rect">
            <a:avLst/>
          </a:prstGeom>
          <a:solidFill>
            <a:srgbClr val="FFFFFF"/>
          </a:solidFill>
          <a:ln>
            <a:noFill/>
          </a:ln>
        </p:spPr>
        <p:txBody>
          <a:bodyPr spcFirstLastPara="1" wrap="square" lIns="100750" tIns="100750" rIns="100750" bIns="100750" anchor="ctr" anchorCtr="0">
            <a:noAutofit/>
          </a:bodyPr>
          <a:lstStyle/>
          <a:p>
            <a:pPr marL="0" marR="0" lvl="0" indent="0" algn="l" rtl="0">
              <a:lnSpc>
                <a:spcPct val="100000"/>
              </a:lnSpc>
              <a:spcBef>
                <a:spcPts val="0"/>
              </a:spcBef>
              <a:spcAft>
                <a:spcPts val="0"/>
              </a:spcAft>
              <a:buClr>
                <a:srgbClr val="000000"/>
              </a:buClr>
              <a:buSzPts val="1533"/>
              <a:buFont typeface="Arial"/>
              <a:buNone/>
            </a:pPr>
            <a:endParaRPr sz="1533" b="0" i="0" u="none" strike="noStrike" cap="none">
              <a:solidFill>
                <a:srgbClr val="000000"/>
              </a:solidFill>
              <a:latin typeface="Arial"/>
              <a:ea typeface="Arial"/>
              <a:cs typeface="Arial"/>
              <a:sym typeface="Arial"/>
            </a:endParaRPr>
          </a:p>
        </p:txBody>
      </p:sp>
      <p:sp>
        <p:nvSpPr>
          <p:cNvPr id="203" name="Google Shape;203;p3"/>
          <p:cNvSpPr txBox="1"/>
          <p:nvPr/>
        </p:nvSpPr>
        <p:spPr>
          <a:xfrm>
            <a:off x="4443701" y="2605449"/>
            <a:ext cx="3254200" cy="2925339"/>
          </a:xfrm>
          <a:prstGeom prst="rect">
            <a:avLst/>
          </a:prstGeom>
          <a:noFill/>
          <a:ln>
            <a:noFill/>
          </a:ln>
        </p:spPr>
        <p:txBody>
          <a:bodyPr spcFirstLastPara="1" wrap="square" lIns="100750" tIns="100750" rIns="100750" bIns="100750" anchor="t" anchorCtr="0">
            <a:noAutofit/>
          </a:bodyPr>
          <a:lstStyle/>
          <a:p>
            <a:pPr marL="0" marR="0" lvl="0" indent="0" algn="ctr" rtl="0">
              <a:lnSpc>
                <a:spcPct val="100000"/>
              </a:lnSpc>
              <a:spcBef>
                <a:spcPts val="267"/>
              </a:spcBef>
              <a:spcAft>
                <a:spcPts val="0"/>
              </a:spcAft>
              <a:buClr>
                <a:srgbClr val="000000"/>
              </a:buClr>
              <a:buSzPts val="1100"/>
              <a:buFont typeface="Arial"/>
              <a:buNone/>
            </a:pPr>
            <a:r>
              <a:rPr lang="en-US" sz="1533">
                <a:solidFill>
                  <a:srgbClr val="6A6B6D"/>
                </a:solidFill>
                <a:latin typeface="Lato Light"/>
                <a:ea typeface="Lato Light"/>
                <a:cs typeface="Lato Light"/>
                <a:sym typeface="Lato Light"/>
              </a:rPr>
              <a:t>Cody Jolley</a:t>
            </a:r>
            <a:endParaRPr sz="1533">
              <a:solidFill>
                <a:srgbClr val="6A6B6D"/>
              </a:solidFill>
              <a:latin typeface="Lato Light"/>
              <a:ea typeface="Lato Light"/>
              <a:cs typeface="Lato Light"/>
              <a:sym typeface="Lato Light"/>
            </a:endParaRPr>
          </a:p>
          <a:p>
            <a:pPr marL="0" marR="0" lvl="0" indent="0" algn="ctr" rtl="0">
              <a:lnSpc>
                <a:spcPct val="100000"/>
              </a:lnSpc>
              <a:spcBef>
                <a:spcPts val="267"/>
              </a:spcBef>
              <a:spcAft>
                <a:spcPts val="0"/>
              </a:spcAft>
              <a:buClr>
                <a:srgbClr val="000000"/>
              </a:buClr>
              <a:buSzPts val="1100"/>
              <a:buFont typeface="Arial"/>
              <a:buNone/>
            </a:pPr>
            <a:r>
              <a:rPr lang="en-US" sz="1100" b="0" i="0" u="none" strike="noStrike" cap="none">
                <a:solidFill>
                  <a:srgbClr val="48A8D7"/>
                </a:solidFill>
                <a:latin typeface="Lato Black"/>
                <a:ea typeface="Lato Black"/>
                <a:cs typeface="Lato Black"/>
                <a:sym typeface="Lato Black"/>
              </a:rPr>
              <a:t>LEAD CUSTOMER SUCCESS CONTACT</a:t>
            </a:r>
            <a:endParaRPr sz="1100" b="0" i="0" u="none" strike="noStrike" cap="none">
              <a:solidFill>
                <a:srgbClr val="6A6B6D"/>
              </a:solidFill>
              <a:latin typeface="Lato"/>
              <a:ea typeface="Lato"/>
              <a:cs typeface="Lato"/>
              <a:sym typeface="Lato"/>
            </a:endParaRPr>
          </a:p>
          <a:p>
            <a:pPr marL="0" marR="0" lvl="0" indent="0" algn="l" rtl="0">
              <a:lnSpc>
                <a:spcPct val="100000"/>
              </a:lnSpc>
              <a:spcBef>
                <a:spcPts val="1133"/>
              </a:spcBef>
              <a:spcAft>
                <a:spcPts val="0"/>
              </a:spcAft>
              <a:buClr>
                <a:srgbClr val="000000"/>
              </a:buClr>
              <a:buSzPts val="1100"/>
              <a:buFont typeface="Arial"/>
              <a:buNone/>
            </a:pPr>
            <a:r>
              <a:rPr lang="en-US" sz="1100" b="1" i="0" u="none" strike="noStrike" cap="none">
                <a:solidFill>
                  <a:srgbClr val="6A6B6D"/>
                </a:solidFill>
                <a:latin typeface="Lato"/>
                <a:ea typeface="Lato"/>
                <a:cs typeface="Lato"/>
                <a:sym typeface="Lato"/>
              </a:rPr>
              <a:t>Goals</a:t>
            </a:r>
            <a:r>
              <a:rPr lang="en-US" sz="1100" b="0" i="0" u="none" strike="noStrike" cap="none">
                <a:solidFill>
                  <a:srgbClr val="6A6B6D"/>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a:p>
            <a:pPr marL="171450" marR="0" lvl="4" indent="-171450" algn="l" rtl="0">
              <a:lnSpc>
                <a:spcPct val="100000"/>
              </a:lnSpc>
              <a:spcBef>
                <a:spcPts val="1133"/>
              </a:spcBef>
              <a:spcAft>
                <a:spcPts val="0"/>
              </a:spcAft>
              <a:buClr>
                <a:srgbClr val="000000"/>
              </a:buClr>
              <a:buSzPts val="1700"/>
              <a:buFont typeface="Arial"/>
              <a:buChar char="•"/>
            </a:pPr>
            <a:r>
              <a:rPr lang="en-US" sz="1100" b="0" i="0" u="none" strike="noStrike" cap="none">
                <a:solidFill>
                  <a:srgbClr val="6A6B6D"/>
                </a:solidFill>
                <a:latin typeface="Lato"/>
                <a:ea typeface="Lato"/>
                <a:cs typeface="Lato"/>
                <a:sym typeface="Lato"/>
              </a:rPr>
              <a:t>Value Realization</a:t>
            </a:r>
            <a:endParaRPr sz="1400" b="0" i="0" u="none" strike="noStrike" cap="none">
              <a:solidFill>
                <a:srgbClr val="000000"/>
              </a:solidFill>
              <a:latin typeface="Arial"/>
              <a:ea typeface="Arial"/>
              <a:cs typeface="Arial"/>
              <a:sym typeface="Arial"/>
            </a:endParaRPr>
          </a:p>
          <a:p>
            <a:pPr marL="171450" marR="0" lvl="4" indent="-171450" algn="l" rtl="0">
              <a:lnSpc>
                <a:spcPct val="100000"/>
              </a:lnSpc>
              <a:spcBef>
                <a:spcPts val="1133"/>
              </a:spcBef>
              <a:spcAft>
                <a:spcPts val="0"/>
              </a:spcAft>
              <a:buClr>
                <a:srgbClr val="000000"/>
              </a:buClr>
              <a:buSzPts val="1700"/>
              <a:buFont typeface="Arial"/>
              <a:buChar char="•"/>
            </a:pPr>
            <a:r>
              <a:rPr lang="en-US" sz="1100" b="0" i="0" u="none" strike="noStrike" cap="none">
                <a:solidFill>
                  <a:srgbClr val="6A6B6D"/>
                </a:solidFill>
                <a:latin typeface="Lato"/>
                <a:ea typeface="Lato"/>
                <a:cs typeface="Lato"/>
                <a:sym typeface="Lato"/>
              </a:rPr>
              <a:t>Product Adoption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1133"/>
              </a:spcBef>
              <a:spcAft>
                <a:spcPts val="0"/>
              </a:spcAft>
              <a:buClr>
                <a:srgbClr val="000000"/>
              </a:buClr>
              <a:buSzPts val="1100"/>
              <a:buFont typeface="Arial"/>
              <a:buNone/>
            </a:pPr>
            <a:r>
              <a:rPr lang="en-US" sz="1100" b="1" i="0" u="none" strike="noStrike" cap="none">
                <a:solidFill>
                  <a:srgbClr val="6A6B6D"/>
                </a:solidFill>
                <a:latin typeface="Lato"/>
                <a:ea typeface="Lato"/>
                <a:cs typeface="Lato"/>
                <a:sym typeface="Lato"/>
              </a:rPr>
              <a:t>Responsibility</a:t>
            </a:r>
            <a:r>
              <a:rPr lang="en-US" sz="1100" b="0" i="0" u="none" strike="noStrike" cap="none">
                <a:solidFill>
                  <a:srgbClr val="6A6B6D"/>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1133"/>
              </a:spcBef>
              <a:spcAft>
                <a:spcPts val="0"/>
              </a:spcAft>
              <a:buClr>
                <a:srgbClr val="000000"/>
              </a:buClr>
              <a:buSzPts val="1700"/>
              <a:buFont typeface="Arial"/>
              <a:buChar char="•"/>
            </a:pPr>
            <a:r>
              <a:rPr lang="en-US" sz="1100" b="0" i="0" u="none" strike="noStrike" cap="none">
                <a:solidFill>
                  <a:srgbClr val="6A6B6D"/>
                </a:solidFill>
                <a:latin typeface="Lato"/>
                <a:ea typeface="Lato"/>
                <a:cs typeface="Lato"/>
                <a:sym typeface="Lato"/>
              </a:rPr>
              <a:t>Provide 24/7 customer support</a:t>
            </a:r>
            <a:endParaRPr sz="1400" b="0" i="0" u="none" strike="noStrike" cap="none">
              <a:solidFill>
                <a:srgbClr val="000000"/>
              </a:solidFill>
              <a:latin typeface="Arial"/>
              <a:ea typeface="Arial"/>
              <a:cs typeface="Arial"/>
              <a:sym typeface="Arial"/>
            </a:endParaRPr>
          </a:p>
          <a:p>
            <a:pPr marL="171450" marR="0" lvl="0" indent="-171450" algn="l" rtl="0">
              <a:lnSpc>
                <a:spcPct val="100000"/>
              </a:lnSpc>
              <a:spcBef>
                <a:spcPts val="1133"/>
              </a:spcBef>
              <a:spcAft>
                <a:spcPts val="0"/>
              </a:spcAft>
              <a:buClr>
                <a:srgbClr val="000000"/>
              </a:buClr>
              <a:buSzPts val="1700"/>
              <a:buFont typeface="Arial"/>
              <a:buChar char="•"/>
            </a:pPr>
            <a:r>
              <a:rPr lang="en-US" sz="1100" b="0" i="0" u="none" strike="noStrike" cap="none">
                <a:solidFill>
                  <a:srgbClr val="6A6B6D"/>
                </a:solidFill>
                <a:latin typeface="Lato"/>
                <a:ea typeface="Lato"/>
                <a:cs typeface="Lato"/>
                <a:sym typeface="Lato"/>
              </a:rPr>
              <a:t>Manage all projects and goals</a:t>
            </a:r>
            <a:endParaRPr sz="1400" b="0" i="0" u="none" strike="noStrike" cap="none">
              <a:solidFill>
                <a:srgbClr val="000000"/>
              </a:solidFill>
              <a:latin typeface="Arial"/>
              <a:ea typeface="Arial"/>
              <a:cs typeface="Arial"/>
              <a:sym typeface="Arial"/>
            </a:endParaRPr>
          </a:p>
          <a:p>
            <a:pPr marL="0" marR="0" lvl="0" indent="0" algn="l" rtl="0">
              <a:lnSpc>
                <a:spcPct val="120000"/>
              </a:lnSpc>
              <a:spcBef>
                <a:spcPts val="1133"/>
              </a:spcBef>
              <a:spcAft>
                <a:spcPts val="0"/>
              </a:spcAft>
              <a:buClr>
                <a:srgbClr val="000000"/>
              </a:buClr>
              <a:buSzPts val="1133"/>
              <a:buFont typeface="Arial"/>
              <a:buNone/>
            </a:pPr>
            <a:endParaRPr sz="1133" b="0" i="0" u="none" strike="noStrike" cap="none">
              <a:solidFill>
                <a:srgbClr val="6A6B6D"/>
              </a:solidFill>
              <a:latin typeface="Lato"/>
              <a:ea typeface="Lato"/>
              <a:cs typeface="Lato"/>
              <a:sym typeface="Lato"/>
            </a:endParaRPr>
          </a:p>
        </p:txBody>
      </p:sp>
      <p:pic>
        <p:nvPicPr>
          <p:cNvPr id="204" name="Google Shape;204;p3"/>
          <p:cNvPicPr preferRelativeResize="0"/>
          <p:nvPr/>
        </p:nvPicPr>
        <p:blipFill rotWithShape="1">
          <a:blip r:embed="rId4">
            <a:alphaModFix/>
          </a:blip>
          <a:srcRect l="2070" r="2055"/>
          <a:stretch/>
        </p:blipFill>
        <p:spPr>
          <a:xfrm>
            <a:off x="5705001" y="1777198"/>
            <a:ext cx="731600" cy="727400"/>
          </a:xfrm>
          <a:prstGeom prst="ellipse">
            <a:avLst/>
          </a:prstGeom>
          <a:noFill/>
          <a:ln>
            <a:noFill/>
          </a:ln>
          <a:effectLst>
            <a:outerShdw blurRad="142875" algn="bl" rotWithShape="0">
              <a:srgbClr val="3B4A56">
                <a:alpha val="21568"/>
              </a:srgbClr>
            </a:outerShdw>
          </a:effectLst>
        </p:spPr>
      </p:pic>
      <p:sp>
        <p:nvSpPr>
          <p:cNvPr id="205" name="Google Shape;205;p3"/>
          <p:cNvSpPr/>
          <p:nvPr/>
        </p:nvSpPr>
        <p:spPr>
          <a:xfrm>
            <a:off x="8266013" y="1635116"/>
            <a:ext cx="3532373" cy="4539542"/>
          </a:xfrm>
          <a:prstGeom prst="rect">
            <a:avLst/>
          </a:prstGeom>
          <a:solidFill>
            <a:srgbClr val="FFFFFF"/>
          </a:solidFill>
          <a:ln>
            <a:noFill/>
          </a:ln>
        </p:spPr>
        <p:txBody>
          <a:bodyPr spcFirstLastPara="1" wrap="square" lIns="100750" tIns="100750" rIns="100750" bIns="100750" anchor="ctr" anchorCtr="0">
            <a:noAutofit/>
          </a:bodyPr>
          <a:lstStyle/>
          <a:p>
            <a:pPr marL="0" marR="0" lvl="0" indent="0" algn="l" rtl="0">
              <a:lnSpc>
                <a:spcPct val="100000"/>
              </a:lnSpc>
              <a:spcBef>
                <a:spcPts val="0"/>
              </a:spcBef>
              <a:spcAft>
                <a:spcPts val="0"/>
              </a:spcAft>
              <a:buClr>
                <a:srgbClr val="000000"/>
              </a:buClr>
              <a:buSzPts val="1533"/>
              <a:buFont typeface="Arial"/>
              <a:buNone/>
            </a:pPr>
            <a:endParaRPr sz="1533" b="0" i="0" u="none" strike="noStrike" cap="none">
              <a:solidFill>
                <a:srgbClr val="000000"/>
              </a:solidFill>
              <a:latin typeface="Arial"/>
              <a:ea typeface="Arial"/>
              <a:cs typeface="Arial"/>
              <a:sym typeface="Arial"/>
            </a:endParaRPr>
          </a:p>
        </p:txBody>
      </p:sp>
      <p:sp>
        <p:nvSpPr>
          <p:cNvPr id="206" name="Google Shape;206;p3"/>
          <p:cNvSpPr txBox="1"/>
          <p:nvPr/>
        </p:nvSpPr>
        <p:spPr>
          <a:xfrm>
            <a:off x="8405099" y="2605449"/>
            <a:ext cx="3366597" cy="2925339"/>
          </a:xfrm>
          <a:prstGeom prst="rect">
            <a:avLst/>
          </a:prstGeom>
          <a:noFill/>
          <a:ln>
            <a:noFill/>
          </a:ln>
        </p:spPr>
        <p:txBody>
          <a:bodyPr spcFirstLastPara="1" wrap="square" lIns="100750" tIns="100750" rIns="100750" bIns="100750" anchor="t" anchorCtr="0">
            <a:noAutofit/>
          </a:bodyPr>
          <a:lstStyle/>
          <a:p>
            <a:pPr marL="0" marR="0" lvl="0" indent="0" algn="ctr" rtl="0">
              <a:lnSpc>
                <a:spcPct val="100000"/>
              </a:lnSpc>
              <a:spcBef>
                <a:spcPts val="267"/>
              </a:spcBef>
              <a:spcAft>
                <a:spcPts val="0"/>
              </a:spcAft>
              <a:buClr>
                <a:schemeClr val="dk1"/>
              </a:buClr>
              <a:buSzPts val="1067"/>
              <a:buFont typeface="Arial"/>
              <a:buNone/>
            </a:pPr>
            <a:r>
              <a:rPr lang="en-US" sz="1533">
                <a:solidFill>
                  <a:srgbClr val="6A6B6D"/>
                </a:solidFill>
                <a:latin typeface="Lato Light"/>
                <a:ea typeface="Lato Light"/>
                <a:cs typeface="Lato Light"/>
                <a:sym typeface="Lato Light"/>
              </a:rPr>
              <a:t>Valerie Garret</a:t>
            </a:r>
            <a:endParaRPr sz="1533">
              <a:solidFill>
                <a:srgbClr val="6A6B6D"/>
              </a:solidFill>
              <a:latin typeface="Lato Light"/>
              <a:ea typeface="Lato Light"/>
              <a:cs typeface="Lato Light"/>
              <a:sym typeface="Lato Light"/>
            </a:endParaRPr>
          </a:p>
          <a:p>
            <a:pPr marL="0" marR="0" lvl="0" indent="0" algn="ctr" rtl="0">
              <a:lnSpc>
                <a:spcPct val="100000"/>
              </a:lnSpc>
              <a:spcBef>
                <a:spcPts val="267"/>
              </a:spcBef>
              <a:spcAft>
                <a:spcPts val="0"/>
              </a:spcAft>
              <a:buClr>
                <a:schemeClr val="dk1"/>
              </a:buClr>
              <a:buSzPts val="1067"/>
              <a:buFont typeface="Arial"/>
              <a:buNone/>
            </a:pPr>
            <a:r>
              <a:rPr lang="en-US" sz="1067" b="0" i="0" u="none" strike="noStrike" cap="none">
                <a:solidFill>
                  <a:srgbClr val="48A8D7"/>
                </a:solidFill>
                <a:latin typeface="Lato Black"/>
                <a:ea typeface="Lato Black"/>
                <a:cs typeface="Lato Black"/>
                <a:sym typeface="Lato Black"/>
              </a:rPr>
              <a:t>IMPLEMENTATION CONTACT</a:t>
            </a:r>
            <a:endParaRPr sz="1400" b="0" i="0" u="none" strike="noStrike" cap="none">
              <a:solidFill>
                <a:schemeClr val="dk1"/>
              </a:solidFill>
              <a:latin typeface="Arial"/>
              <a:ea typeface="Arial"/>
              <a:cs typeface="Arial"/>
              <a:sym typeface="Arial"/>
            </a:endParaRPr>
          </a:p>
          <a:p>
            <a:pPr marL="0" marR="0" lvl="0" indent="0" algn="ctr" rtl="0">
              <a:lnSpc>
                <a:spcPct val="100000"/>
              </a:lnSpc>
              <a:spcBef>
                <a:spcPts val="267"/>
              </a:spcBef>
              <a:spcAft>
                <a:spcPts val="0"/>
              </a:spcAft>
              <a:buClr>
                <a:srgbClr val="000000"/>
              </a:buClr>
              <a:buSzPts val="1067"/>
              <a:buFont typeface="Arial"/>
              <a:buNone/>
            </a:pPr>
            <a:endParaRPr sz="1067" b="0" i="0" u="none" strike="noStrike" cap="none">
              <a:solidFill>
                <a:srgbClr val="48A8D7"/>
              </a:solidFill>
              <a:latin typeface="Lato Black"/>
              <a:ea typeface="Lato Black"/>
              <a:cs typeface="Lato Black"/>
              <a:sym typeface="Lato Black"/>
            </a:endParaRPr>
          </a:p>
          <a:p>
            <a:pPr marL="0" marR="0" lvl="0" indent="0" algn="l" rtl="0">
              <a:lnSpc>
                <a:spcPct val="100000"/>
              </a:lnSpc>
              <a:spcBef>
                <a:spcPts val="1133"/>
              </a:spcBef>
              <a:spcAft>
                <a:spcPts val="0"/>
              </a:spcAft>
              <a:buClr>
                <a:srgbClr val="000000"/>
              </a:buClr>
              <a:buSzPts val="1100"/>
              <a:buFont typeface="Arial"/>
              <a:buNone/>
            </a:pPr>
            <a:r>
              <a:rPr lang="en-US" sz="1100" b="1" i="0" u="none" strike="noStrike" cap="none">
                <a:solidFill>
                  <a:srgbClr val="6A6B6D"/>
                </a:solidFill>
                <a:latin typeface="Lato"/>
                <a:ea typeface="Lato"/>
                <a:cs typeface="Lato"/>
                <a:sym typeface="Lato"/>
              </a:rPr>
              <a:t>Goals</a:t>
            </a:r>
            <a:r>
              <a:rPr lang="en-US" sz="1100" b="0" i="0" u="none" strike="noStrike" cap="none">
                <a:solidFill>
                  <a:srgbClr val="6A6B6D"/>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1133"/>
              </a:spcBef>
              <a:spcAft>
                <a:spcPts val="0"/>
              </a:spcAft>
              <a:buClr>
                <a:schemeClr val="dk1"/>
              </a:buClr>
              <a:buSzPts val="1700"/>
              <a:buFont typeface="Arial"/>
              <a:buChar char="•"/>
            </a:pPr>
            <a:r>
              <a:rPr lang="en-US" sz="1100" b="0" i="0" u="none" strike="noStrike" cap="none">
                <a:solidFill>
                  <a:srgbClr val="6A6B6D"/>
                </a:solidFill>
                <a:latin typeface="Lato"/>
                <a:ea typeface="Lato"/>
                <a:cs typeface="Lato"/>
                <a:sym typeface="Lato"/>
              </a:rPr>
              <a:t>Smooth Implementation Process</a:t>
            </a:r>
            <a:endParaRPr sz="1100" b="0" i="0" u="none" strike="noStrike" cap="none">
              <a:solidFill>
                <a:srgbClr val="6A6B6D"/>
              </a:solidFill>
              <a:latin typeface="Lato"/>
              <a:ea typeface="Lato"/>
              <a:cs typeface="Lato"/>
              <a:sym typeface="Lato"/>
            </a:endParaRPr>
          </a:p>
          <a:p>
            <a:pPr marL="0" marR="0" lvl="0" indent="0" algn="l" rtl="0">
              <a:lnSpc>
                <a:spcPct val="100000"/>
              </a:lnSpc>
              <a:spcBef>
                <a:spcPts val="1133"/>
              </a:spcBef>
              <a:spcAft>
                <a:spcPts val="0"/>
              </a:spcAft>
              <a:buClr>
                <a:srgbClr val="000000"/>
              </a:buClr>
              <a:buSzPts val="1100"/>
              <a:buFont typeface="Arial"/>
              <a:buNone/>
            </a:pPr>
            <a:r>
              <a:rPr lang="en-US" sz="1100" b="1" i="0" u="none" strike="noStrike" cap="none">
                <a:solidFill>
                  <a:srgbClr val="6A6B6D"/>
                </a:solidFill>
                <a:latin typeface="Lato"/>
                <a:ea typeface="Lato"/>
                <a:cs typeface="Lato"/>
                <a:sym typeface="Lato"/>
              </a:rPr>
              <a:t>Responsibility</a:t>
            </a:r>
            <a:r>
              <a:rPr lang="en-US" sz="1100" b="0" i="0" u="none" strike="noStrike" cap="none">
                <a:solidFill>
                  <a:srgbClr val="6A6B6D"/>
                </a:solidFill>
                <a:latin typeface="Lato"/>
                <a:ea typeface="Lato"/>
                <a:cs typeface="Lato"/>
                <a:sym typeface="Lato"/>
              </a:rPr>
              <a:t>:</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1133"/>
              </a:spcBef>
              <a:spcAft>
                <a:spcPts val="0"/>
              </a:spcAft>
              <a:buClr>
                <a:schemeClr val="dk1"/>
              </a:buClr>
              <a:buSzPts val="1700"/>
              <a:buFont typeface="Arial"/>
              <a:buChar char="•"/>
            </a:pPr>
            <a:r>
              <a:rPr lang="en-US" sz="1100" b="0" i="0" u="none" strike="noStrike" cap="none">
                <a:solidFill>
                  <a:srgbClr val="6A6B6D"/>
                </a:solidFill>
                <a:latin typeface="Lato"/>
                <a:ea typeface="Lato"/>
                <a:cs typeface="Lato"/>
                <a:sym typeface="Lato"/>
              </a:rPr>
              <a:t>Industry guidance and best practices</a:t>
            </a:r>
            <a:endParaRPr sz="1400" b="0" i="0" u="none" strike="noStrike" cap="none">
              <a:solidFill>
                <a:schemeClr val="dk1"/>
              </a:solidFill>
              <a:latin typeface="Arial"/>
              <a:ea typeface="Arial"/>
              <a:cs typeface="Arial"/>
              <a:sym typeface="Arial"/>
            </a:endParaRPr>
          </a:p>
          <a:p>
            <a:pPr marL="457200" marR="0" lvl="0" indent="-336550" algn="l" rtl="0">
              <a:lnSpc>
                <a:spcPct val="100000"/>
              </a:lnSpc>
              <a:spcBef>
                <a:spcPts val="1133"/>
              </a:spcBef>
              <a:spcAft>
                <a:spcPts val="0"/>
              </a:spcAft>
              <a:buClr>
                <a:schemeClr val="dk1"/>
              </a:buClr>
              <a:buSzPts val="1700"/>
              <a:buFont typeface="Arial"/>
              <a:buChar char="•"/>
            </a:pPr>
            <a:r>
              <a:rPr lang="en-US" sz="1100" b="0" i="0" u="none" strike="noStrike" cap="none">
                <a:solidFill>
                  <a:srgbClr val="6A6B6D"/>
                </a:solidFill>
                <a:latin typeface="Lato"/>
                <a:ea typeface="Lato"/>
                <a:cs typeface="Lato"/>
                <a:sym typeface="Lato"/>
              </a:rPr>
              <a:t>Assist in onboarding, training, and support as needed</a:t>
            </a:r>
            <a:endParaRPr sz="1100" b="0" i="0" u="none" strike="noStrike" cap="none">
              <a:solidFill>
                <a:srgbClr val="6A6B6D"/>
              </a:solidFill>
              <a:latin typeface="Lato"/>
              <a:ea typeface="Lato"/>
              <a:cs typeface="Lato"/>
              <a:sym typeface="Lato"/>
            </a:endParaRPr>
          </a:p>
          <a:p>
            <a:pPr marL="0" marR="0" lvl="0" indent="0" algn="l" rtl="0">
              <a:lnSpc>
                <a:spcPct val="100000"/>
              </a:lnSpc>
              <a:spcBef>
                <a:spcPts val="1133"/>
              </a:spcBef>
              <a:spcAft>
                <a:spcPts val="0"/>
              </a:spcAft>
              <a:buClr>
                <a:srgbClr val="000000"/>
              </a:buClr>
              <a:buSzPts val="1100"/>
              <a:buFont typeface="Arial"/>
              <a:buNone/>
            </a:pPr>
            <a:endParaRPr sz="1100" b="0" i="0" u="none" strike="noStrike" cap="none">
              <a:solidFill>
                <a:srgbClr val="6A6B6D"/>
              </a:solidFill>
              <a:latin typeface="Lato"/>
              <a:ea typeface="Lato"/>
              <a:cs typeface="Lato"/>
              <a:sym typeface="Lato"/>
            </a:endParaRPr>
          </a:p>
        </p:txBody>
      </p:sp>
      <p:sp>
        <p:nvSpPr>
          <p:cNvPr id="208" name="Google Shape;208;p3"/>
          <p:cNvSpPr txBox="1"/>
          <p:nvPr/>
        </p:nvSpPr>
        <p:spPr>
          <a:xfrm>
            <a:off x="737885" y="5679628"/>
            <a:ext cx="28437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700"/>
              <a:buFont typeface="Arial"/>
              <a:buNone/>
            </a:pPr>
            <a:r>
              <a:rPr lang="en-US" sz="1100" b="0" i="0" u="none" strike="noStrike" cap="none">
                <a:solidFill>
                  <a:srgbClr val="6A6B6D"/>
                </a:solidFill>
                <a:latin typeface="Lato"/>
                <a:ea typeface="Lato"/>
                <a:cs typeface="Lato"/>
                <a:sym typeface="Lato"/>
              </a:rPr>
              <a:t>Email: </a:t>
            </a:r>
            <a:r>
              <a:rPr lang="en-US" sz="1100" b="0" i="0" u="sng" strike="noStrike" cap="none">
                <a:solidFill>
                  <a:schemeClr val="hlink"/>
                </a:solidFill>
                <a:latin typeface="Lato"/>
                <a:ea typeface="Lato"/>
                <a:cs typeface="Lato"/>
                <a:sym typeface="Lato"/>
                <a:hlinkClick r:id="rId5"/>
              </a:rPr>
              <a:t>daniel@journeyfront.com</a:t>
            </a:r>
            <a:endParaRPr sz="1100" b="0" i="0" u="none" strike="noStrike" cap="none">
              <a:solidFill>
                <a:srgbClr val="000000"/>
              </a:solidFill>
              <a:latin typeface="Arial"/>
              <a:ea typeface="Arial"/>
              <a:cs typeface="Arial"/>
              <a:sym typeface="Arial"/>
            </a:endParaRPr>
          </a:p>
        </p:txBody>
      </p:sp>
      <p:sp>
        <p:nvSpPr>
          <p:cNvPr id="209" name="Google Shape;209;p3"/>
          <p:cNvSpPr txBox="1"/>
          <p:nvPr/>
        </p:nvSpPr>
        <p:spPr>
          <a:xfrm>
            <a:off x="4674085" y="5679628"/>
            <a:ext cx="2843700" cy="261600"/>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700"/>
              <a:buFont typeface="Arial"/>
              <a:buNone/>
            </a:pPr>
            <a:r>
              <a:rPr lang="en-US" sz="1100" b="0" i="0" u="none" strike="noStrike" cap="none">
                <a:solidFill>
                  <a:srgbClr val="6A6B6D"/>
                </a:solidFill>
                <a:latin typeface="Lato"/>
                <a:ea typeface="Lato"/>
                <a:cs typeface="Lato"/>
                <a:sym typeface="Lato"/>
              </a:rPr>
              <a:t>Email: </a:t>
            </a:r>
            <a:r>
              <a:rPr lang="en-US" sz="1100" b="0" i="0" u="sng" strike="noStrike" cap="none">
                <a:solidFill>
                  <a:schemeClr val="hlink"/>
                </a:solidFill>
                <a:latin typeface="Lato"/>
                <a:ea typeface="Lato"/>
                <a:cs typeface="Lato"/>
                <a:sym typeface="Lato"/>
                <a:hlinkClick r:id="rId6"/>
              </a:rPr>
              <a:t>cody@journeyfront.com</a:t>
            </a:r>
            <a:endParaRPr sz="1400" b="0" i="0" u="none" strike="noStrike" cap="none">
              <a:solidFill>
                <a:srgbClr val="000000"/>
              </a:solidFill>
              <a:latin typeface="Arial"/>
              <a:ea typeface="Arial"/>
              <a:cs typeface="Arial"/>
              <a:sym typeface="Arial"/>
            </a:endParaRPr>
          </a:p>
        </p:txBody>
      </p:sp>
      <p:sp>
        <p:nvSpPr>
          <p:cNvPr id="210" name="Google Shape;210;p3"/>
          <p:cNvSpPr txBox="1"/>
          <p:nvPr/>
        </p:nvSpPr>
        <p:spPr>
          <a:xfrm>
            <a:off x="8666482" y="5603428"/>
            <a:ext cx="2843700"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20000"/>
              </a:lnSpc>
              <a:spcBef>
                <a:spcPts val="0"/>
              </a:spcBef>
              <a:spcAft>
                <a:spcPts val="0"/>
              </a:spcAft>
              <a:buClr>
                <a:srgbClr val="000000"/>
              </a:buClr>
              <a:buSzPts val="1700"/>
              <a:buFont typeface="Arial"/>
              <a:buNone/>
            </a:pPr>
            <a:r>
              <a:rPr lang="en-US" sz="1100" b="0" i="0" u="none" strike="noStrike" cap="none" dirty="0">
                <a:solidFill>
                  <a:srgbClr val="6A6B6D"/>
                </a:solidFill>
                <a:latin typeface="Lato"/>
                <a:ea typeface="Lato"/>
                <a:cs typeface="Lato"/>
                <a:sym typeface="Lato"/>
              </a:rPr>
              <a:t>Email: </a:t>
            </a:r>
            <a:r>
              <a:rPr lang="en-US" sz="1100" b="0" i="0" u="none" strike="noStrike" cap="none" dirty="0">
                <a:solidFill>
                  <a:srgbClr val="6A6B6D"/>
                </a:solidFill>
                <a:latin typeface="Lato"/>
                <a:ea typeface="Lato"/>
                <a:cs typeface="Lato"/>
                <a:sym typeface="Lato"/>
                <a:hlinkClick r:id="rId7"/>
              </a:rPr>
              <a:t>valeriegarrett@journeyfront.com</a:t>
            </a:r>
            <a:endParaRPr lang="en-US" sz="1100" b="0" i="0" u="none" strike="noStrike" cap="none" dirty="0">
              <a:solidFill>
                <a:srgbClr val="6A6B6D"/>
              </a:solidFill>
              <a:latin typeface="Lato"/>
              <a:ea typeface="Lato"/>
              <a:cs typeface="Lato"/>
              <a:sym typeface="Lato"/>
            </a:endParaRPr>
          </a:p>
          <a:p>
            <a:pPr marL="0" marR="0" lvl="0" indent="0" algn="ctr" rtl="0">
              <a:lnSpc>
                <a:spcPct val="120000"/>
              </a:lnSpc>
              <a:spcBef>
                <a:spcPts val="0"/>
              </a:spcBef>
              <a:spcAft>
                <a:spcPts val="0"/>
              </a:spcAft>
              <a:buClr>
                <a:srgbClr val="000000"/>
              </a:buClr>
              <a:buSzPts val="1700"/>
              <a:buFont typeface="Arial"/>
              <a:buNone/>
            </a:pPr>
            <a:endParaRPr sz="1400" b="0" i="0" u="none" strike="noStrike" cap="none" dirty="0">
              <a:solidFill>
                <a:srgbClr val="000000"/>
              </a:solidFill>
              <a:latin typeface="Arial"/>
              <a:ea typeface="Arial"/>
              <a:cs typeface="Arial"/>
              <a:sym typeface="Arial"/>
            </a:endParaRPr>
          </a:p>
        </p:txBody>
      </p:sp>
      <p:pic>
        <p:nvPicPr>
          <p:cNvPr id="213" name="Google Shape;213;p3"/>
          <p:cNvPicPr preferRelativeResize="0"/>
          <p:nvPr/>
        </p:nvPicPr>
        <p:blipFill rotWithShape="1">
          <a:blip r:embed="rId8">
            <a:alphaModFix/>
          </a:blip>
          <a:srcRect/>
          <a:stretch/>
        </p:blipFill>
        <p:spPr>
          <a:xfrm>
            <a:off x="9670650" y="1721103"/>
            <a:ext cx="835500" cy="843896"/>
          </a:xfrm>
          <a:prstGeom prst="rect">
            <a:avLst/>
          </a:prstGeom>
          <a:noFill/>
          <a:ln>
            <a:noFill/>
          </a:ln>
        </p:spPr>
      </p:pic>
      <p:sp>
        <p:nvSpPr>
          <p:cNvPr id="7" name="Title 3">
            <a:extLst>
              <a:ext uri="{FF2B5EF4-FFF2-40B4-BE49-F238E27FC236}">
                <a16:creationId xmlns:a16="http://schemas.microsoft.com/office/drawing/2014/main" id="{0A03F346-569B-925C-F0C6-1052C59960B5}"/>
              </a:ext>
            </a:extLst>
          </p:cNvPr>
          <p:cNvSpPr>
            <a:spLocks noGrp="1"/>
          </p:cNvSpPr>
          <p:nvPr>
            <p:ph type="title"/>
          </p:nvPr>
        </p:nvSpPr>
        <p:spPr/>
        <p:txBody>
          <a:bodyPr/>
          <a:lstStyle/>
          <a:p>
            <a:r>
              <a:rPr lang="en-US" dirty="0"/>
              <a:t>Your Journeyfront Implementation Team</a:t>
            </a:r>
          </a:p>
        </p:txBody>
      </p:sp>
    </p:spTree>
    <p:extLst>
      <p:ext uri="{BB962C8B-B14F-4D97-AF65-F5344CB8AC3E}">
        <p14:creationId xmlns:p14="http://schemas.microsoft.com/office/powerpoint/2010/main" val="1721856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4" name="Graphic 3">
            <a:extLst>
              <a:ext uri="{FF2B5EF4-FFF2-40B4-BE49-F238E27FC236}">
                <a16:creationId xmlns:a16="http://schemas.microsoft.com/office/drawing/2014/main" id="{C8A167E5-249D-5AFE-20C3-29BAE324E8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8822" y="4745611"/>
            <a:ext cx="12934348" cy="3154719"/>
          </a:xfrm>
          <a:prstGeom prst="rect">
            <a:avLst/>
          </a:prstGeom>
        </p:spPr>
      </p:pic>
      <p:sp>
        <p:nvSpPr>
          <p:cNvPr id="2" name="Title 1">
            <a:extLst>
              <a:ext uri="{FF2B5EF4-FFF2-40B4-BE49-F238E27FC236}">
                <a16:creationId xmlns:a16="http://schemas.microsoft.com/office/drawing/2014/main" id="{29831839-5EE6-EA28-65E6-64A9A19CCE3C}"/>
              </a:ext>
            </a:extLst>
          </p:cNvPr>
          <p:cNvSpPr>
            <a:spLocks noGrp="1"/>
          </p:cNvSpPr>
          <p:nvPr>
            <p:ph type="title"/>
          </p:nvPr>
        </p:nvSpPr>
        <p:spPr>
          <a:xfrm>
            <a:off x="2842822" y="1277670"/>
            <a:ext cx="6587636" cy="763600"/>
          </a:xfrm>
        </p:spPr>
        <p:txBody>
          <a:bodyPr/>
          <a:lstStyle/>
          <a:p>
            <a:r>
              <a:rPr lang="en-US" sz="4400" dirty="0"/>
              <a:t>Proposal Outline</a:t>
            </a:r>
          </a:p>
        </p:txBody>
      </p:sp>
      <p:graphicFrame>
        <p:nvGraphicFramePr>
          <p:cNvPr id="10" name="Table 10">
            <a:extLst>
              <a:ext uri="{FF2B5EF4-FFF2-40B4-BE49-F238E27FC236}">
                <a16:creationId xmlns:a16="http://schemas.microsoft.com/office/drawing/2014/main" id="{9A77223C-EFCC-ED09-2119-EF5CAFD7AB0D}"/>
              </a:ext>
            </a:extLst>
          </p:cNvPr>
          <p:cNvGraphicFramePr>
            <a:graphicFrameLocks noGrp="1"/>
          </p:cNvGraphicFramePr>
          <p:nvPr/>
        </p:nvGraphicFramePr>
        <p:xfrm>
          <a:off x="2802182" y="2201290"/>
          <a:ext cx="6587636" cy="2804160"/>
        </p:xfrm>
        <a:graphic>
          <a:graphicData uri="http://schemas.openxmlformats.org/drawingml/2006/table">
            <a:tbl>
              <a:tblPr firstRow="1" bandRow="1"/>
              <a:tblGrid>
                <a:gridCol w="5345087">
                  <a:extLst>
                    <a:ext uri="{9D8B030D-6E8A-4147-A177-3AD203B41FA5}">
                      <a16:colId xmlns:a16="http://schemas.microsoft.com/office/drawing/2014/main" val="2644573351"/>
                    </a:ext>
                  </a:extLst>
                </a:gridCol>
                <a:gridCol w="1242549">
                  <a:extLst>
                    <a:ext uri="{9D8B030D-6E8A-4147-A177-3AD203B41FA5}">
                      <a16:colId xmlns:a16="http://schemas.microsoft.com/office/drawing/2014/main" val="4096939766"/>
                    </a:ext>
                  </a:extLst>
                </a:gridCol>
              </a:tblGrid>
              <a:tr h="345440">
                <a:tc>
                  <a:txBody>
                    <a:bodyPr/>
                    <a:lstStyle/>
                    <a:p>
                      <a:pPr algn="l"/>
                      <a:r>
                        <a:rPr lang="en-US" sz="1900" dirty="0">
                          <a:solidFill>
                            <a:schemeClr val="tx1">
                              <a:lumMod val="85000"/>
                              <a:lumOff val="15000"/>
                            </a:schemeClr>
                          </a:solidFill>
                          <a:latin typeface="Lato regular" panose="020F0502020204030203" pitchFamily="34" charset="0"/>
                        </a:rPr>
                        <a:t>Item 1</a:t>
                      </a:r>
                    </a:p>
                  </a:txBody>
                  <a:tcPr marL="60960" marR="60960" marT="30480" marB="30480">
                    <a:lnL w="9525" cap="flat" cmpd="sng">
                      <a:noFill/>
                      <a:prstDash val="solid"/>
                      <a:round/>
                      <a:headEnd type="none" w="sm" len="sm"/>
                      <a:tailEnd type="none" w="sm" len="sm"/>
                    </a:lnL>
                    <a:lnR w="6350" cap="flat" cmpd="sng" algn="ctr">
                      <a:noFill/>
                      <a:prstDash val="solid"/>
                      <a:round/>
                      <a:headEnd type="none" w="med" len="med"/>
                      <a:tailEnd type="none" w="med" len="med"/>
                    </a:lnR>
                    <a:lnT w="9525" cap="flat" cmpd="sng">
                      <a:noFill/>
                      <a:prstDash val="solid"/>
                      <a:round/>
                      <a:headEnd type="none" w="sm" len="sm"/>
                      <a:tailEnd type="none" w="sm" len="sm"/>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900" dirty="0">
                          <a:solidFill>
                            <a:schemeClr val="tx1">
                              <a:lumMod val="85000"/>
                              <a:lumOff val="15000"/>
                            </a:schemeClr>
                          </a:solidFill>
                          <a:latin typeface="Lato regular" panose="020F0502020204030203" pitchFamily="34" charset="0"/>
                        </a:rPr>
                        <a:t>1</a:t>
                      </a:r>
                    </a:p>
                  </a:txBody>
                  <a:tcPr marL="60960" marR="60960" marT="30480" marB="30480">
                    <a:lnL w="6350" cap="flat" cmpd="sng" algn="ctr">
                      <a:no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67563883"/>
                  </a:ext>
                </a:extLst>
              </a:tr>
              <a:tr h="345440">
                <a:tc>
                  <a:txBody>
                    <a:bodyPr/>
                    <a:lstStyle/>
                    <a:p>
                      <a:pPr algn="l"/>
                      <a:r>
                        <a:rPr lang="en-US" sz="1900" dirty="0">
                          <a:solidFill>
                            <a:schemeClr val="tx1">
                              <a:lumMod val="85000"/>
                              <a:lumOff val="15000"/>
                            </a:schemeClr>
                          </a:solidFill>
                          <a:latin typeface="Lato regular" panose="020F0502020204030203" pitchFamily="34" charset="0"/>
                        </a:rPr>
                        <a:t>Item 2</a:t>
                      </a:r>
                    </a:p>
                  </a:txBody>
                  <a:tcPr marL="60960" marR="60960" marT="30480" marB="30480">
                    <a:lnL w="9525" cap="flat" cmpd="sng">
                      <a:noFill/>
                      <a:prstDash val="solid"/>
                      <a:round/>
                      <a:headEnd type="none" w="sm" len="sm"/>
                      <a:tailEnd type="none" w="sm" len="sm"/>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900" dirty="0">
                          <a:solidFill>
                            <a:schemeClr val="tx1">
                              <a:lumMod val="85000"/>
                              <a:lumOff val="15000"/>
                            </a:schemeClr>
                          </a:solidFill>
                          <a:latin typeface="Lato regular" panose="020F0502020204030203" pitchFamily="34" charset="0"/>
                        </a:rPr>
                        <a:t>3</a:t>
                      </a:r>
                    </a:p>
                  </a:txBody>
                  <a:tcPr marL="60960" marR="60960" marT="30480" marB="30480">
                    <a:lnL w="6350" cap="flat" cmpd="sng" algn="ctr">
                      <a:noFill/>
                      <a:prstDash val="solid"/>
                      <a:round/>
                      <a:headEnd type="none" w="med" len="med"/>
                      <a:tailEnd type="none" w="med" len="med"/>
                    </a:lnL>
                    <a:lnR w="9525" cap="flat" cmpd="sng">
                      <a:noFill/>
                      <a:prstDash val="solid"/>
                      <a:round/>
                      <a:headEnd type="none" w="sm" len="sm"/>
                      <a:tailEnd type="none" w="sm" len="sm"/>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402785"/>
                  </a:ext>
                </a:extLst>
              </a:tr>
              <a:tr h="345440">
                <a:tc>
                  <a:txBody>
                    <a:bodyPr/>
                    <a:lstStyle/>
                    <a:p>
                      <a:pPr algn="l"/>
                      <a:r>
                        <a:rPr lang="en-US" sz="1900" dirty="0">
                          <a:solidFill>
                            <a:schemeClr val="tx1">
                              <a:lumMod val="85000"/>
                              <a:lumOff val="15000"/>
                            </a:schemeClr>
                          </a:solidFill>
                          <a:latin typeface="Lato regular" panose="020F0502020204030203" pitchFamily="34" charset="0"/>
                        </a:rPr>
                        <a:t>Item 3</a:t>
                      </a:r>
                    </a:p>
                  </a:txBody>
                  <a:tcPr marL="60960" marR="60960" marT="30480" marB="30480">
                    <a:lnL w="9525" cap="flat" cmpd="sng">
                      <a:noFill/>
                      <a:prstDash val="solid"/>
                      <a:round/>
                      <a:headEnd type="none" w="sm" len="sm"/>
                      <a:tailEnd type="none" w="sm" len="sm"/>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900" dirty="0">
                          <a:solidFill>
                            <a:schemeClr val="tx1">
                              <a:lumMod val="85000"/>
                              <a:lumOff val="15000"/>
                            </a:schemeClr>
                          </a:solidFill>
                          <a:latin typeface="Lato regular" panose="020F0502020204030203" pitchFamily="34" charset="0"/>
                        </a:rPr>
                        <a:t>5</a:t>
                      </a:r>
                    </a:p>
                  </a:txBody>
                  <a:tcPr marL="60960" marR="60960" marT="30480" marB="30480">
                    <a:lnL w="6350" cap="flat" cmpd="sng" algn="ctr">
                      <a:noFill/>
                      <a:prstDash val="solid"/>
                      <a:round/>
                      <a:headEnd type="none" w="med" len="med"/>
                      <a:tailEnd type="none" w="med" len="med"/>
                    </a:lnL>
                    <a:lnR w="9525" cap="flat" cmpd="sng">
                      <a:noFill/>
                      <a:prstDash val="solid"/>
                      <a:round/>
                      <a:headEnd type="none" w="sm" len="sm"/>
                      <a:tailEnd type="none" w="sm" len="sm"/>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0487842"/>
                  </a:ext>
                </a:extLst>
              </a:tr>
              <a:tr h="345440">
                <a:tc>
                  <a:txBody>
                    <a:bodyPr/>
                    <a:lstStyle/>
                    <a:p>
                      <a:pPr algn="l"/>
                      <a:r>
                        <a:rPr lang="en-US" sz="1900" dirty="0">
                          <a:solidFill>
                            <a:schemeClr val="tx1">
                              <a:lumMod val="85000"/>
                              <a:lumOff val="15000"/>
                            </a:schemeClr>
                          </a:solidFill>
                          <a:latin typeface="Lato regular" panose="020F0502020204030203" pitchFamily="34" charset="0"/>
                        </a:rPr>
                        <a:t>Item 4</a:t>
                      </a:r>
                    </a:p>
                  </a:txBody>
                  <a:tcPr marL="60960" marR="60960" marT="30480" marB="30480">
                    <a:lnL w="9525" cap="flat" cmpd="sng">
                      <a:noFill/>
                      <a:prstDash val="solid"/>
                      <a:round/>
                      <a:headEnd type="none" w="sm" len="sm"/>
                      <a:tailEnd type="none" w="sm" len="sm"/>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900" dirty="0">
                          <a:solidFill>
                            <a:schemeClr val="tx1">
                              <a:lumMod val="85000"/>
                              <a:lumOff val="15000"/>
                            </a:schemeClr>
                          </a:solidFill>
                          <a:latin typeface="Lato regular" panose="020F0502020204030203" pitchFamily="34" charset="0"/>
                        </a:rPr>
                        <a:t>7</a:t>
                      </a:r>
                    </a:p>
                  </a:txBody>
                  <a:tcPr marL="60960" marR="60960" marT="30480" marB="30480">
                    <a:lnL w="6350" cap="flat" cmpd="sng" algn="ctr">
                      <a:noFill/>
                      <a:prstDash val="solid"/>
                      <a:round/>
                      <a:headEnd type="none" w="med" len="med"/>
                      <a:tailEnd type="none" w="med" len="med"/>
                    </a:lnL>
                    <a:lnR w="9525" cap="flat" cmpd="sng">
                      <a:noFill/>
                      <a:prstDash val="solid"/>
                      <a:round/>
                      <a:headEnd type="none" w="sm" len="sm"/>
                      <a:tailEnd type="none" w="sm" len="sm"/>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4353605"/>
                  </a:ext>
                </a:extLst>
              </a:tr>
              <a:tr h="345440">
                <a:tc>
                  <a:txBody>
                    <a:bodyPr/>
                    <a:lstStyle/>
                    <a:p>
                      <a:pPr algn="l"/>
                      <a:r>
                        <a:rPr lang="en-US" sz="1900" dirty="0">
                          <a:solidFill>
                            <a:schemeClr val="tx1">
                              <a:lumMod val="85000"/>
                              <a:lumOff val="15000"/>
                            </a:schemeClr>
                          </a:solidFill>
                          <a:latin typeface="Lato regular" panose="020F0502020204030203" pitchFamily="34" charset="0"/>
                        </a:rPr>
                        <a:t>Item 5</a:t>
                      </a:r>
                    </a:p>
                  </a:txBody>
                  <a:tcPr marL="60960" marR="60960" marT="30480" marB="30480">
                    <a:lnL w="9525" cap="flat" cmpd="sng">
                      <a:noFill/>
                      <a:prstDash val="solid"/>
                      <a:round/>
                      <a:headEnd type="none" w="sm" len="sm"/>
                      <a:tailEnd type="none" w="sm" len="sm"/>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900" dirty="0">
                          <a:solidFill>
                            <a:schemeClr val="tx1">
                              <a:lumMod val="85000"/>
                              <a:lumOff val="15000"/>
                            </a:schemeClr>
                          </a:solidFill>
                          <a:latin typeface="Lato regular" panose="020F0502020204030203" pitchFamily="34" charset="0"/>
                        </a:rPr>
                        <a:t>8</a:t>
                      </a:r>
                    </a:p>
                  </a:txBody>
                  <a:tcPr marL="60960" marR="60960" marT="30480" marB="30480">
                    <a:lnL w="6350" cap="flat" cmpd="sng" algn="ctr">
                      <a:noFill/>
                      <a:prstDash val="solid"/>
                      <a:round/>
                      <a:headEnd type="none" w="med" len="med"/>
                      <a:tailEnd type="none" w="med" len="med"/>
                    </a:lnL>
                    <a:lnR w="9525" cap="flat" cmpd="sng">
                      <a:noFill/>
                      <a:prstDash val="solid"/>
                      <a:round/>
                      <a:headEnd type="none" w="sm" len="sm"/>
                      <a:tailEnd type="none" w="sm" len="sm"/>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8406584"/>
                  </a:ext>
                </a:extLst>
              </a:tr>
              <a:tr h="345440">
                <a:tc>
                  <a:txBody>
                    <a:bodyPr/>
                    <a:lstStyle/>
                    <a:p>
                      <a:pPr algn="l"/>
                      <a:r>
                        <a:rPr lang="en-US" sz="1900" dirty="0">
                          <a:solidFill>
                            <a:schemeClr val="tx1">
                              <a:lumMod val="85000"/>
                              <a:lumOff val="15000"/>
                            </a:schemeClr>
                          </a:solidFill>
                          <a:latin typeface="Lato regular" panose="020F0502020204030203" pitchFamily="34" charset="0"/>
                        </a:rPr>
                        <a:t>Item 6</a:t>
                      </a:r>
                    </a:p>
                  </a:txBody>
                  <a:tcPr marL="60960" marR="60960" marT="30480" marB="30480">
                    <a:lnL w="9525" cap="flat" cmpd="sng">
                      <a:noFill/>
                      <a:prstDash val="solid"/>
                      <a:round/>
                      <a:headEnd type="none" w="sm" len="sm"/>
                      <a:tailEnd type="none" w="sm" len="sm"/>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900" dirty="0">
                          <a:solidFill>
                            <a:schemeClr val="tx1">
                              <a:lumMod val="85000"/>
                              <a:lumOff val="15000"/>
                            </a:schemeClr>
                          </a:solidFill>
                          <a:latin typeface="Lato regular" panose="020F0502020204030203" pitchFamily="34" charset="0"/>
                        </a:rPr>
                        <a:t>9</a:t>
                      </a:r>
                    </a:p>
                  </a:txBody>
                  <a:tcPr marL="60960" marR="60960" marT="30480" marB="30480">
                    <a:lnL w="6350" cap="flat" cmpd="sng" algn="ctr">
                      <a:noFill/>
                      <a:prstDash val="solid"/>
                      <a:round/>
                      <a:headEnd type="none" w="med" len="med"/>
                      <a:tailEnd type="none" w="med" len="med"/>
                    </a:lnL>
                    <a:lnR w="9525" cap="flat" cmpd="sng">
                      <a:noFill/>
                      <a:prstDash val="solid"/>
                      <a:round/>
                      <a:headEnd type="none" w="sm" len="sm"/>
                      <a:tailEnd type="none" w="sm" len="sm"/>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1243760"/>
                  </a:ext>
                </a:extLst>
              </a:tr>
              <a:tr h="345440">
                <a:tc>
                  <a:txBody>
                    <a:bodyPr/>
                    <a:lstStyle/>
                    <a:p>
                      <a:pPr algn="l"/>
                      <a:r>
                        <a:rPr lang="en-US" sz="1900" dirty="0">
                          <a:solidFill>
                            <a:schemeClr val="tx1">
                              <a:lumMod val="85000"/>
                              <a:lumOff val="15000"/>
                            </a:schemeClr>
                          </a:solidFill>
                          <a:latin typeface="Lato regular" panose="020F0502020204030203" pitchFamily="34" charset="0"/>
                        </a:rPr>
                        <a:t>Item 7</a:t>
                      </a:r>
                    </a:p>
                  </a:txBody>
                  <a:tcPr marL="60960" marR="60960" marT="30480" marB="30480">
                    <a:lnL w="9525" cap="flat" cmpd="sng">
                      <a:noFill/>
                      <a:prstDash val="solid"/>
                      <a:round/>
                      <a:headEnd type="none" w="sm" len="sm"/>
                      <a:tailEnd type="none" w="sm" len="sm"/>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900" dirty="0">
                          <a:solidFill>
                            <a:schemeClr val="tx1">
                              <a:lumMod val="85000"/>
                              <a:lumOff val="15000"/>
                            </a:schemeClr>
                          </a:solidFill>
                          <a:latin typeface="Lato regular" panose="020F0502020204030203" pitchFamily="34" charset="0"/>
                        </a:rPr>
                        <a:t>10</a:t>
                      </a:r>
                    </a:p>
                  </a:txBody>
                  <a:tcPr marL="60960" marR="60960" marT="30480" marB="30480">
                    <a:lnL w="6350" cap="flat" cmpd="sng" algn="ctr">
                      <a:noFill/>
                      <a:prstDash val="solid"/>
                      <a:round/>
                      <a:headEnd type="none" w="med" len="med"/>
                      <a:tailEnd type="none" w="med" len="med"/>
                    </a:lnL>
                    <a:lnR w="9525" cap="flat" cmpd="sng">
                      <a:noFill/>
                      <a:prstDash val="solid"/>
                      <a:round/>
                      <a:headEnd type="none" w="sm" len="sm"/>
                      <a:tailEnd type="none" w="sm" len="sm"/>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9225271"/>
                  </a:ext>
                </a:extLst>
              </a:tr>
              <a:tr h="345440">
                <a:tc>
                  <a:txBody>
                    <a:bodyPr/>
                    <a:lstStyle/>
                    <a:p>
                      <a:pPr algn="l"/>
                      <a:r>
                        <a:rPr lang="en-US" sz="1900" dirty="0">
                          <a:solidFill>
                            <a:schemeClr val="tx1">
                              <a:lumMod val="85000"/>
                              <a:lumOff val="15000"/>
                            </a:schemeClr>
                          </a:solidFill>
                          <a:latin typeface="Lato regular" panose="020F0502020204030203" pitchFamily="34" charset="0"/>
                        </a:rPr>
                        <a:t>Item 8</a:t>
                      </a:r>
                    </a:p>
                  </a:txBody>
                  <a:tcPr marL="60960" marR="60960" marT="30480" marB="30480">
                    <a:lnL w="9525" cap="flat" cmpd="sng">
                      <a:noFill/>
                      <a:prstDash val="solid"/>
                      <a:round/>
                      <a:headEnd type="none" w="sm" len="sm"/>
                      <a:tailEnd type="none" w="sm" len="sm"/>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algn="ctr"/>
                      <a:r>
                        <a:rPr lang="en-US" sz="1900" dirty="0">
                          <a:solidFill>
                            <a:schemeClr val="tx1">
                              <a:lumMod val="85000"/>
                              <a:lumOff val="15000"/>
                            </a:schemeClr>
                          </a:solidFill>
                          <a:latin typeface="Lato regular" panose="020F0502020204030203" pitchFamily="34" charset="0"/>
                        </a:rPr>
                        <a:t>11</a:t>
                      </a:r>
                    </a:p>
                  </a:txBody>
                  <a:tcPr marL="60960" marR="60960" marT="30480" marB="30480">
                    <a:lnL w="6350" cap="flat" cmpd="sng" algn="ctr">
                      <a:noFill/>
                      <a:prstDash val="solid"/>
                      <a:round/>
                      <a:headEnd type="none" w="med" len="med"/>
                      <a:tailEnd type="none" w="med" len="med"/>
                    </a:lnL>
                    <a:lnR w="9525" cap="flat" cmpd="sng">
                      <a:noFill/>
                      <a:prstDash val="solid"/>
                      <a:round/>
                      <a:headEnd type="none" w="sm" len="sm"/>
                      <a:tailEnd type="none" w="sm" len="sm"/>
                    </a:lnR>
                    <a:lnT w="6350" cap="flat" cmpd="sng" algn="ctr">
                      <a:solidFill>
                        <a:schemeClr val="bg1">
                          <a:lumMod val="75000"/>
                        </a:schemeClr>
                      </a:solidFill>
                      <a:prstDash val="solid"/>
                      <a:round/>
                      <a:headEnd type="none" w="med" len="med"/>
                      <a:tailEnd type="none" w="med" len="med"/>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918581457"/>
                  </a:ext>
                </a:extLst>
              </a:tr>
            </a:tbl>
          </a:graphicData>
        </a:graphic>
      </p:graphicFrame>
    </p:spTree>
    <p:extLst>
      <p:ext uri="{BB962C8B-B14F-4D97-AF65-F5344CB8AC3E}">
        <p14:creationId xmlns:p14="http://schemas.microsoft.com/office/powerpoint/2010/main" val="3900883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Google Shape;199;g228435a06bf_1_18"/>
          <p:cNvSpPr txBox="1"/>
          <p:nvPr/>
        </p:nvSpPr>
        <p:spPr>
          <a:xfrm>
            <a:off x="2383480" y="2431007"/>
            <a:ext cx="7365922" cy="22467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000" dirty="0">
                <a:latin typeface="Lato"/>
                <a:ea typeface="Lato"/>
                <a:cs typeface="Lato"/>
                <a:sym typeface="Lato"/>
              </a:rPr>
              <a:t>Looking forward to today’s conversation. The goal of today’s call is to align on our partnership, and discuss some of the highlights we’ve seen in our work together. Then, we will talk through the next steps for our partnership, and what we’d like to achieve with you over the next {Quarter/Year}, as well as some trends we’re seeing from your peers. If everything looks good, we can then discuss next steps. Does that sound good? </a:t>
            </a:r>
            <a:endParaRPr sz="2000" b="0" i="0" u="none" strike="noStrike" cap="none" dirty="0">
              <a:solidFill>
                <a:srgbClr val="000000"/>
              </a:solidFill>
              <a:latin typeface="Lato"/>
              <a:ea typeface="Lato"/>
              <a:cs typeface="Lato"/>
              <a:sym typeface="Lato"/>
            </a:endParaRPr>
          </a:p>
        </p:txBody>
      </p:sp>
      <p:sp>
        <p:nvSpPr>
          <p:cNvPr id="4" name="Title 3">
            <a:extLst>
              <a:ext uri="{FF2B5EF4-FFF2-40B4-BE49-F238E27FC236}">
                <a16:creationId xmlns:a16="http://schemas.microsoft.com/office/drawing/2014/main" id="{13B466FE-0DD5-E694-C0F8-46F384540A45}"/>
              </a:ext>
            </a:extLst>
          </p:cNvPr>
          <p:cNvSpPr>
            <a:spLocks noGrp="1"/>
          </p:cNvSpPr>
          <p:nvPr>
            <p:ph type="title"/>
          </p:nvPr>
        </p:nvSpPr>
        <p:spPr>
          <a:xfrm>
            <a:off x="507952" y="1239053"/>
            <a:ext cx="11116979" cy="518593"/>
          </a:xfrm>
        </p:spPr>
        <p:txBody>
          <a:bodyPr/>
          <a:lstStyle/>
          <a:p>
            <a:pPr algn="ctr"/>
            <a:r>
              <a:rPr lang="en-US" dirty="0"/>
              <a:t>Key Objectives Today</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DC4F5E-BC47-9EC5-4CE3-BF40BB1DC1EF}"/>
              </a:ext>
            </a:extLst>
          </p:cNvPr>
          <p:cNvSpPr/>
          <p:nvPr/>
        </p:nvSpPr>
        <p:spPr>
          <a:xfrm>
            <a:off x="3178629" y="2174489"/>
            <a:ext cx="5834742" cy="2509022"/>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algn="ctr">
              <a:lnSpc>
                <a:spcPct val="107000"/>
              </a:lnSpc>
              <a:spcBef>
                <a:spcPts val="0"/>
              </a:spcBef>
              <a:spcAft>
                <a:spcPts val="0"/>
              </a:spcAft>
            </a:pPr>
            <a:r>
              <a:rPr lang="en-US" sz="6000" kern="100" dirty="0">
                <a:effectLst/>
                <a:latin typeface="Lato regular" panose="020F0502020204030203" pitchFamily="34" charset="0"/>
                <a:ea typeface="PMingLiU" panose="02020500000000000000" pitchFamily="18" charset="-120"/>
                <a:cs typeface="Times New Roman" panose="02020603050405020304" pitchFamily="18" charset="0"/>
              </a:rPr>
              <a:t>Demo / product slides </a:t>
            </a:r>
            <a:endParaRPr lang="en-US" sz="5400" kern="100" dirty="0">
              <a:effectLst/>
              <a:latin typeface="Lato regular" panose="020F0502020204030203" pitchFamily="34" charset="0"/>
              <a:ea typeface="PMingLiU"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1209218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13A016-FEC9-0870-1F45-5E7103B5021E}"/>
              </a:ext>
            </a:extLst>
          </p:cNvPr>
          <p:cNvSpPr>
            <a:spLocks noGrp="1"/>
          </p:cNvSpPr>
          <p:nvPr>
            <p:ph type="body" sz="quarter" idx="10"/>
          </p:nvPr>
        </p:nvSpPr>
        <p:spPr/>
        <p:txBody>
          <a:bodyPr/>
          <a:lstStyle/>
          <a:p>
            <a:r>
              <a:rPr lang="en-US" dirty="0"/>
              <a:t>Who is Journeyfront?</a:t>
            </a:r>
          </a:p>
        </p:txBody>
      </p:sp>
    </p:spTree>
    <p:extLst>
      <p:ext uri="{BB962C8B-B14F-4D97-AF65-F5344CB8AC3E}">
        <p14:creationId xmlns:p14="http://schemas.microsoft.com/office/powerpoint/2010/main" val="2674764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ome page hero_v2">
            <a:extLst>
              <a:ext uri="{FF2B5EF4-FFF2-40B4-BE49-F238E27FC236}">
                <a16:creationId xmlns:a16="http://schemas.microsoft.com/office/drawing/2014/main" id="{5F542275-A69A-682E-A5CD-A71FBE3F02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1448" y="1456213"/>
            <a:ext cx="6458707" cy="419952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00;p3">
            <a:extLst>
              <a:ext uri="{FF2B5EF4-FFF2-40B4-BE49-F238E27FC236}">
                <a16:creationId xmlns:a16="http://schemas.microsoft.com/office/drawing/2014/main" id="{9B54CB43-6836-614D-C015-157CEACF9F44}"/>
              </a:ext>
            </a:extLst>
          </p:cNvPr>
          <p:cNvSpPr txBox="1"/>
          <p:nvPr/>
        </p:nvSpPr>
        <p:spPr>
          <a:xfrm>
            <a:off x="868187" y="2805012"/>
            <a:ext cx="4875439" cy="1524600"/>
          </a:xfrm>
          <a:prstGeom prst="rect">
            <a:avLst/>
          </a:prstGeom>
          <a:noFill/>
          <a:ln>
            <a:noFill/>
          </a:ln>
        </p:spPr>
        <p:txBody>
          <a:bodyPr spcFirstLastPara="1" wrap="square" lIns="100767" tIns="100767" rIns="100767" bIns="100767" anchor="ctr" anchorCtr="0">
            <a:noAutofit/>
          </a:bodyPr>
          <a:lstStyle/>
          <a:p>
            <a:pPr algn="l"/>
            <a:r>
              <a:rPr lang="en-US" sz="3200" b="1" dirty="0">
                <a:solidFill>
                  <a:schemeClr val="tx1"/>
                </a:solidFill>
                <a:latin typeface="Lato Heavy" panose="020F0502020204030203" pitchFamily="34" charset="0"/>
                <a:ea typeface="Lato Heavy" panose="020F0502020204030203" pitchFamily="34" charset="0"/>
                <a:cs typeface="Lato Heavy" panose="020F0502020204030203" pitchFamily="34" charset="0"/>
              </a:rPr>
              <a:t>Data Driven Hiring Tools for Faster and More Accurate Hiring</a:t>
            </a:r>
          </a:p>
        </p:txBody>
      </p:sp>
      <p:pic>
        <p:nvPicPr>
          <p:cNvPr id="4" name="Picture 3" descr="A blue text on a black background&#10;&#10;Description automatically generated with low confidence">
            <a:extLst>
              <a:ext uri="{FF2B5EF4-FFF2-40B4-BE49-F238E27FC236}">
                <a16:creationId xmlns:a16="http://schemas.microsoft.com/office/drawing/2014/main" id="{724B2A43-5C1D-74A4-FDC6-72C5CD40BBAD}"/>
              </a:ext>
            </a:extLst>
          </p:cNvPr>
          <p:cNvPicPr>
            <a:picLocks noChangeAspect="1"/>
          </p:cNvPicPr>
          <p:nvPr/>
        </p:nvPicPr>
        <p:blipFill>
          <a:blip r:embed="rId3"/>
          <a:stretch>
            <a:fillRect/>
          </a:stretch>
        </p:blipFill>
        <p:spPr>
          <a:xfrm>
            <a:off x="868188" y="1867950"/>
            <a:ext cx="3260193" cy="742505"/>
          </a:xfrm>
          <a:prstGeom prst="rect">
            <a:avLst/>
          </a:prstGeom>
        </p:spPr>
      </p:pic>
    </p:spTree>
    <p:extLst>
      <p:ext uri="{BB962C8B-B14F-4D97-AF65-F5344CB8AC3E}">
        <p14:creationId xmlns:p14="http://schemas.microsoft.com/office/powerpoint/2010/main" val="643615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looking at a phone&#10;&#10;Description automatically generated with medium confidence">
            <a:extLst>
              <a:ext uri="{FF2B5EF4-FFF2-40B4-BE49-F238E27FC236}">
                <a16:creationId xmlns:a16="http://schemas.microsoft.com/office/drawing/2014/main" id="{9FAD9462-7F9C-3F4D-7D16-0404F4BE9E39}"/>
              </a:ext>
            </a:extLst>
          </p:cNvPr>
          <p:cNvPicPr>
            <a:picLocks noChangeAspect="1"/>
          </p:cNvPicPr>
          <p:nvPr/>
        </p:nvPicPr>
        <p:blipFill>
          <a:blip r:embed="rId2"/>
          <a:stretch>
            <a:fillRect/>
          </a:stretch>
        </p:blipFill>
        <p:spPr>
          <a:xfrm>
            <a:off x="5563399" y="770192"/>
            <a:ext cx="6012227" cy="5317617"/>
          </a:xfrm>
          <a:prstGeom prst="rect">
            <a:avLst/>
          </a:prstGeom>
        </p:spPr>
      </p:pic>
      <p:sp>
        <p:nvSpPr>
          <p:cNvPr id="3" name="Google Shape;318;p143">
            <a:extLst>
              <a:ext uri="{FF2B5EF4-FFF2-40B4-BE49-F238E27FC236}">
                <a16:creationId xmlns:a16="http://schemas.microsoft.com/office/drawing/2014/main" id="{8CAF3C47-803D-83EB-3851-3EB5D7D0B2D6}"/>
              </a:ext>
            </a:extLst>
          </p:cNvPr>
          <p:cNvSpPr txBox="1"/>
          <p:nvPr/>
        </p:nvSpPr>
        <p:spPr>
          <a:xfrm>
            <a:off x="663825" y="2620434"/>
            <a:ext cx="5004608" cy="1617133"/>
          </a:xfrm>
          <a:prstGeom prst="rect">
            <a:avLst/>
          </a:prstGeom>
          <a:noFill/>
          <a:ln>
            <a:noFill/>
          </a:ln>
        </p:spPr>
        <p:txBody>
          <a:bodyPr spcFirstLastPara="1" wrap="square" lIns="100767" tIns="100767" rIns="100767" bIns="100767" anchor="ctr" anchorCtr="0">
            <a:noAutofit/>
          </a:bodyPr>
          <a:lstStyle/>
          <a:p>
            <a:pPr>
              <a:buSzPts val="1500"/>
            </a:pPr>
            <a:r>
              <a:rPr lang="en-US" sz="5334" dirty="0">
                <a:solidFill>
                  <a:schemeClr val="tx1"/>
                </a:solidFill>
                <a:latin typeface="Lato Black"/>
                <a:ea typeface="Lato Black"/>
                <a:cs typeface="Lato Black"/>
                <a:sym typeface="Lato Black"/>
              </a:rPr>
              <a:t>Automated Screening</a:t>
            </a:r>
          </a:p>
        </p:txBody>
      </p:sp>
      <p:sp>
        <p:nvSpPr>
          <p:cNvPr id="4" name="Rectangle: Rounded Corners 3">
            <a:extLst>
              <a:ext uri="{FF2B5EF4-FFF2-40B4-BE49-F238E27FC236}">
                <a16:creationId xmlns:a16="http://schemas.microsoft.com/office/drawing/2014/main" id="{21B5F858-501A-9770-5E73-D737E2D2CE2B}"/>
              </a:ext>
            </a:extLst>
          </p:cNvPr>
          <p:cNvSpPr/>
          <p:nvPr/>
        </p:nvSpPr>
        <p:spPr>
          <a:xfrm>
            <a:off x="796753" y="1988820"/>
            <a:ext cx="1341120" cy="365760"/>
          </a:xfrm>
          <a:prstGeom prst="roundRect">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dirty="0">
                <a:solidFill>
                  <a:schemeClr val="bg1"/>
                </a:solidFill>
                <a:latin typeface="Lato Heavy" panose="020F0502020204030203" pitchFamily="34" charset="0"/>
                <a:ea typeface="Lato Heavy" panose="020F0502020204030203" pitchFamily="34" charset="0"/>
                <a:cs typeface="Lato Heavy" panose="020F0502020204030203" pitchFamily="34" charset="0"/>
              </a:rPr>
              <a:t>PRODUCT</a:t>
            </a:r>
            <a:endParaRPr lang="en-US" sz="1467"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Tree>
    <p:extLst>
      <p:ext uri="{BB962C8B-B14F-4D97-AF65-F5344CB8AC3E}">
        <p14:creationId xmlns:p14="http://schemas.microsoft.com/office/powerpoint/2010/main" val="3438334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2" name="Google Shape;318;p143">
            <a:extLst>
              <a:ext uri="{FF2B5EF4-FFF2-40B4-BE49-F238E27FC236}">
                <a16:creationId xmlns:a16="http://schemas.microsoft.com/office/drawing/2014/main" id="{D7ABB398-737D-56CC-0C5E-387ED4035084}"/>
              </a:ext>
            </a:extLst>
          </p:cNvPr>
          <p:cNvSpPr txBox="1"/>
          <p:nvPr/>
        </p:nvSpPr>
        <p:spPr>
          <a:xfrm>
            <a:off x="663825" y="2620434"/>
            <a:ext cx="5004608" cy="1617133"/>
          </a:xfrm>
          <a:prstGeom prst="rect">
            <a:avLst/>
          </a:prstGeom>
          <a:noFill/>
          <a:ln>
            <a:noFill/>
          </a:ln>
        </p:spPr>
        <p:txBody>
          <a:bodyPr spcFirstLastPara="1" wrap="square" lIns="100767" tIns="100767" rIns="100767" bIns="100767" anchor="ctr" anchorCtr="0">
            <a:noAutofit/>
          </a:bodyPr>
          <a:lstStyle/>
          <a:p>
            <a:pPr>
              <a:buSzPts val="1500"/>
            </a:pPr>
            <a:r>
              <a:rPr lang="en-US" sz="5334" dirty="0">
                <a:solidFill>
                  <a:schemeClr val="tx1"/>
                </a:solidFill>
                <a:latin typeface="Lato Black"/>
                <a:ea typeface="Lato Black"/>
                <a:cs typeface="Lato Black"/>
                <a:sym typeface="Lato Black"/>
              </a:rPr>
              <a:t>Digital Interviews</a:t>
            </a:r>
            <a:endParaRPr sz="5334" dirty="0">
              <a:solidFill>
                <a:schemeClr val="tx1"/>
              </a:solidFill>
              <a:latin typeface="Lato Black"/>
              <a:ea typeface="Lato Black"/>
              <a:cs typeface="Lato Black"/>
              <a:sym typeface="Lato Black"/>
            </a:endParaRPr>
          </a:p>
        </p:txBody>
      </p:sp>
      <p:pic>
        <p:nvPicPr>
          <p:cNvPr id="3" name="Picture 2" descr="A person and person sitting at a table with a computer&#10;&#10;Description automatically generated with medium confidence">
            <a:extLst>
              <a:ext uri="{FF2B5EF4-FFF2-40B4-BE49-F238E27FC236}">
                <a16:creationId xmlns:a16="http://schemas.microsoft.com/office/drawing/2014/main" id="{49EE143C-1D9D-787B-5CF4-A78699863C10}"/>
              </a:ext>
            </a:extLst>
          </p:cNvPr>
          <p:cNvPicPr>
            <a:picLocks noChangeAspect="1"/>
          </p:cNvPicPr>
          <p:nvPr/>
        </p:nvPicPr>
        <p:blipFill>
          <a:blip r:embed="rId3"/>
          <a:stretch>
            <a:fillRect/>
          </a:stretch>
        </p:blipFill>
        <p:spPr>
          <a:xfrm>
            <a:off x="5041900" y="717285"/>
            <a:ext cx="6738483" cy="5390787"/>
          </a:xfrm>
          <a:prstGeom prst="rect">
            <a:avLst/>
          </a:prstGeom>
        </p:spPr>
      </p:pic>
      <p:sp>
        <p:nvSpPr>
          <p:cNvPr id="4" name="Rectangle: Rounded Corners 3">
            <a:extLst>
              <a:ext uri="{FF2B5EF4-FFF2-40B4-BE49-F238E27FC236}">
                <a16:creationId xmlns:a16="http://schemas.microsoft.com/office/drawing/2014/main" id="{E6B94335-F567-6E8E-F112-12B72983EA2E}"/>
              </a:ext>
            </a:extLst>
          </p:cNvPr>
          <p:cNvSpPr/>
          <p:nvPr/>
        </p:nvSpPr>
        <p:spPr>
          <a:xfrm>
            <a:off x="796753" y="1988820"/>
            <a:ext cx="1341120" cy="365760"/>
          </a:xfrm>
          <a:prstGeom prst="roundRect">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dirty="0">
                <a:solidFill>
                  <a:schemeClr val="bg1"/>
                </a:solidFill>
                <a:latin typeface="Lato Heavy" panose="020F0502020204030203" pitchFamily="34" charset="0"/>
                <a:ea typeface="Lato Heavy" panose="020F0502020204030203" pitchFamily="34" charset="0"/>
                <a:cs typeface="Lato Heavy" panose="020F0502020204030203" pitchFamily="34" charset="0"/>
              </a:rPr>
              <a:t>PRODUCT</a:t>
            </a:r>
            <a:endParaRPr lang="en-US" sz="1467"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Tree>
    <p:extLst>
      <p:ext uri="{BB962C8B-B14F-4D97-AF65-F5344CB8AC3E}">
        <p14:creationId xmlns:p14="http://schemas.microsoft.com/office/powerpoint/2010/main" val="28872081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at a table using a computer&#10;&#10;Description automatically generated with low confidence">
            <a:extLst>
              <a:ext uri="{FF2B5EF4-FFF2-40B4-BE49-F238E27FC236}">
                <a16:creationId xmlns:a16="http://schemas.microsoft.com/office/drawing/2014/main" id="{D3CE34BB-83B6-E9A6-7830-886D0B05368B}"/>
              </a:ext>
            </a:extLst>
          </p:cNvPr>
          <p:cNvPicPr>
            <a:picLocks noChangeAspect="1"/>
          </p:cNvPicPr>
          <p:nvPr/>
        </p:nvPicPr>
        <p:blipFill>
          <a:blip r:embed="rId2"/>
          <a:stretch>
            <a:fillRect/>
          </a:stretch>
        </p:blipFill>
        <p:spPr>
          <a:xfrm>
            <a:off x="4560097" y="769110"/>
            <a:ext cx="7357231" cy="5319777"/>
          </a:xfrm>
          <a:prstGeom prst="rect">
            <a:avLst/>
          </a:prstGeom>
        </p:spPr>
      </p:pic>
      <p:sp>
        <p:nvSpPr>
          <p:cNvPr id="3" name="Google Shape;318;p143">
            <a:extLst>
              <a:ext uri="{FF2B5EF4-FFF2-40B4-BE49-F238E27FC236}">
                <a16:creationId xmlns:a16="http://schemas.microsoft.com/office/drawing/2014/main" id="{3F9EC52C-FAF5-D148-04D6-B318A9855282}"/>
              </a:ext>
            </a:extLst>
          </p:cNvPr>
          <p:cNvSpPr txBox="1"/>
          <p:nvPr/>
        </p:nvSpPr>
        <p:spPr>
          <a:xfrm>
            <a:off x="663825" y="2620434"/>
            <a:ext cx="5004608" cy="1617133"/>
          </a:xfrm>
          <a:prstGeom prst="rect">
            <a:avLst/>
          </a:prstGeom>
          <a:noFill/>
          <a:ln>
            <a:noFill/>
          </a:ln>
        </p:spPr>
        <p:txBody>
          <a:bodyPr spcFirstLastPara="1" wrap="square" lIns="100767" tIns="100767" rIns="100767" bIns="100767" anchor="ctr" anchorCtr="0">
            <a:noAutofit/>
          </a:bodyPr>
          <a:lstStyle/>
          <a:p>
            <a:pPr>
              <a:buSzPts val="1500"/>
            </a:pPr>
            <a:r>
              <a:rPr lang="en-US" sz="5334" dirty="0">
                <a:solidFill>
                  <a:schemeClr val="tx1"/>
                </a:solidFill>
                <a:latin typeface="Lato Black"/>
                <a:ea typeface="Lato Black"/>
                <a:cs typeface="Lato Black"/>
                <a:sym typeface="Lato Black"/>
              </a:rPr>
              <a:t>Hiring Scorecards</a:t>
            </a:r>
          </a:p>
        </p:txBody>
      </p:sp>
      <p:sp>
        <p:nvSpPr>
          <p:cNvPr id="4" name="Rectangle: Rounded Corners 3">
            <a:extLst>
              <a:ext uri="{FF2B5EF4-FFF2-40B4-BE49-F238E27FC236}">
                <a16:creationId xmlns:a16="http://schemas.microsoft.com/office/drawing/2014/main" id="{799F2A18-7F29-5C7F-1860-B1BF8184A5DF}"/>
              </a:ext>
            </a:extLst>
          </p:cNvPr>
          <p:cNvSpPr/>
          <p:nvPr/>
        </p:nvSpPr>
        <p:spPr>
          <a:xfrm>
            <a:off x="796753" y="1988820"/>
            <a:ext cx="1341120" cy="365760"/>
          </a:xfrm>
          <a:prstGeom prst="roundRect">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dirty="0">
                <a:solidFill>
                  <a:schemeClr val="bg1"/>
                </a:solidFill>
                <a:latin typeface="Lato Heavy" panose="020F0502020204030203" pitchFamily="34" charset="0"/>
                <a:ea typeface="Lato Heavy" panose="020F0502020204030203" pitchFamily="34" charset="0"/>
                <a:cs typeface="Lato Heavy" panose="020F0502020204030203" pitchFamily="34" charset="0"/>
              </a:rPr>
              <a:t>PRODUCT</a:t>
            </a:r>
            <a:endParaRPr lang="en-US" sz="1467"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Tree>
    <p:extLst>
      <p:ext uri="{BB962C8B-B14F-4D97-AF65-F5344CB8AC3E}">
        <p14:creationId xmlns:p14="http://schemas.microsoft.com/office/powerpoint/2010/main" val="34369405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computer&#10;&#10;Description automatically generated">
            <a:extLst>
              <a:ext uri="{FF2B5EF4-FFF2-40B4-BE49-F238E27FC236}">
                <a16:creationId xmlns:a16="http://schemas.microsoft.com/office/drawing/2014/main" id="{61566D95-223F-A0E3-4AF9-8448056A6A02}"/>
              </a:ext>
            </a:extLst>
          </p:cNvPr>
          <p:cNvPicPr>
            <a:picLocks noChangeAspect="1"/>
          </p:cNvPicPr>
          <p:nvPr/>
        </p:nvPicPr>
        <p:blipFill>
          <a:blip r:embed="rId2"/>
          <a:stretch>
            <a:fillRect/>
          </a:stretch>
        </p:blipFill>
        <p:spPr>
          <a:xfrm>
            <a:off x="5611940" y="745463"/>
            <a:ext cx="5882368" cy="5367071"/>
          </a:xfrm>
          <a:prstGeom prst="rect">
            <a:avLst/>
          </a:prstGeom>
        </p:spPr>
      </p:pic>
      <p:sp>
        <p:nvSpPr>
          <p:cNvPr id="3" name="Google Shape;318;p143">
            <a:extLst>
              <a:ext uri="{FF2B5EF4-FFF2-40B4-BE49-F238E27FC236}">
                <a16:creationId xmlns:a16="http://schemas.microsoft.com/office/drawing/2014/main" id="{E70749E0-904C-380A-03CA-0AA3110F928E}"/>
              </a:ext>
            </a:extLst>
          </p:cNvPr>
          <p:cNvSpPr txBox="1"/>
          <p:nvPr/>
        </p:nvSpPr>
        <p:spPr>
          <a:xfrm>
            <a:off x="663825" y="2620434"/>
            <a:ext cx="5004608" cy="1617133"/>
          </a:xfrm>
          <a:prstGeom prst="rect">
            <a:avLst/>
          </a:prstGeom>
          <a:noFill/>
          <a:ln>
            <a:noFill/>
          </a:ln>
        </p:spPr>
        <p:txBody>
          <a:bodyPr spcFirstLastPara="1" wrap="square" lIns="100767" tIns="100767" rIns="100767" bIns="100767" anchor="ctr" anchorCtr="0">
            <a:noAutofit/>
          </a:bodyPr>
          <a:lstStyle/>
          <a:p>
            <a:pPr>
              <a:buSzPts val="1500"/>
            </a:pPr>
            <a:r>
              <a:rPr lang="en-US" sz="5334" dirty="0">
                <a:solidFill>
                  <a:schemeClr val="tx1"/>
                </a:solidFill>
                <a:latin typeface="Lato Black"/>
                <a:ea typeface="Lato Black"/>
                <a:cs typeface="Lato Black"/>
                <a:sym typeface="Lato Black"/>
              </a:rPr>
              <a:t>Tracking &amp; Optimization</a:t>
            </a:r>
          </a:p>
        </p:txBody>
      </p:sp>
      <p:sp>
        <p:nvSpPr>
          <p:cNvPr id="4" name="Rectangle: Rounded Corners 3">
            <a:extLst>
              <a:ext uri="{FF2B5EF4-FFF2-40B4-BE49-F238E27FC236}">
                <a16:creationId xmlns:a16="http://schemas.microsoft.com/office/drawing/2014/main" id="{CD8A5D41-8672-D015-0CC6-63A41917B4F0}"/>
              </a:ext>
            </a:extLst>
          </p:cNvPr>
          <p:cNvSpPr/>
          <p:nvPr/>
        </p:nvSpPr>
        <p:spPr>
          <a:xfrm>
            <a:off x="796753" y="1988820"/>
            <a:ext cx="1341120" cy="365760"/>
          </a:xfrm>
          <a:prstGeom prst="roundRect">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dirty="0">
                <a:solidFill>
                  <a:schemeClr val="bg1"/>
                </a:solidFill>
                <a:latin typeface="Lato Heavy" panose="020F0502020204030203" pitchFamily="34" charset="0"/>
                <a:ea typeface="Lato Heavy" panose="020F0502020204030203" pitchFamily="34" charset="0"/>
                <a:cs typeface="Lato Heavy" panose="020F0502020204030203" pitchFamily="34" charset="0"/>
              </a:rPr>
              <a:t>PRODUCT</a:t>
            </a:r>
            <a:endParaRPr lang="en-US" sz="1467"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Tree>
    <p:extLst>
      <p:ext uri="{BB962C8B-B14F-4D97-AF65-F5344CB8AC3E}">
        <p14:creationId xmlns:p14="http://schemas.microsoft.com/office/powerpoint/2010/main" val="4113231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ow of office cubicles&#10;&#10;Description automatically generated with low confidence">
            <a:extLst>
              <a:ext uri="{FF2B5EF4-FFF2-40B4-BE49-F238E27FC236}">
                <a16:creationId xmlns:a16="http://schemas.microsoft.com/office/drawing/2014/main" id="{D41636DC-824A-CA7E-9009-DED52DD16F2E}"/>
              </a:ext>
            </a:extLst>
          </p:cNvPr>
          <p:cNvPicPr>
            <a:picLocks noChangeAspect="1"/>
          </p:cNvPicPr>
          <p:nvPr/>
        </p:nvPicPr>
        <p:blipFill>
          <a:blip r:embed="rId2"/>
          <a:stretch>
            <a:fillRect/>
          </a:stretch>
        </p:blipFill>
        <p:spPr>
          <a:xfrm>
            <a:off x="5096934" y="337997"/>
            <a:ext cx="6267925" cy="5976393"/>
          </a:xfrm>
          <a:prstGeom prst="rect">
            <a:avLst/>
          </a:prstGeom>
        </p:spPr>
      </p:pic>
      <p:sp>
        <p:nvSpPr>
          <p:cNvPr id="3" name="Google Shape;318;p143">
            <a:extLst>
              <a:ext uri="{FF2B5EF4-FFF2-40B4-BE49-F238E27FC236}">
                <a16:creationId xmlns:a16="http://schemas.microsoft.com/office/drawing/2014/main" id="{2C7C0902-2D58-FCA2-11DB-02E19368D04D}"/>
              </a:ext>
            </a:extLst>
          </p:cNvPr>
          <p:cNvSpPr txBox="1"/>
          <p:nvPr/>
        </p:nvSpPr>
        <p:spPr>
          <a:xfrm>
            <a:off x="663825" y="2620434"/>
            <a:ext cx="5004608" cy="1617133"/>
          </a:xfrm>
          <a:prstGeom prst="rect">
            <a:avLst/>
          </a:prstGeom>
          <a:noFill/>
          <a:ln>
            <a:noFill/>
          </a:ln>
        </p:spPr>
        <p:txBody>
          <a:bodyPr spcFirstLastPara="1" wrap="square" lIns="100767" tIns="100767" rIns="100767" bIns="100767" anchor="ctr" anchorCtr="0">
            <a:noAutofit/>
          </a:bodyPr>
          <a:lstStyle/>
          <a:p>
            <a:pPr>
              <a:buSzPts val="1500"/>
            </a:pPr>
            <a:r>
              <a:rPr lang="en-US" sz="5334" dirty="0">
                <a:solidFill>
                  <a:schemeClr val="tx1"/>
                </a:solidFill>
                <a:latin typeface="Lato Black"/>
                <a:ea typeface="Lato Black"/>
                <a:cs typeface="Lato Black"/>
                <a:sym typeface="Lato Black"/>
              </a:rPr>
              <a:t>Turnover Reduction</a:t>
            </a:r>
          </a:p>
        </p:txBody>
      </p:sp>
      <p:sp>
        <p:nvSpPr>
          <p:cNvPr id="4" name="Rectangle: Rounded Corners 3">
            <a:extLst>
              <a:ext uri="{FF2B5EF4-FFF2-40B4-BE49-F238E27FC236}">
                <a16:creationId xmlns:a16="http://schemas.microsoft.com/office/drawing/2014/main" id="{039A11EF-7F22-E885-70F6-9867E401FF17}"/>
              </a:ext>
            </a:extLst>
          </p:cNvPr>
          <p:cNvSpPr/>
          <p:nvPr/>
        </p:nvSpPr>
        <p:spPr>
          <a:xfrm>
            <a:off x="796753" y="1988820"/>
            <a:ext cx="1341120" cy="365760"/>
          </a:xfrm>
          <a:prstGeom prst="roundRect">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dirty="0">
                <a:solidFill>
                  <a:schemeClr val="bg1"/>
                </a:solidFill>
                <a:latin typeface="Lato Heavy" panose="020F0502020204030203" pitchFamily="34" charset="0"/>
                <a:ea typeface="Lato Heavy" panose="020F0502020204030203" pitchFamily="34" charset="0"/>
                <a:cs typeface="Lato Heavy" panose="020F0502020204030203" pitchFamily="34" charset="0"/>
              </a:rPr>
              <a:t>SOLUTIONS</a:t>
            </a:r>
            <a:endParaRPr lang="en-US" sz="1467"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Tree>
    <p:extLst>
      <p:ext uri="{BB962C8B-B14F-4D97-AF65-F5344CB8AC3E}">
        <p14:creationId xmlns:p14="http://schemas.microsoft.com/office/powerpoint/2010/main" val="121556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riting on a glass wall with many sticky notes&#10;&#10;Description automatically generated with low confidence">
            <a:extLst>
              <a:ext uri="{FF2B5EF4-FFF2-40B4-BE49-F238E27FC236}">
                <a16:creationId xmlns:a16="http://schemas.microsoft.com/office/drawing/2014/main" id="{A89733A3-AD11-92F8-0030-BA6906667E88}"/>
              </a:ext>
            </a:extLst>
          </p:cNvPr>
          <p:cNvPicPr>
            <a:picLocks noChangeAspect="1"/>
          </p:cNvPicPr>
          <p:nvPr/>
        </p:nvPicPr>
        <p:blipFill>
          <a:blip r:embed="rId2"/>
          <a:stretch>
            <a:fillRect/>
          </a:stretch>
        </p:blipFill>
        <p:spPr>
          <a:xfrm>
            <a:off x="5516078" y="661356"/>
            <a:ext cx="5805303" cy="5535289"/>
          </a:xfrm>
          <a:prstGeom prst="rect">
            <a:avLst/>
          </a:prstGeom>
        </p:spPr>
      </p:pic>
      <p:sp>
        <p:nvSpPr>
          <p:cNvPr id="3" name="Google Shape;318;p143">
            <a:extLst>
              <a:ext uri="{FF2B5EF4-FFF2-40B4-BE49-F238E27FC236}">
                <a16:creationId xmlns:a16="http://schemas.microsoft.com/office/drawing/2014/main" id="{87999395-9D12-FC5B-D3B6-4BB5F2E3F0C0}"/>
              </a:ext>
            </a:extLst>
          </p:cNvPr>
          <p:cNvSpPr txBox="1"/>
          <p:nvPr/>
        </p:nvSpPr>
        <p:spPr>
          <a:xfrm>
            <a:off x="663825" y="2620434"/>
            <a:ext cx="5004608" cy="1617133"/>
          </a:xfrm>
          <a:prstGeom prst="rect">
            <a:avLst/>
          </a:prstGeom>
          <a:noFill/>
          <a:ln>
            <a:noFill/>
          </a:ln>
        </p:spPr>
        <p:txBody>
          <a:bodyPr spcFirstLastPara="1" wrap="square" lIns="100767" tIns="100767" rIns="100767" bIns="100767" anchor="ctr" anchorCtr="0">
            <a:noAutofit/>
          </a:bodyPr>
          <a:lstStyle/>
          <a:p>
            <a:pPr>
              <a:buSzPts val="1500"/>
            </a:pPr>
            <a:r>
              <a:rPr lang="en-US" sz="5334" dirty="0">
                <a:solidFill>
                  <a:schemeClr val="tx1"/>
                </a:solidFill>
                <a:latin typeface="Lato Black"/>
                <a:ea typeface="Lato Black"/>
                <a:cs typeface="Lato Black"/>
                <a:sym typeface="Lato Black"/>
              </a:rPr>
              <a:t>Process Improvement</a:t>
            </a:r>
          </a:p>
        </p:txBody>
      </p:sp>
      <p:sp>
        <p:nvSpPr>
          <p:cNvPr id="4" name="Rectangle: Rounded Corners 3">
            <a:extLst>
              <a:ext uri="{FF2B5EF4-FFF2-40B4-BE49-F238E27FC236}">
                <a16:creationId xmlns:a16="http://schemas.microsoft.com/office/drawing/2014/main" id="{49F3FFA8-83BE-0DD5-F2E6-C6B71B872C0E}"/>
              </a:ext>
            </a:extLst>
          </p:cNvPr>
          <p:cNvSpPr/>
          <p:nvPr/>
        </p:nvSpPr>
        <p:spPr>
          <a:xfrm>
            <a:off x="796753" y="1988820"/>
            <a:ext cx="1341120" cy="365760"/>
          </a:xfrm>
          <a:prstGeom prst="roundRect">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dirty="0">
                <a:solidFill>
                  <a:schemeClr val="bg1"/>
                </a:solidFill>
                <a:latin typeface="Lato Heavy" panose="020F0502020204030203" pitchFamily="34" charset="0"/>
                <a:ea typeface="Lato Heavy" panose="020F0502020204030203" pitchFamily="34" charset="0"/>
                <a:cs typeface="Lato Heavy" panose="020F0502020204030203" pitchFamily="34" charset="0"/>
              </a:rPr>
              <a:t>SOLUTIONS</a:t>
            </a:r>
            <a:endParaRPr lang="en-US" sz="1467"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Tree>
    <p:extLst>
      <p:ext uri="{BB962C8B-B14F-4D97-AF65-F5344CB8AC3E}">
        <p14:creationId xmlns:p14="http://schemas.microsoft.com/office/powerpoint/2010/main" val="32412313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looking at a computer screen&#10;&#10;Description automatically generated with medium confidence">
            <a:extLst>
              <a:ext uri="{FF2B5EF4-FFF2-40B4-BE49-F238E27FC236}">
                <a16:creationId xmlns:a16="http://schemas.microsoft.com/office/drawing/2014/main" id="{6A39D342-01BE-E236-64C6-B3623EA255EC}"/>
              </a:ext>
            </a:extLst>
          </p:cNvPr>
          <p:cNvPicPr>
            <a:picLocks noChangeAspect="1"/>
          </p:cNvPicPr>
          <p:nvPr/>
        </p:nvPicPr>
        <p:blipFill>
          <a:blip r:embed="rId2"/>
          <a:stretch>
            <a:fillRect/>
          </a:stretch>
        </p:blipFill>
        <p:spPr>
          <a:xfrm>
            <a:off x="5504738" y="446639"/>
            <a:ext cx="6053071" cy="5771532"/>
          </a:xfrm>
          <a:prstGeom prst="rect">
            <a:avLst/>
          </a:prstGeom>
        </p:spPr>
      </p:pic>
      <p:sp>
        <p:nvSpPr>
          <p:cNvPr id="3" name="Google Shape;318;p143">
            <a:extLst>
              <a:ext uri="{FF2B5EF4-FFF2-40B4-BE49-F238E27FC236}">
                <a16:creationId xmlns:a16="http://schemas.microsoft.com/office/drawing/2014/main" id="{F9D72CE2-E533-6DA4-DEF4-F0B05DCC0E27}"/>
              </a:ext>
            </a:extLst>
          </p:cNvPr>
          <p:cNvSpPr txBox="1"/>
          <p:nvPr/>
        </p:nvSpPr>
        <p:spPr>
          <a:xfrm>
            <a:off x="663825" y="2620434"/>
            <a:ext cx="5004608" cy="1617133"/>
          </a:xfrm>
          <a:prstGeom prst="rect">
            <a:avLst/>
          </a:prstGeom>
          <a:noFill/>
          <a:ln>
            <a:noFill/>
          </a:ln>
        </p:spPr>
        <p:txBody>
          <a:bodyPr spcFirstLastPara="1" wrap="square" lIns="100767" tIns="100767" rIns="100767" bIns="100767" anchor="ctr" anchorCtr="0">
            <a:noAutofit/>
          </a:bodyPr>
          <a:lstStyle/>
          <a:p>
            <a:pPr>
              <a:buSzPts val="1500"/>
            </a:pPr>
            <a:r>
              <a:rPr lang="en-US" sz="5334" dirty="0">
                <a:solidFill>
                  <a:schemeClr val="tx1"/>
                </a:solidFill>
                <a:latin typeface="Lato Black"/>
                <a:ea typeface="Lato Black"/>
                <a:cs typeface="Lato Black"/>
                <a:sym typeface="Lato Black"/>
              </a:rPr>
              <a:t>Performance Improvement</a:t>
            </a:r>
          </a:p>
        </p:txBody>
      </p:sp>
      <p:sp>
        <p:nvSpPr>
          <p:cNvPr id="4" name="Rectangle: Rounded Corners 3">
            <a:extLst>
              <a:ext uri="{FF2B5EF4-FFF2-40B4-BE49-F238E27FC236}">
                <a16:creationId xmlns:a16="http://schemas.microsoft.com/office/drawing/2014/main" id="{6AAC30DD-2FBF-B499-36D1-AC3091F4CAD4}"/>
              </a:ext>
            </a:extLst>
          </p:cNvPr>
          <p:cNvSpPr/>
          <p:nvPr/>
        </p:nvSpPr>
        <p:spPr>
          <a:xfrm>
            <a:off x="796753" y="1988820"/>
            <a:ext cx="1341120" cy="365760"/>
          </a:xfrm>
          <a:prstGeom prst="roundRect">
            <a:avLst/>
          </a:prstGeom>
          <a:solidFill>
            <a:srgbClr val="3C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33" dirty="0">
                <a:solidFill>
                  <a:schemeClr val="bg1"/>
                </a:solidFill>
                <a:latin typeface="Lato Heavy" panose="020F0502020204030203" pitchFamily="34" charset="0"/>
                <a:ea typeface="Lato Heavy" panose="020F0502020204030203" pitchFamily="34" charset="0"/>
                <a:cs typeface="Lato Heavy" panose="020F0502020204030203" pitchFamily="34" charset="0"/>
              </a:rPr>
              <a:t>SOLUTIONS</a:t>
            </a:r>
            <a:endParaRPr lang="en-US" sz="1467" dirty="0">
              <a:solidFill>
                <a:schemeClr val="bg1"/>
              </a:solidFill>
              <a:latin typeface="Lato Heavy" panose="020F0502020204030203" pitchFamily="34" charset="0"/>
              <a:ea typeface="Lato Heavy" panose="020F0502020204030203" pitchFamily="34" charset="0"/>
              <a:cs typeface="Lato Heavy" panose="020F0502020204030203" pitchFamily="34" charset="0"/>
            </a:endParaRPr>
          </a:p>
        </p:txBody>
      </p:sp>
    </p:spTree>
    <p:extLst>
      <p:ext uri="{BB962C8B-B14F-4D97-AF65-F5344CB8AC3E}">
        <p14:creationId xmlns:p14="http://schemas.microsoft.com/office/powerpoint/2010/main" val="1508333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4" name="Google Shape;84;p36"/>
          <p:cNvSpPr txBox="1"/>
          <p:nvPr/>
        </p:nvSpPr>
        <p:spPr>
          <a:xfrm>
            <a:off x="891905" y="4064887"/>
            <a:ext cx="1802432" cy="607200"/>
          </a:xfrm>
          <a:prstGeom prst="rect">
            <a:avLst/>
          </a:prstGeom>
          <a:noFill/>
          <a:ln>
            <a:noFill/>
          </a:ln>
        </p:spPr>
        <p:txBody>
          <a:bodyPr spcFirstLastPara="1" wrap="square" lIns="0" tIns="0" rIns="0" bIns="0" anchor="t" anchorCtr="0">
            <a:noAutofit/>
          </a:bodyPr>
          <a:lstStyle/>
          <a:p>
            <a:pPr algn="ctr"/>
            <a:r>
              <a:rPr lang="en-US" sz="2000" dirty="0">
                <a:solidFill>
                  <a:srgbClr val="6A6B6D"/>
                </a:solidFill>
                <a:latin typeface="Lato"/>
                <a:ea typeface="Lato"/>
                <a:cs typeface="Lato"/>
                <a:sym typeface="Lato"/>
              </a:rPr>
              <a:t>Daniel Ash</a:t>
            </a:r>
            <a:endParaRPr sz="2000" dirty="0">
              <a:solidFill>
                <a:srgbClr val="6A6B6D"/>
              </a:solidFill>
              <a:latin typeface="Lato"/>
              <a:ea typeface="Lato"/>
              <a:cs typeface="Lato"/>
              <a:sym typeface="Lato"/>
            </a:endParaRPr>
          </a:p>
          <a:p>
            <a:pPr algn="ctr">
              <a:spcBef>
                <a:spcPts val="268"/>
              </a:spcBef>
            </a:pPr>
            <a:r>
              <a:rPr lang="en-US" dirty="0">
                <a:solidFill>
                  <a:srgbClr val="48A8D7"/>
                </a:solidFill>
                <a:latin typeface="Lato"/>
                <a:ea typeface="Lato"/>
                <a:cs typeface="Lato"/>
                <a:sym typeface="Lato"/>
              </a:rPr>
              <a:t>CEO/Co-Founder</a:t>
            </a:r>
            <a:endParaRPr dirty="0">
              <a:solidFill>
                <a:srgbClr val="6A6B6D"/>
              </a:solidFill>
              <a:latin typeface="Lato"/>
              <a:ea typeface="Lato"/>
              <a:cs typeface="Lato"/>
              <a:sym typeface="Lato"/>
            </a:endParaRPr>
          </a:p>
        </p:txBody>
      </p:sp>
      <p:pic>
        <p:nvPicPr>
          <p:cNvPr id="88" name="Google Shape;88;p36"/>
          <p:cNvPicPr preferRelativeResize="0"/>
          <p:nvPr/>
        </p:nvPicPr>
        <p:blipFill rotWithShape="1">
          <a:blip r:embed="rId3">
            <a:alphaModFix/>
          </a:blip>
          <a:srcRect l="8167" r="8166"/>
          <a:stretch/>
        </p:blipFill>
        <p:spPr>
          <a:xfrm>
            <a:off x="3879786" y="2342009"/>
            <a:ext cx="1463040" cy="1463040"/>
          </a:xfrm>
          <a:prstGeom prst="ellipse">
            <a:avLst/>
          </a:prstGeom>
          <a:noFill/>
          <a:ln>
            <a:noFill/>
          </a:ln>
        </p:spPr>
      </p:pic>
      <p:sp>
        <p:nvSpPr>
          <p:cNvPr id="89" name="Google Shape;89;p36"/>
          <p:cNvSpPr txBox="1"/>
          <p:nvPr/>
        </p:nvSpPr>
        <p:spPr>
          <a:xfrm>
            <a:off x="3418249" y="4042340"/>
            <a:ext cx="2386115" cy="623347"/>
          </a:xfrm>
          <a:prstGeom prst="rect">
            <a:avLst/>
          </a:prstGeom>
          <a:noFill/>
          <a:ln>
            <a:noFill/>
          </a:ln>
        </p:spPr>
        <p:txBody>
          <a:bodyPr spcFirstLastPara="1" wrap="square" lIns="0" tIns="0" rIns="0" bIns="0" anchor="t" anchorCtr="0">
            <a:noAutofit/>
          </a:bodyPr>
          <a:lstStyle/>
          <a:p>
            <a:pPr algn="ctr"/>
            <a:r>
              <a:rPr lang="en-US" sz="2000" dirty="0">
                <a:solidFill>
                  <a:srgbClr val="6A6B6D"/>
                </a:solidFill>
                <a:latin typeface="Lato"/>
                <a:ea typeface="Lato"/>
                <a:cs typeface="Lato"/>
                <a:sym typeface="Lato"/>
              </a:rPr>
              <a:t>Cody Jolley</a:t>
            </a:r>
            <a:endParaRPr sz="2000" dirty="0">
              <a:solidFill>
                <a:srgbClr val="6A6B6D"/>
              </a:solidFill>
              <a:latin typeface="Lato"/>
              <a:ea typeface="Lato"/>
              <a:cs typeface="Lato"/>
              <a:sym typeface="Lato"/>
            </a:endParaRPr>
          </a:p>
          <a:p>
            <a:pPr algn="ctr">
              <a:spcBef>
                <a:spcPts val="268"/>
              </a:spcBef>
            </a:pPr>
            <a:r>
              <a:rPr lang="en-US" dirty="0">
                <a:solidFill>
                  <a:srgbClr val="48A8D7"/>
                </a:solidFill>
                <a:latin typeface="Lato"/>
                <a:ea typeface="Lato"/>
                <a:cs typeface="Lato"/>
                <a:sym typeface="Lato"/>
              </a:rPr>
              <a:t>Director of Customer Success</a:t>
            </a:r>
            <a:endParaRPr dirty="0">
              <a:solidFill>
                <a:srgbClr val="6A6B6D"/>
              </a:solidFill>
              <a:latin typeface="Lato"/>
              <a:ea typeface="Lato"/>
              <a:cs typeface="Lato"/>
              <a:sym typeface="Lato"/>
            </a:endParaRPr>
          </a:p>
        </p:txBody>
      </p:sp>
      <p:sp>
        <p:nvSpPr>
          <p:cNvPr id="98" name="Google Shape;98;p36"/>
          <p:cNvSpPr txBox="1"/>
          <p:nvPr/>
        </p:nvSpPr>
        <p:spPr>
          <a:xfrm>
            <a:off x="8956834" y="4074457"/>
            <a:ext cx="2180943" cy="559112"/>
          </a:xfrm>
          <a:prstGeom prst="rect">
            <a:avLst/>
          </a:prstGeom>
          <a:noFill/>
          <a:ln>
            <a:noFill/>
          </a:ln>
        </p:spPr>
        <p:txBody>
          <a:bodyPr spcFirstLastPara="1" wrap="square" lIns="0" tIns="0" rIns="0" bIns="0" anchor="t" anchorCtr="0">
            <a:noAutofit/>
          </a:bodyPr>
          <a:lstStyle/>
          <a:p>
            <a:pPr algn="ctr"/>
            <a:r>
              <a:rPr lang="en-US" sz="2000" dirty="0">
                <a:solidFill>
                  <a:srgbClr val="6A6B6D"/>
                </a:solidFill>
                <a:latin typeface="Lato"/>
                <a:ea typeface="Lato"/>
                <a:cs typeface="Lato"/>
                <a:sym typeface="Lato"/>
              </a:rPr>
              <a:t>Hector Guillermo </a:t>
            </a:r>
            <a:endParaRPr sz="2000" dirty="0">
              <a:solidFill>
                <a:srgbClr val="6A6B6D"/>
              </a:solidFill>
              <a:latin typeface="Lato"/>
              <a:ea typeface="Lato"/>
              <a:cs typeface="Lato"/>
              <a:sym typeface="Lato"/>
            </a:endParaRPr>
          </a:p>
          <a:p>
            <a:pPr algn="ctr">
              <a:spcBef>
                <a:spcPts val="268"/>
              </a:spcBef>
            </a:pPr>
            <a:r>
              <a:rPr lang="en-US" dirty="0">
                <a:solidFill>
                  <a:srgbClr val="48A8D7"/>
                </a:solidFill>
                <a:latin typeface="Lato"/>
                <a:ea typeface="Lato"/>
                <a:cs typeface="Lato"/>
                <a:sym typeface="Lato"/>
              </a:rPr>
              <a:t> Data Scientist</a:t>
            </a:r>
            <a:endParaRPr sz="1333" dirty="0"/>
          </a:p>
        </p:txBody>
      </p:sp>
      <p:pic>
        <p:nvPicPr>
          <p:cNvPr id="4" name="Picture 3" descr="A person with a beard and mustache&#10;&#10;Description automatically generated with low confidence">
            <a:extLst>
              <a:ext uri="{FF2B5EF4-FFF2-40B4-BE49-F238E27FC236}">
                <a16:creationId xmlns:a16="http://schemas.microsoft.com/office/drawing/2014/main" id="{A95DCC97-C0D0-8601-5633-2B3B6C34AA52}"/>
              </a:ext>
            </a:extLst>
          </p:cNvPr>
          <p:cNvPicPr>
            <a:picLocks noChangeAspect="1"/>
          </p:cNvPicPr>
          <p:nvPr/>
        </p:nvPicPr>
        <p:blipFill>
          <a:blip r:embed="rId4"/>
          <a:stretch>
            <a:fillRect/>
          </a:stretch>
        </p:blipFill>
        <p:spPr>
          <a:xfrm>
            <a:off x="6619815" y="2351908"/>
            <a:ext cx="1463040" cy="1463040"/>
          </a:xfrm>
          <a:prstGeom prst="rect">
            <a:avLst/>
          </a:prstGeom>
        </p:spPr>
      </p:pic>
      <p:sp>
        <p:nvSpPr>
          <p:cNvPr id="6" name="Google Shape;89;p36">
            <a:extLst>
              <a:ext uri="{FF2B5EF4-FFF2-40B4-BE49-F238E27FC236}">
                <a16:creationId xmlns:a16="http://schemas.microsoft.com/office/drawing/2014/main" id="{36849D21-5425-EAD2-14AF-3A93C5E09978}"/>
              </a:ext>
            </a:extLst>
          </p:cNvPr>
          <p:cNvSpPr txBox="1"/>
          <p:nvPr/>
        </p:nvSpPr>
        <p:spPr>
          <a:xfrm>
            <a:off x="6409271" y="4042340"/>
            <a:ext cx="1882394" cy="623347"/>
          </a:xfrm>
          <a:prstGeom prst="rect">
            <a:avLst/>
          </a:prstGeom>
          <a:noFill/>
          <a:ln>
            <a:noFill/>
          </a:ln>
        </p:spPr>
        <p:txBody>
          <a:bodyPr spcFirstLastPara="1" wrap="square" lIns="0" tIns="0" rIns="0" bIns="0" anchor="t" anchorCtr="0">
            <a:noAutofit/>
          </a:bodyPr>
          <a:lstStyle/>
          <a:p>
            <a:pPr algn="ctr"/>
            <a:r>
              <a:rPr lang="en-US" sz="2000" dirty="0">
                <a:solidFill>
                  <a:srgbClr val="6A6B6D"/>
                </a:solidFill>
                <a:latin typeface="Lato"/>
                <a:ea typeface="Lato"/>
                <a:cs typeface="Lato"/>
                <a:sym typeface="Lato"/>
              </a:rPr>
              <a:t>Scott Branigan</a:t>
            </a:r>
            <a:endParaRPr sz="2000" dirty="0">
              <a:solidFill>
                <a:srgbClr val="6A6B6D"/>
              </a:solidFill>
              <a:latin typeface="Lato"/>
              <a:ea typeface="Lato"/>
              <a:cs typeface="Lato"/>
              <a:sym typeface="Lato"/>
            </a:endParaRPr>
          </a:p>
          <a:p>
            <a:pPr algn="ctr">
              <a:spcBef>
                <a:spcPts val="268"/>
              </a:spcBef>
            </a:pPr>
            <a:r>
              <a:rPr lang="en-US" dirty="0">
                <a:solidFill>
                  <a:srgbClr val="48A8D7"/>
                </a:solidFill>
                <a:latin typeface="Lato"/>
                <a:ea typeface="Lato"/>
                <a:cs typeface="Lato"/>
                <a:sym typeface="Lato"/>
              </a:rPr>
              <a:t>Account Executive</a:t>
            </a:r>
            <a:endParaRPr dirty="0">
              <a:solidFill>
                <a:srgbClr val="6A6B6D"/>
              </a:solidFill>
              <a:latin typeface="Lato"/>
              <a:ea typeface="Lato"/>
              <a:cs typeface="Lato"/>
              <a:sym typeface="Lato"/>
            </a:endParaRPr>
          </a:p>
        </p:txBody>
      </p:sp>
      <p:pic>
        <p:nvPicPr>
          <p:cNvPr id="8" name="Picture 7" descr="A person smiling at the camera&#10;&#10;Description automatically generated with low confidence">
            <a:extLst>
              <a:ext uri="{FF2B5EF4-FFF2-40B4-BE49-F238E27FC236}">
                <a16:creationId xmlns:a16="http://schemas.microsoft.com/office/drawing/2014/main" id="{23199C39-7D94-7B59-6F93-3BD2465742A2}"/>
              </a:ext>
            </a:extLst>
          </p:cNvPr>
          <p:cNvPicPr>
            <a:picLocks noChangeAspect="1"/>
          </p:cNvPicPr>
          <p:nvPr/>
        </p:nvPicPr>
        <p:blipFill>
          <a:blip r:embed="rId5"/>
          <a:stretch>
            <a:fillRect/>
          </a:stretch>
        </p:blipFill>
        <p:spPr>
          <a:xfrm>
            <a:off x="1068337" y="2342009"/>
            <a:ext cx="1463040" cy="1463040"/>
          </a:xfrm>
          <a:prstGeom prst="rect">
            <a:avLst/>
          </a:prstGeom>
        </p:spPr>
      </p:pic>
      <p:pic>
        <p:nvPicPr>
          <p:cNvPr id="3" name="Picture 2" descr="A person smiling at the camera&#10;&#10;Description automatically generated with low confidence">
            <a:extLst>
              <a:ext uri="{FF2B5EF4-FFF2-40B4-BE49-F238E27FC236}">
                <a16:creationId xmlns:a16="http://schemas.microsoft.com/office/drawing/2014/main" id="{36468238-C1F2-FF01-0CFB-4A252793BDEA}"/>
              </a:ext>
            </a:extLst>
          </p:cNvPr>
          <p:cNvPicPr>
            <a:picLocks noChangeAspect="1"/>
          </p:cNvPicPr>
          <p:nvPr/>
        </p:nvPicPr>
        <p:blipFill>
          <a:blip r:embed="rId6"/>
          <a:stretch>
            <a:fillRect/>
          </a:stretch>
        </p:blipFill>
        <p:spPr>
          <a:xfrm>
            <a:off x="9340468" y="2351908"/>
            <a:ext cx="1463040" cy="1463040"/>
          </a:xfrm>
          <a:prstGeom prst="rect">
            <a:avLst/>
          </a:prstGeom>
        </p:spPr>
      </p:pic>
      <p:sp>
        <p:nvSpPr>
          <p:cNvPr id="2" name="Title 3">
            <a:extLst>
              <a:ext uri="{FF2B5EF4-FFF2-40B4-BE49-F238E27FC236}">
                <a16:creationId xmlns:a16="http://schemas.microsoft.com/office/drawing/2014/main" id="{B2618BF0-BF74-57EA-8930-F858380F64B4}"/>
              </a:ext>
            </a:extLst>
          </p:cNvPr>
          <p:cNvSpPr txBox="1">
            <a:spLocks/>
          </p:cNvSpPr>
          <p:nvPr/>
        </p:nvSpPr>
        <p:spPr>
          <a:xfrm>
            <a:off x="507952" y="1224538"/>
            <a:ext cx="11116979" cy="518593"/>
          </a:xfrm>
          <a:prstGeom prst="rect">
            <a:avLst/>
          </a:prstGeom>
        </p:spPr>
        <p:txBody>
          <a:bodyPr lIns="0" tIns="0" rIns="0" bIns="0"/>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lgn="ctr">
              <a:buClrTx/>
              <a:buFontTx/>
            </a:pPr>
            <a:r>
              <a:rPr lang="en-US" dirty="0"/>
              <a:t>Your </a:t>
            </a:r>
            <a:r>
              <a:rPr lang="en-US" dirty="0" err="1"/>
              <a:t>Journeyfront</a:t>
            </a:r>
            <a:r>
              <a:rPr lang="en-US" dirty="0"/>
              <a:t> Implementation Team</a:t>
            </a:r>
          </a:p>
        </p:txBody>
      </p:sp>
      <p:sp>
        <p:nvSpPr>
          <p:cNvPr id="12" name="TextBox 11">
            <a:extLst>
              <a:ext uri="{FF2B5EF4-FFF2-40B4-BE49-F238E27FC236}">
                <a16:creationId xmlns:a16="http://schemas.microsoft.com/office/drawing/2014/main" id="{41A2AF78-012B-F977-BE48-F00D8E8C8A08}"/>
              </a:ext>
            </a:extLst>
          </p:cNvPr>
          <p:cNvSpPr txBox="1"/>
          <p:nvPr/>
        </p:nvSpPr>
        <p:spPr>
          <a:xfrm>
            <a:off x="1068337" y="4979225"/>
            <a:ext cx="1942656" cy="938719"/>
          </a:xfrm>
          <a:prstGeom prst="rect">
            <a:avLst/>
          </a:prstGeom>
          <a:noFill/>
        </p:spPr>
        <p:txBody>
          <a:bodyPr wrap="square" rtlCol="0">
            <a:spAutoFit/>
          </a:bodyPr>
          <a:lstStyle/>
          <a:p>
            <a:r>
              <a:rPr lang="en-US" sz="1100" dirty="0">
                <a:latin typeface="Lato regular" panose="020F0502020204030203" pitchFamily="34" charset="0"/>
                <a:ea typeface="Lato Thin" panose="020F0502020204030203" pitchFamily="34" charset="0"/>
                <a:cs typeface="Lato Thin" panose="020F0502020204030203" pitchFamily="34" charset="0"/>
              </a:rPr>
              <a:t>Responsibility</a:t>
            </a:r>
          </a:p>
          <a:p>
            <a:r>
              <a:rPr lang="en-US" sz="1100" dirty="0">
                <a:latin typeface="Lato regular" panose="020F0502020204030203" pitchFamily="34" charset="0"/>
                <a:ea typeface="Lato Thin" panose="020F0502020204030203" pitchFamily="34" charset="0"/>
                <a:cs typeface="Lato Thin" panose="020F0502020204030203" pitchFamily="34" charset="0"/>
              </a:rPr>
              <a:t>- </a:t>
            </a:r>
          </a:p>
          <a:p>
            <a:r>
              <a:rPr lang="en-US" sz="1100" dirty="0">
                <a:latin typeface="Lato regular" panose="020F0502020204030203" pitchFamily="34" charset="0"/>
                <a:ea typeface="Lato Thin" panose="020F0502020204030203" pitchFamily="34" charset="0"/>
                <a:cs typeface="Lato Thin" panose="020F0502020204030203" pitchFamily="34" charset="0"/>
              </a:rPr>
              <a:t>- </a:t>
            </a:r>
          </a:p>
          <a:p>
            <a:r>
              <a:rPr lang="en-US" sz="1100" dirty="0">
                <a:latin typeface="Lato regular" panose="020F0502020204030203" pitchFamily="34" charset="0"/>
                <a:ea typeface="Lato Thin" panose="020F0502020204030203" pitchFamily="34" charset="0"/>
                <a:cs typeface="Lato Thin" panose="020F0502020204030203" pitchFamily="34" charset="0"/>
              </a:rPr>
              <a:t>- </a:t>
            </a:r>
          </a:p>
          <a:p>
            <a:r>
              <a:rPr lang="en-US" sz="1100" dirty="0">
                <a:latin typeface="Lato regular" panose="020F0502020204030203" pitchFamily="34" charset="0"/>
                <a:ea typeface="Lato Thin" panose="020F0502020204030203" pitchFamily="34" charset="0"/>
                <a:cs typeface="Lato Thin" panose="020F0502020204030203" pitchFamily="34" charset="0"/>
              </a:rPr>
              <a:t>Daniel@journeyfront.com</a:t>
            </a:r>
          </a:p>
        </p:txBody>
      </p:sp>
      <p:sp>
        <p:nvSpPr>
          <p:cNvPr id="13" name="TextBox 12">
            <a:extLst>
              <a:ext uri="{FF2B5EF4-FFF2-40B4-BE49-F238E27FC236}">
                <a16:creationId xmlns:a16="http://schemas.microsoft.com/office/drawing/2014/main" id="{8D12CD9F-2084-A7A2-1355-5ED0E33BA446}"/>
              </a:ext>
            </a:extLst>
          </p:cNvPr>
          <p:cNvSpPr txBox="1"/>
          <p:nvPr/>
        </p:nvSpPr>
        <p:spPr>
          <a:xfrm>
            <a:off x="3861708" y="4979225"/>
            <a:ext cx="1942656" cy="938719"/>
          </a:xfrm>
          <a:prstGeom prst="rect">
            <a:avLst/>
          </a:prstGeom>
          <a:noFill/>
        </p:spPr>
        <p:txBody>
          <a:bodyPr wrap="square" rtlCol="0">
            <a:spAutoFit/>
          </a:bodyPr>
          <a:lstStyle/>
          <a:p>
            <a:r>
              <a:rPr lang="en-US" sz="1100" dirty="0">
                <a:latin typeface="Lato regular" panose="020F0502020204030203" pitchFamily="34" charset="0"/>
                <a:ea typeface="Lato Thin" panose="020F0502020204030203" pitchFamily="34" charset="0"/>
                <a:cs typeface="Lato Thin" panose="020F0502020204030203" pitchFamily="34" charset="0"/>
              </a:rPr>
              <a:t>Responsibility</a:t>
            </a:r>
          </a:p>
          <a:p>
            <a:r>
              <a:rPr lang="en-US" sz="1100" dirty="0">
                <a:latin typeface="Lato regular" panose="020F0502020204030203" pitchFamily="34" charset="0"/>
                <a:ea typeface="Lato Thin" panose="020F0502020204030203" pitchFamily="34" charset="0"/>
                <a:cs typeface="Lato Thin" panose="020F0502020204030203" pitchFamily="34" charset="0"/>
              </a:rPr>
              <a:t>- </a:t>
            </a:r>
          </a:p>
          <a:p>
            <a:r>
              <a:rPr lang="en-US" sz="1100" dirty="0">
                <a:latin typeface="Lato regular" panose="020F0502020204030203" pitchFamily="34" charset="0"/>
                <a:ea typeface="Lato Thin" panose="020F0502020204030203" pitchFamily="34" charset="0"/>
                <a:cs typeface="Lato Thin" panose="020F0502020204030203" pitchFamily="34" charset="0"/>
              </a:rPr>
              <a:t>- </a:t>
            </a:r>
          </a:p>
          <a:p>
            <a:r>
              <a:rPr lang="en-US" sz="1100" dirty="0">
                <a:latin typeface="Lato regular" panose="020F0502020204030203" pitchFamily="34" charset="0"/>
                <a:ea typeface="Lato Thin" panose="020F0502020204030203" pitchFamily="34" charset="0"/>
                <a:cs typeface="Lato Thin" panose="020F0502020204030203" pitchFamily="34" charset="0"/>
              </a:rPr>
              <a:t>- </a:t>
            </a:r>
          </a:p>
          <a:p>
            <a:r>
              <a:rPr lang="en-US" sz="1100" dirty="0">
                <a:latin typeface="Lato regular" panose="020F0502020204030203" pitchFamily="34" charset="0"/>
                <a:ea typeface="Lato Thin" panose="020F0502020204030203" pitchFamily="34" charset="0"/>
                <a:cs typeface="Lato Thin" panose="020F0502020204030203" pitchFamily="34" charset="0"/>
              </a:rPr>
              <a:t>Cody@journeyfront.com</a:t>
            </a:r>
          </a:p>
        </p:txBody>
      </p:sp>
      <p:sp>
        <p:nvSpPr>
          <p:cNvPr id="14" name="TextBox 13">
            <a:extLst>
              <a:ext uri="{FF2B5EF4-FFF2-40B4-BE49-F238E27FC236}">
                <a16:creationId xmlns:a16="http://schemas.microsoft.com/office/drawing/2014/main" id="{3BCCC6BC-C0BD-6BA3-AA25-CEA2BE5F6510}"/>
              </a:ext>
            </a:extLst>
          </p:cNvPr>
          <p:cNvSpPr txBox="1"/>
          <p:nvPr/>
        </p:nvSpPr>
        <p:spPr>
          <a:xfrm>
            <a:off x="6409271" y="4979225"/>
            <a:ext cx="1942656" cy="938719"/>
          </a:xfrm>
          <a:prstGeom prst="rect">
            <a:avLst/>
          </a:prstGeom>
          <a:noFill/>
        </p:spPr>
        <p:txBody>
          <a:bodyPr wrap="square" rtlCol="0">
            <a:spAutoFit/>
          </a:bodyPr>
          <a:lstStyle/>
          <a:p>
            <a:r>
              <a:rPr lang="en-US" sz="1100" dirty="0">
                <a:latin typeface="Lato regular" panose="020F0502020204030203" pitchFamily="34" charset="0"/>
                <a:ea typeface="Lato Thin" panose="020F0502020204030203" pitchFamily="34" charset="0"/>
                <a:cs typeface="Lato Thin" panose="020F0502020204030203" pitchFamily="34" charset="0"/>
              </a:rPr>
              <a:t>Responsibility</a:t>
            </a:r>
          </a:p>
          <a:p>
            <a:r>
              <a:rPr lang="en-US" sz="1100" dirty="0">
                <a:latin typeface="Lato regular" panose="020F0502020204030203" pitchFamily="34" charset="0"/>
                <a:ea typeface="Lato Thin" panose="020F0502020204030203" pitchFamily="34" charset="0"/>
                <a:cs typeface="Lato Thin" panose="020F0502020204030203" pitchFamily="34" charset="0"/>
              </a:rPr>
              <a:t>- </a:t>
            </a:r>
          </a:p>
          <a:p>
            <a:r>
              <a:rPr lang="en-US" sz="1100" dirty="0">
                <a:latin typeface="Lato regular" panose="020F0502020204030203" pitchFamily="34" charset="0"/>
                <a:ea typeface="Lato Thin" panose="020F0502020204030203" pitchFamily="34" charset="0"/>
                <a:cs typeface="Lato Thin" panose="020F0502020204030203" pitchFamily="34" charset="0"/>
              </a:rPr>
              <a:t>- </a:t>
            </a:r>
          </a:p>
          <a:p>
            <a:r>
              <a:rPr lang="en-US" sz="1100" dirty="0">
                <a:latin typeface="Lato regular" panose="020F0502020204030203" pitchFamily="34" charset="0"/>
                <a:ea typeface="Lato Thin" panose="020F0502020204030203" pitchFamily="34" charset="0"/>
                <a:cs typeface="Lato Thin" panose="020F0502020204030203" pitchFamily="34" charset="0"/>
              </a:rPr>
              <a:t>- </a:t>
            </a:r>
          </a:p>
          <a:p>
            <a:r>
              <a:rPr lang="en-US" sz="1100" dirty="0">
                <a:latin typeface="Lato regular" panose="020F0502020204030203" pitchFamily="34" charset="0"/>
                <a:ea typeface="Lato Thin" panose="020F0502020204030203" pitchFamily="34" charset="0"/>
                <a:cs typeface="Lato Thin" panose="020F0502020204030203" pitchFamily="34" charset="0"/>
              </a:rPr>
              <a:t>Scott@journeyfront.com</a:t>
            </a:r>
          </a:p>
        </p:txBody>
      </p:sp>
      <p:sp>
        <p:nvSpPr>
          <p:cNvPr id="15" name="TextBox 14">
            <a:extLst>
              <a:ext uri="{FF2B5EF4-FFF2-40B4-BE49-F238E27FC236}">
                <a16:creationId xmlns:a16="http://schemas.microsoft.com/office/drawing/2014/main" id="{168E271D-EF2C-E6AD-A17B-5F4A94D9DD83}"/>
              </a:ext>
            </a:extLst>
          </p:cNvPr>
          <p:cNvSpPr txBox="1"/>
          <p:nvPr/>
        </p:nvSpPr>
        <p:spPr>
          <a:xfrm>
            <a:off x="9262811" y="4979225"/>
            <a:ext cx="1942656" cy="938719"/>
          </a:xfrm>
          <a:prstGeom prst="rect">
            <a:avLst/>
          </a:prstGeom>
          <a:noFill/>
        </p:spPr>
        <p:txBody>
          <a:bodyPr wrap="square" rtlCol="0">
            <a:spAutoFit/>
          </a:bodyPr>
          <a:lstStyle/>
          <a:p>
            <a:r>
              <a:rPr lang="en-US" sz="1100" dirty="0">
                <a:latin typeface="Lato regular" panose="020F0502020204030203" pitchFamily="34" charset="0"/>
                <a:ea typeface="Lato Thin" panose="020F0502020204030203" pitchFamily="34" charset="0"/>
                <a:cs typeface="Lato Thin" panose="020F0502020204030203" pitchFamily="34" charset="0"/>
              </a:rPr>
              <a:t>Responsibility</a:t>
            </a:r>
          </a:p>
          <a:p>
            <a:r>
              <a:rPr lang="en-US" sz="1100" dirty="0">
                <a:latin typeface="Lato regular" panose="020F0502020204030203" pitchFamily="34" charset="0"/>
                <a:ea typeface="Lato Thin" panose="020F0502020204030203" pitchFamily="34" charset="0"/>
                <a:cs typeface="Lato Thin" panose="020F0502020204030203" pitchFamily="34" charset="0"/>
              </a:rPr>
              <a:t>- </a:t>
            </a:r>
          </a:p>
          <a:p>
            <a:r>
              <a:rPr lang="en-US" sz="1100" dirty="0">
                <a:latin typeface="Lato regular" panose="020F0502020204030203" pitchFamily="34" charset="0"/>
                <a:ea typeface="Lato Thin" panose="020F0502020204030203" pitchFamily="34" charset="0"/>
                <a:cs typeface="Lato Thin" panose="020F0502020204030203" pitchFamily="34" charset="0"/>
              </a:rPr>
              <a:t>- </a:t>
            </a:r>
          </a:p>
          <a:p>
            <a:r>
              <a:rPr lang="en-US" sz="1100" dirty="0">
                <a:latin typeface="Lato regular" panose="020F0502020204030203" pitchFamily="34" charset="0"/>
                <a:ea typeface="Lato Thin" panose="020F0502020204030203" pitchFamily="34" charset="0"/>
                <a:cs typeface="Lato Thin" panose="020F0502020204030203" pitchFamily="34" charset="0"/>
              </a:rPr>
              <a:t>- </a:t>
            </a:r>
          </a:p>
          <a:p>
            <a:r>
              <a:rPr lang="en-US" sz="1100" dirty="0">
                <a:latin typeface="Lato regular" panose="020F0502020204030203" pitchFamily="34" charset="0"/>
                <a:ea typeface="Lato Thin" panose="020F0502020204030203" pitchFamily="34" charset="0"/>
                <a:cs typeface="Lato Thin" panose="020F0502020204030203" pitchFamily="34" charset="0"/>
              </a:rPr>
              <a:t>Hector@journeyfront.com</a:t>
            </a:r>
          </a:p>
        </p:txBody>
      </p:sp>
      <p:sp>
        <p:nvSpPr>
          <p:cNvPr id="22" name="Rectangle 21">
            <a:extLst>
              <a:ext uri="{FF2B5EF4-FFF2-40B4-BE49-F238E27FC236}">
                <a16:creationId xmlns:a16="http://schemas.microsoft.com/office/drawing/2014/main" id="{AEC8537D-29EE-4C63-FA5E-63F44D77E349}"/>
              </a:ext>
            </a:extLst>
          </p:cNvPr>
          <p:cNvSpPr/>
          <p:nvPr/>
        </p:nvSpPr>
        <p:spPr>
          <a:xfrm>
            <a:off x="10332088" y="95153"/>
            <a:ext cx="1746757" cy="1783622"/>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a:lnSpc>
                <a:spcPct val="107000"/>
              </a:lnSpc>
              <a:spcBef>
                <a:spcPts val="0"/>
              </a:spcBef>
              <a:spcAft>
                <a:spcPts val="0"/>
              </a:spcAft>
            </a:pPr>
            <a:r>
              <a:rPr lang="en-US" sz="1800" dirty="0">
                <a:latin typeface="Arial" panose="020B0604020202020204" pitchFamily="34" charset="0"/>
                <a:ea typeface="PMingLiU" panose="02020500000000000000" pitchFamily="18" charset="-120"/>
                <a:cs typeface="Times New Roman" panose="02020603050405020304" pitchFamily="18" charset="0"/>
              </a:rPr>
              <a:t>See Appendix for more photos, need a photo of Cody</a:t>
            </a:r>
            <a:endParaRPr lang="en-US" sz="1800" kern="100" dirty="0">
              <a:effectLst/>
              <a:latin typeface="Calibri" panose="020F0502020204030204" pitchFamily="34" charset="0"/>
              <a:ea typeface="PMingLiU" panose="02020500000000000000" pitchFamily="18" charset="-120"/>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p5"/>
          <p:cNvPicPr preferRelativeResize="0"/>
          <p:nvPr/>
        </p:nvPicPr>
        <p:blipFill rotWithShape="1">
          <a:blip r:embed="rId3">
            <a:alphaModFix/>
          </a:blip>
          <a:srcRect l="52520" r="5398" b="7714"/>
          <a:stretch/>
        </p:blipFill>
        <p:spPr>
          <a:xfrm>
            <a:off x="0" y="501150"/>
            <a:ext cx="2613400" cy="6356851"/>
          </a:xfrm>
          <a:prstGeom prst="rect">
            <a:avLst/>
          </a:prstGeom>
          <a:noFill/>
          <a:ln>
            <a:noFill/>
          </a:ln>
        </p:spPr>
      </p:pic>
      <p:grpSp>
        <p:nvGrpSpPr>
          <p:cNvPr id="166" name="Google Shape;166;p5"/>
          <p:cNvGrpSpPr/>
          <p:nvPr/>
        </p:nvGrpSpPr>
        <p:grpSpPr>
          <a:xfrm>
            <a:off x="1651026" y="1826617"/>
            <a:ext cx="8909781" cy="796216"/>
            <a:chOff x="2476538" y="2739926"/>
            <a:chExt cx="13364671" cy="1194324"/>
          </a:xfrm>
        </p:grpSpPr>
        <p:sp>
          <p:nvSpPr>
            <p:cNvPr id="167" name="Google Shape;167;p5"/>
            <p:cNvSpPr txBox="1"/>
            <p:nvPr/>
          </p:nvSpPr>
          <p:spPr>
            <a:xfrm>
              <a:off x="7281622" y="3048350"/>
              <a:ext cx="8559587" cy="885900"/>
            </a:xfrm>
            <a:prstGeom prst="rect">
              <a:avLst/>
            </a:prstGeom>
            <a:noFill/>
            <a:ln>
              <a:noFill/>
            </a:ln>
          </p:spPr>
          <p:txBody>
            <a:bodyPr spcFirstLastPara="1" wrap="square" lIns="100767" tIns="100767" rIns="100767" bIns="100767" anchor="ctr" anchorCtr="0">
              <a:noAutofit/>
            </a:bodyPr>
            <a:lstStyle/>
            <a:p>
              <a:pPr marL="508025" indent="-330217">
                <a:lnSpc>
                  <a:spcPct val="125000"/>
                </a:lnSpc>
                <a:buClr>
                  <a:srgbClr val="6A6B6D"/>
                </a:buClr>
                <a:buSzPts val="1800"/>
                <a:buFont typeface="Lato"/>
                <a:buChar char="●"/>
              </a:pPr>
              <a:r>
                <a:rPr lang="en-US" sz="1200">
                  <a:solidFill>
                    <a:srgbClr val="6A6B6D"/>
                  </a:solidFill>
                  <a:latin typeface="Lato"/>
                  <a:ea typeface="Lato"/>
                  <a:cs typeface="Lato"/>
                  <a:sym typeface="Lato"/>
                </a:rPr>
                <a:t>A great hire will create 3-5+ times more value than bad hire for your company – despite have the same job, boss, onboarding, training, etc. </a:t>
              </a:r>
              <a:endParaRPr sz="933"/>
            </a:p>
            <a:p>
              <a:pPr marL="508025" indent="-330217">
                <a:lnSpc>
                  <a:spcPct val="125000"/>
                </a:lnSpc>
                <a:buClr>
                  <a:srgbClr val="6A6B6D"/>
                </a:buClr>
                <a:buSzPts val="1800"/>
                <a:buFont typeface="Lato"/>
                <a:buChar char="●"/>
              </a:pPr>
              <a:r>
                <a:rPr lang="en-US" sz="1200">
                  <a:solidFill>
                    <a:srgbClr val="6A6B6D"/>
                  </a:solidFill>
                  <a:latin typeface="Lato"/>
                  <a:ea typeface="Lato"/>
                  <a:cs typeface="Lato"/>
                  <a:sym typeface="Lato"/>
                </a:rPr>
                <a:t>Great performance starts with hiring right.</a:t>
              </a:r>
              <a:endParaRPr sz="1533"/>
            </a:p>
          </p:txBody>
        </p:sp>
        <p:sp>
          <p:nvSpPr>
            <p:cNvPr id="168" name="Google Shape;168;p5"/>
            <p:cNvSpPr/>
            <p:nvPr/>
          </p:nvSpPr>
          <p:spPr>
            <a:xfrm>
              <a:off x="2476538" y="2947451"/>
              <a:ext cx="4269300" cy="885900"/>
            </a:xfrm>
            <a:prstGeom prst="roundRect">
              <a:avLst>
                <a:gd name="adj" fmla="val 10909"/>
              </a:avLst>
            </a:prstGeom>
            <a:solidFill>
              <a:srgbClr val="48A8D7"/>
            </a:solidFill>
            <a:ln>
              <a:noFill/>
            </a:ln>
            <a:effectLst>
              <a:outerShdw blurRad="342900" algn="bl" rotWithShape="0">
                <a:srgbClr val="3B4A56">
                  <a:alpha val="49019"/>
                </a:srgbClr>
              </a:outerShdw>
            </a:effectLst>
          </p:spPr>
          <p:txBody>
            <a:bodyPr spcFirstLastPara="1" wrap="square" lIns="60950" tIns="60950" rIns="60950" bIns="60950" anchor="ctr" anchorCtr="0">
              <a:noAutofit/>
            </a:bodyPr>
            <a:lstStyle/>
            <a:p>
              <a:pPr algn="ctr">
                <a:buSzPts val="3500"/>
              </a:pPr>
              <a:r>
                <a:rPr lang="en-US" sz="2333">
                  <a:solidFill>
                    <a:srgbClr val="FFFFFF"/>
                  </a:solidFill>
                  <a:latin typeface="Lato"/>
                  <a:ea typeface="Lato"/>
                  <a:cs typeface="Lato"/>
                  <a:sym typeface="Lato"/>
                </a:rPr>
                <a:t>PERFORMANCE</a:t>
              </a:r>
              <a:endParaRPr sz="2333">
                <a:solidFill>
                  <a:srgbClr val="FFFFFF"/>
                </a:solidFill>
                <a:latin typeface="Lato"/>
                <a:ea typeface="Lato"/>
                <a:cs typeface="Lato"/>
                <a:sym typeface="Lato"/>
              </a:endParaRPr>
            </a:p>
          </p:txBody>
        </p:sp>
        <p:grpSp>
          <p:nvGrpSpPr>
            <p:cNvPr id="169" name="Google Shape;169;p5"/>
            <p:cNvGrpSpPr/>
            <p:nvPr/>
          </p:nvGrpSpPr>
          <p:grpSpPr>
            <a:xfrm>
              <a:off x="6400994" y="2739926"/>
              <a:ext cx="486000" cy="486000"/>
              <a:chOff x="7004225" y="2790125"/>
              <a:chExt cx="486000" cy="486000"/>
            </a:xfrm>
          </p:grpSpPr>
          <p:sp>
            <p:nvSpPr>
              <p:cNvPr id="170" name="Google Shape;170;p5"/>
              <p:cNvSpPr/>
              <p:nvPr/>
            </p:nvSpPr>
            <p:spPr>
              <a:xfrm>
                <a:off x="7004225" y="2790125"/>
                <a:ext cx="486000" cy="486000"/>
              </a:xfrm>
              <a:prstGeom prst="ellipse">
                <a:avLst/>
              </a:prstGeom>
              <a:gradFill>
                <a:gsLst>
                  <a:gs pos="0">
                    <a:srgbClr val="1DBC5D"/>
                  </a:gs>
                  <a:gs pos="100000">
                    <a:srgbClr val="78DAA0"/>
                  </a:gs>
                </a:gsLst>
                <a:lin ang="0" scaled="0"/>
              </a:gradFill>
              <a:ln>
                <a:noFill/>
              </a:ln>
            </p:spPr>
            <p:txBody>
              <a:bodyPr spcFirstLastPara="1" wrap="square" lIns="60950" tIns="60950" rIns="60950" bIns="60950" anchor="ctr" anchorCtr="0">
                <a:noAutofit/>
              </a:bodyPr>
              <a:lstStyle/>
              <a:p>
                <a:pPr>
                  <a:buSzPts val="1400"/>
                </a:pPr>
                <a:endParaRPr sz="933"/>
              </a:p>
            </p:txBody>
          </p:sp>
          <p:sp>
            <p:nvSpPr>
              <p:cNvPr id="171" name="Google Shape;171;p5"/>
              <p:cNvSpPr/>
              <p:nvPr/>
            </p:nvSpPr>
            <p:spPr>
              <a:xfrm>
                <a:off x="7103363" y="2912288"/>
                <a:ext cx="287722" cy="241687"/>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grpSp>
        <p:nvGrpSpPr>
          <p:cNvPr id="172" name="Google Shape;172;p5"/>
          <p:cNvGrpSpPr/>
          <p:nvPr/>
        </p:nvGrpSpPr>
        <p:grpSpPr>
          <a:xfrm>
            <a:off x="1651026" y="2901057"/>
            <a:ext cx="8909781" cy="754945"/>
            <a:chOff x="2476538" y="4351585"/>
            <a:chExt cx="13364671" cy="1132417"/>
          </a:xfrm>
        </p:grpSpPr>
        <p:sp>
          <p:nvSpPr>
            <p:cNvPr id="173" name="Google Shape;173;p5"/>
            <p:cNvSpPr txBox="1"/>
            <p:nvPr/>
          </p:nvSpPr>
          <p:spPr>
            <a:xfrm>
              <a:off x="7281622" y="4563607"/>
              <a:ext cx="8559587" cy="920395"/>
            </a:xfrm>
            <a:prstGeom prst="rect">
              <a:avLst/>
            </a:prstGeom>
            <a:noFill/>
            <a:ln>
              <a:noFill/>
            </a:ln>
          </p:spPr>
          <p:txBody>
            <a:bodyPr spcFirstLastPara="1" wrap="square" lIns="100767" tIns="100767" rIns="100767" bIns="100767" anchor="ctr" anchorCtr="0">
              <a:noAutofit/>
            </a:bodyPr>
            <a:lstStyle/>
            <a:p>
              <a:pPr marL="508025" indent="-330217">
                <a:lnSpc>
                  <a:spcPct val="125000"/>
                </a:lnSpc>
                <a:buClr>
                  <a:srgbClr val="6A6B6D"/>
                </a:buClr>
                <a:buSzPts val="1800"/>
                <a:buFont typeface="Lato"/>
                <a:buChar char="●"/>
              </a:pPr>
              <a:r>
                <a:rPr lang="en-US" sz="1200">
                  <a:solidFill>
                    <a:srgbClr val="6A6B6D"/>
                  </a:solidFill>
                  <a:latin typeface="Lato"/>
                  <a:ea typeface="Lato"/>
                  <a:cs typeface="Lato"/>
                  <a:sym typeface="Lato"/>
                </a:rPr>
                <a:t>It’s estimated 80% of turnover is due to bad hiring decisions (HBR). </a:t>
              </a:r>
              <a:endParaRPr sz="933"/>
            </a:p>
            <a:p>
              <a:pPr marL="508025" indent="-330217">
                <a:lnSpc>
                  <a:spcPct val="125000"/>
                </a:lnSpc>
                <a:buClr>
                  <a:srgbClr val="6A6B6D"/>
                </a:buClr>
                <a:buSzPts val="1800"/>
                <a:buFont typeface="Lato"/>
                <a:buChar char="●"/>
              </a:pPr>
              <a:r>
                <a:rPr lang="en-US" sz="1200">
                  <a:solidFill>
                    <a:srgbClr val="6A6B6D"/>
                  </a:solidFill>
                  <a:latin typeface="Lato"/>
                  <a:ea typeface="Lato"/>
                  <a:cs typeface="Lato"/>
                  <a:sym typeface="Lato"/>
                </a:rPr>
                <a:t>Short term turnover (turnover within the first year) is especially attributable to hiring mistakes. Great hires stay longer.</a:t>
              </a:r>
              <a:endParaRPr sz="933"/>
            </a:p>
          </p:txBody>
        </p:sp>
        <p:sp>
          <p:nvSpPr>
            <p:cNvPr id="174" name="Google Shape;174;p5"/>
            <p:cNvSpPr/>
            <p:nvPr/>
          </p:nvSpPr>
          <p:spPr>
            <a:xfrm>
              <a:off x="2476538" y="4559110"/>
              <a:ext cx="4269300" cy="885900"/>
            </a:xfrm>
            <a:prstGeom prst="roundRect">
              <a:avLst>
                <a:gd name="adj" fmla="val 10909"/>
              </a:avLst>
            </a:prstGeom>
            <a:solidFill>
              <a:srgbClr val="48A8D7"/>
            </a:solidFill>
            <a:ln>
              <a:noFill/>
            </a:ln>
            <a:effectLst>
              <a:outerShdw blurRad="342900" algn="bl" rotWithShape="0">
                <a:srgbClr val="3B4A56">
                  <a:alpha val="49019"/>
                </a:srgbClr>
              </a:outerShdw>
            </a:effectLst>
          </p:spPr>
          <p:txBody>
            <a:bodyPr spcFirstLastPara="1" wrap="square" lIns="60950" tIns="60950" rIns="60950" bIns="60950" anchor="ctr" anchorCtr="0">
              <a:noAutofit/>
            </a:bodyPr>
            <a:lstStyle/>
            <a:p>
              <a:pPr algn="ctr">
                <a:buSzPts val="3500"/>
              </a:pPr>
              <a:r>
                <a:rPr lang="en-US" sz="2333">
                  <a:solidFill>
                    <a:srgbClr val="FFFFFF"/>
                  </a:solidFill>
                  <a:latin typeface="Lato"/>
                  <a:ea typeface="Lato"/>
                  <a:cs typeface="Lato"/>
                  <a:sym typeface="Lato"/>
                </a:rPr>
                <a:t>RETENTION</a:t>
              </a:r>
              <a:endParaRPr sz="2333">
                <a:solidFill>
                  <a:srgbClr val="FFFFFF"/>
                </a:solidFill>
                <a:latin typeface="Lato"/>
                <a:ea typeface="Lato"/>
                <a:cs typeface="Lato"/>
                <a:sym typeface="Lato"/>
              </a:endParaRPr>
            </a:p>
          </p:txBody>
        </p:sp>
        <p:grpSp>
          <p:nvGrpSpPr>
            <p:cNvPr id="175" name="Google Shape;175;p5"/>
            <p:cNvGrpSpPr/>
            <p:nvPr/>
          </p:nvGrpSpPr>
          <p:grpSpPr>
            <a:xfrm>
              <a:off x="6400994" y="4351585"/>
              <a:ext cx="486000" cy="486000"/>
              <a:chOff x="7004225" y="2790125"/>
              <a:chExt cx="486000" cy="486000"/>
            </a:xfrm>
          </p:grpSpPr>
          <p:sp>
            <p:nvSpPr>
              <p:cNvPr id="176" name="Google Shape;176;p5"/>
              <p:cNvSpPr/>
              <p:nvPr/>
            </p:nvSpPr>
            <p:spPr>
              <a:xfrm>
                <a:off x="7004225" y="2790125"/>
                <a:ext cx="486000" cy="486000"/>
              </a:xfrm>
              <a:prstGeom prst="ellipse">
                <a:avLst/>
              </a:prstGeom>
              <a:gradFill>
                <a:gsLst>
                  <a:gs pos="0">
                    <a:srgbClr val="1DBC5D"/>
                  </a:gs>
                  <a:gs pos="100000">
                    <a:srgbClr val="78DAA0"/>
                  </a:gs>
                </a:gsLst>
                <a:lin ang="0" scaled="0"/>
              </a:gradFill>
              <a:ln>
                <a:noFill/>
              </a:ln>
            </p:spPr>
            <p:txBody>
              <a:bodyPr spcFirstLastPara="1" wrap="square" lIns="60950" tIns="60950" rIns="60950" bIns="60950" anchor="ctr" anchorCtr="0">
                <a:noAutofit/>
              </a:bodyPr>
              <a:lstStyle/>
              <a:p>
                <a:pPr>
                  <a:buSzPts val="1400"/>
                </a:pPr>
                <a:endParaRPr sz="933"/>
              </a:p>
            </p:txBody>
          </p:sp>
          <p:sp>
            <p:nvSpPr>
              <p:cNvPr id="177" name="Google Shape;177;p5"/>
              <p:cNvSpPr/>
              <p:nvPr/>
            </p:nvSpPr>
            <p:spPr>
              <a:xfrm>
                <a:off x="7103363" y="2912288"/>
                <a:ext cx="287722" cy="241687"/>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grpSp>
        <p:nvGrpSpPr>
          <p:cNvPr id="178" name="Google Shape;178;p5"/>
          <p:cNvGrpSpPr/>
          <p:nvPr/>
        </p:nvGrpSpPr>
        <p:grpSpPr>
          <a:xfrm>
            <a:off x="1651026" y="3934225"/>
            <a:ext cx="8512006" cy="911853"/>
            <a:chOff x="2476538" y="5901337"/>
            <a:chExt cx="12768009" cy="1367780"/>
          </a:xfrm>
        </p:grpSpPr>
        <p:sp>
          <p:nvSpPr>
            <p:cNvPr id="179" name="Google Shape;179;p5"/>
            <p:cNvSpPr txBox="1"/>
            <p:nvPr/>
          </p:nvSpPr>
          <p:spPr>
            <a:xfrm>
              <a:off x="7281622" y="5972071"/>
              <a:ext cx="7962925" cy="1297046"/>
            </a:xfrm>
            <a:prstGeom prst="rect">
              <a:avLst/>
            </a:prstGeom>
            <a:noFill/>
            <a:ln>
              <a:noFill/>
            </a:ln>
          </p:spPr>
          <p:txBody>
            <a:bodyPr spcFirstLastPara="1" wrap="square" lIns="100767" tIns="100767" rIns="100767" bIns="100767" anchor="ctr" anchorCtr="0">
              <a:noAutofit/>
            </a:bodyPr>
            <a:lstStyle/>
            <a:p>
              <a:pPr marL="508025" indent="-330217">
                <a:lnSpc>
                  <a:spcPct val="125000"/>
                </a:lnSpc>
                <a:buClr>
                  <a:srgbClr val="6A6B6D"/>
                </a:buClr>
                <a:buSzPts val="1800"/>
                <a:buFont typeface="Lato"/>
                <a:buChar char="●"/>
              </a:pPr>
              <a:r>
                <a:rPr lang="en-US" sz="1200">
                  <a:solidFill>
                    <a:srgbClr val="6A6B6D"/>
                  </a:solidFill>
                  <a:latin typeface="Lato"/>
                  <a:ea typeface="Lato"/>
                  <a:cs typeface="Lato"/>
                  <a:sym typeface="Lato"/>
                </a:rPr>
                <a:t>Companies that take a hands-off approach to culture end up with something that’s at best, painfully average and at worst, destructive. </a:t>
              </a:r>
              <a:endParaRPr sz="933"/>
            </a:p>
            <a:p>
              <a:pPr marL="508025" indent="-330217">
                <a:lnSpc>
                  <a:spcPct val="125000"/>
                </a:lnSpc>
                <a:buClr>
                  <a:srgbClr val="6A6B6D"/>
                </a:buClr>
                <a:buSzPts val="1800"/>
                <a:buFont typeface="Lato"/>
                <a:buChar char="●"/>
              </a:pPr>
              <a:r>
                <a:rPr lang="en-US" sz="1200">
                  <a:solidFill>
                    <a:srgbClr val="6A6B6D"/>
                  </a:solidFill>
                  <a:latin typeface="Lato"/>
                  <a:ea typeface="Lato"/>
                  <a:cs typeface="Lato"/>
                  <a:sym typeface="Lato"/>
                </a:rPr>
                <a:t>To have a great culture, a company must define who they are and want to be – and then hire people that align with those realities/goals.</a:t>
              </a:r>
              <a:endParaRPr sz="1533"/>
            </a:p>
          </p:txBody>
        </p:sp>
        <p:sp>
          <p:nvSpPr>
            <p:cNvPr id="180" name="Google Shape;180;p5"/>
            <p:cNvSpPr/>
            <p:nvPr/>
          </p:nvSpPr>
          <p:spPr>
            <a:xfrm>
              <a:off x="2476538" y="6177644"/>
              <a:ext cx="4269300" cy="885900"/>
            </a:xfrm>
            <a:prstGeom prst="roundRect">
              <a:avLst>
                <a:gd name="adj" fmla="val 10909"/>
              </a:avLst>
            </a:prstGeom>
            <a:solidFill>
              <a:srgbClr val="48A8D7"/>
            </a:solidFill>
            <a:ln>
              <a:noFill/>
            </a:ln>
            <a:effectLst>
              <a:outerShdw blurRad="342900" algn="bl" rotWithShape="0">
                <a:srgbClr val="3B4A56">
                  <a:alpha val="49019"/>
                </a:srgbClr>
              </a:outerShdw>
            </a:effectLst>
          </p:spPr>
          <p:txBody>
            <a:bodyPr spcFirstLastPara="1" wrap="square" lIns="60950" tIns="60950" rIns="60950" bIns="60950" anchor="ctr" anchorCtr="0">
              <a:noAutofit/>
            </a:bodyPr>
            <a:lstStyle/>
            <a:p>
              <a:pPr algn="ctr">
                <a:buSzPts val="3500"/>
              </a:pPr>
              <a:r>
                <a:rPr lang="en-US" sz="2333">
                  <a:solidFill>
                    <a:srgbClr val="FFFFFF"/>
                  </a:solidFill>
                  <a:latin typeface="Lato"/>
                  <a:ea typeface="Lato"/>
                  <a:cs typeface="Lato"/>
                  <a:sym typeface="Lato"/>
                </a:rPr>
                <a:t>CULTURE FIT</a:t>
              </a:r>
              <a:endParaRPr sz="2333">
                <a:solidFill>
                  <a:srgbClr val="FFFFFF"/>
                </a:solidFill>
                <a:latin typeface="Lato"/>
                <a:ea typeface="Lato"/>
                <a:cs typeface="Lato"/>
                <a:sym typeface="Lato"/>
              </a:endParaRPr>
            </a:p>
          </p:txBody>
        </p:sp>
        <p:grpSp>
          <p:nvGrpSpPr>
            <p:cNvPr id="181" name="Google Shape;181;p5"/>
            <p:cNvGrpSpPr/>
            <p:nvPr/>
          </p:nvGrpSpPr>
          <p:grpSpPr>
            <a:xfrm>
              <a:off x="6400994" y="5901337"/>
              <a:ext cx="486000" cy="486000"/>
              <a:chOff x="7004225" y="2790125"/>
              <a:chExt cx="486000" cy="486000"/>
            </a:xfrm>
          </p:grpSpPr>
          <p:sp>
            <p:nvSpPr>
              <p:cNvPr id="182" name="Google Shape;182;p5"/>
              <p:cNvSpPr/>
              <p:nvPr/>
            </p:nvSpPr>
            <p:spPr>
              <a:xfrm>
                <a:off x="7004225" y="2790125"/>
                <a:ext cx="486000" cy="486000"/>
              </a:xfrm>
              <a:prstGeom prst="ellipse">
                <a:avLst/>
              </a:prstGeom>
              <a:gradFill>
                <a:gsLst>
                  <a:gs pos="0">
                    <a:srgbClr val="1DBC5D"/>
                  </a:gs>
                  <a:gs pos="100000">
                    <a:srgbClr val="78DAA0"/>
                  </a:gs>
                </a:gsLst>
                <a:lin ang="0" scaled="0"/>
              </a:gradFill>
              <a:ln>
                <a:noFill/>
              </a:ln>
            </p:spPr>
            <p:txBody>
              <a:bodyPr spcFirstLastPara="1" wrap="square" lIns="60950" tIns="60950" rIns="60950" bIns="60950" anchor="ctr" anchorCtr="0">
                <a:noAutofit/>
              </a:bodyPr>
              <a:lstStyle/>
              <a:p>
                <a:pPr>
                  <a:buSzPts val="1400"/>
                </a:pPr>
                <a:endParaRPr sz="933"/>
              </a:p>
            </p:txBody>
          </p:sp>
          <p:sp>
            <p:nvSpPr>
              <p:cNvPr id="183" name="Google Shape;183;p5"/>
              <p:cNvSpPr/>
              <p:nvPr/>
            </p:nvSpPr>
            <p:spPr>
              <a:xfrm>
                <a:off x="7103363" y="2912288"/>
                <a:ext cx="287722" cy="241687"/>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grpSp>
        <p:nvGrpSpPr>
          <p:cNvPr id="184" name="Google Shape;184;p5"/>
          <p:cNvGrpSpPr/>
          <p:nvPr/>
        </p:nvGrpSpPr>
        <p:grpSpPr>
          <a:xfrm>
            <a:off x="1651025" y="5124301"/>
            <a:ext cx="8830455" cy="728950"/>
            <a:chOff x="2476538" y="7686451"/>
            <a:chExt cx="13245682" cy="1093425"/>
          </a:xfrm>
        </p:grpSpPr>
        <p:sp>
          <p:nvSpPr>
            <p:cNvPr id="185" name="Google Shape;185;p5"/>
            <p:cNvSpPr/>
            <p:nvPr/>
          </p:nvSpPr>
          <p:spPr>
            <a:xfrm>
              <a:off x="2476538" y="7893976"/>
              <a:ext cx="4269300" cy="885900"/>
            </a:xfrm>
            <a:prstGeom prst="roundRect">
              <a:avLst>
                <a:gd name="adj" fmla="val 10909"/>
              </a:avLst>
            </a:prstGeom>
            <a:solidFill>
              <a:srgbClr val="48A8D7"/>
            </a:solidFill>
            <a:ln>
              <a:noFill/>
            </a:ln>
            <a:effectLst>
              <a:outerShdw blurRad="342900" algn="bl" rotWithShape="0">
                <a:srgbClr val="3B4A56">
                  <a:alpha val="49019"/>
                </a:srgbClr>
              </a:outerShdw>
            </a:effectLst>
          </p:spPr>
          <p:txBody>
            <a:bodyPr spcFirstLastPara="1" wrap="square" lIns="60950" tIns="60950" rIns="60950" bIns="60950" anchor="ctr" anchorCtr="0">
              <a:noAutofit/>
            </a:bodyPr>
            <a:lstStyle/>
            <a:p>
              <a:pPr algn="ctr">
                <a:buSzPts val="3500"/>
              </a:pPr>
              <a:r>
                <a:rPr lang="en-US" sz="2333">
                  <a:solidFill>
                    <a:srgbClr val="FFFFFF"/>
                  </a:solidFill>
                  <a:latin typeface="Lato"/>
                  <a:ea typeface="Lato"/>
                  <a:cs typeface="Lato"/>
                  <a:sym typeface="Lato"/>
                </a:rPr>
                <a:t>DIVERSITY</a:t>
              </a:r>
              <a:endParaRPr sz="2333">
                <a:solidFill>
                  <a:srgbClr val="FFFFFF"/>
                </a:solidFill>
                <a:latin typeface="Lato"/>
                <a:ea typeface="Lato"/>
                <a:cs typeface="Lato"/>
                <a:sym typeface="Lato"/>
              </a:endParaRPr>
            </a:p>
          </p:txBody>
        </p:sp>
        <p:grpSp>
          <p:nvGrpSpPr>
            <p:cNvPr id="186" name="Google Shape;186;p5"/>
            <p:cNvGrpSpPr/>
            <p:nvPr/>
          </p:nvGrpSpPr>
          <p:grpSpPr>
            <a:xfrm>
              <a:off x="6400994" y="7686451"/>
              <a:ext cx="486000" cy="486000"/>
              <a:chOff x="7004225" y="2790125"/>
              <a:chExt cx="486000" cy="486000"/>
            </a:xfrm>
          </p:grpSpPr>
          <p:sp>
            <p:nvSpPr>
              <p:cNvPr id="187" name="Google Shape;187;p5"/>
              <p:cNvSpPr/>
              <p:nvPr/>
            </p:nvSpPr>
            <p:spPr>
              <a:xfrm>
                <a:off x="7004225" y="2790125"/>
                <a:ext cx="486000" cy="486000"/>
              </a:xfrm>
              <a:prstGeom prst="ellipse">
                <a:avLst/>
              </a:prstGeom>
              <a:gradFill>
                <a:gsLst>
                  <a:gs pos="0">
                    <a:srgbClr val="1DBC5D"/>
                  </a:gs>
                  <a:gs pos="100000">
                    <a:srgbClr val="78DAA0"/>
                  </a:gs>
                </a:gsLst>
                <a:lin ang="0" scaled="0"/>
              </a:gradFill>
              <a:ln>
                <a:noFill/>
              </a:ln>
            </p:spPr>
            <p:txBody>
              <a:bodyPr spcFirstLastPara="1" wrap="square" lIns="60950" tIns="60950" rIns="60950" bIns="60950" anchor="ctr" anchorCtr="0">
                <a:noAutofit/>
              </a:bodyPr>
              <a:lstStyle/>
              <a:p>
                <a:pPr>
                  <a:buSzPts val="1400"/>
                </a:pPr>
                <a:endParaRPr sz="933"/>
              </a:p>
            </p:txBody>
          </p:sp>
          <p:sp>
            <p:nvSpPr>
              <p:cNvPr id="188" name="Google Shape;188;p5"/>
              <p:cNvSpPr/>
              <p:nvPr/>
            </p:nvSpPr>
            <p:spPr>
              <a:xfrm>
                <a:off x="7103363" y="2912288"/>
                <a:ext cx="287722" cy="241687"/>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sp>
          <p:nvSpPr>
            <p:cNvPr id="189" name="Google Shape;189;p5"/>
            <p:cNvSpPr txBox="1"/>
            <p:nvPr/>
          </p:nvSpPr>
          <p:spPr>
            <a:xfrm>
              <a:off x="7281622" y="7796126"/>
              <a:ext cx="8440598" cy="885900"/>
            </a:xfrm>
            <a:prstGeom prst="rect">
              <a:avLst/>
            </a:prstGeom>
            <a:noFill/>
            <a:ln>
              <a:noFill/>
            </a:ln>
          </p:spPr>
          <p:txBody>
            <a:bodyPr spcFirstLastPara="1" wrap="square" lIns="100767" tIns="100767" rIns="100767" bIns="100767" anchor="ctr" anchorCtr="0">
              <a:noAutofit/>
            </a:bodyPr>
            <a:lstStyle/>
            <a:p>
              <a:pPr marL="508025" indent="-330217">
                <a:lnSpc>
                  <a:spcPct val="125000"/>
                </a:lnSpc>
                <a:buClr>
                  <a:srgbClr val="6A6B6D"/>
                </a:buClr>
                <a:buSzPts val="1800"/>
                <a:buFont typeface="Lato"/>
                <a:buChar char="●"/>
              </a:pPr>
              <a:r>
                <a:rPr lang="en-US" sz="1200">
                  <a:solidFill>
                    <a:srgbClr val="6A6B6D"/>
                  </a:solidFill>
                  <a:latin typeface="Lato"/>
                  <a:ea typeface="Lato"/>
                  <a:cs typeface="Lato"/>
                  <a:sym typeface="Lato"/>
                </a:rPr>
                <a:t>The influence of bias in hiring prevents a more diverse workforce.</a:t>
              </a:r>
              <a:endParaRPr sz="933"/>
            </a:p>
            <a:p>
              <a:pPr marL="508025" indent="-330217">
                <a:lnSpc>
                  <a:spcPct val="125000"/>
                </a:lnSpc>
                <a:buClr>
                  <a:srgbClr val="6A6B6D"/>
                </a:buClr>
                <a:buSzPts val="1800"/>
                <a:buFont typeface="Lato"/>
                <a:buChar char="●"/>
              </a:pPr>
              <a:r>
                <a:rPr lang="en-US" sz="1200">
                  <a:solidFill>
                    <a:srgbClr val="6A6B6D"/>
                  </a:solidFill>
                  <a:latin typeface="Lato"/>
                  <a:ea typeface="Lato"/>
                  <a:cs typeface="Lato"/>
                  <a:sym typeface="Lato"/>
                </a:rPr>
                <a:t>Research shows that the most effective way to reduce hiring bias is to take it out of the process vs. trying to take it out of the people doing the hiring.</a:t>
              </a:r>
              <a:endParaRPr sz="1533"/>
            </a:p>
          </p:txBody>
        </p:sp>
      </p:grpSp>
      <p:sp>
        <p:nvSpPr>
          <p:cNvPr id="2" name="Title 1">
            <a:extLst>
              <a:ext uri="{FF2B5EF4-FFF2-40B4-BE49-F238E27FC236}">
                <a16:creationId xmlns:a16="http://schemas.microsoft.com/office/drawing/2014/main" id="{B04C37DE-5144-C038-95AF-5A25C8447CFF}"/>
              </a:ext>
            </a:extLst>
          </p:cNvPr>
          <p:cNvSpPr>
            <a:spLocks noGrp="1"/>
          </p:cNvSpPr>
          <p:nvPr>
            <p:ph type="title"/>
          </p:nvPr>
        </p:nvSpPr>
        <p:spPr/>
        <p:txBody>
          <a:bodyPr/>
          <a:lstStyle/>
          <a:p>
            <a:r>
              <a:rPr lang="en-US" dirty="0"/>
              <a:t>It All Starts With Hiring Accuracy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6"/>
          <p:cNvPicPr preferRelativeResize="0"/>
          <p:nvPr/>
        </p:nvPicPr>
        <p:blipFill rotWithShape="1">
          <a:blip r:embed="rId3">
            <a:alphaModFix/>
          </a:blip>
          <a:srcRect l="52520" r="5398" b="7714"/>
          <a:stretch/>
        </p:blipFill>
        <p:spPr>
          <a:xfrm>
            <a:off x="0" y="501150"/>
            <a:ext cx="2613400" cy="6356851"/>
          </a:xfrm>
          <a:prstGeom prst="rect">
            <a:avLst/>
          </a:prstGeom>
          <a:noFill/>
          <a:ln>
            <a:noFill/>
          </a:ln>
        </p:spPr>
      </p:pic>
      <p:sp>
        <p:nvSpPr>
          <p:cNvPr id="196" name="Google Shape;196;p6"/>
          <p:cNvSpPr txBox="1"/>
          <p:nvPr/>
        </p:nvSpPr>
        <p:spPr>
          <a:xfrm>
            <a:off x="3210725" y="1780035"/>
            <a:ext cx="7284600" cy="1026600"/>
          </a:xfrm>
          <a:prstGeom prst="rect">
            <a:avLst/>
          </a:prstGeom>
          <a:noFill/>
          <a:ln>
            <a:noFill/>
          </a:ln>
        </p:spPr>
        <p:txBody>
          <a:bodyPr spcFirstLastPara="1" wrap="square" lIns="100767" tIns="100767" rIns="100767" bIns="100767" anchor="t" anchorCtr="0">
            <a:noAutofit/>
          </a:bodyPr>
          <a:lstStyle/>
          <a:p>
            <a:pPr>
              <a:lnSpc>
                <a:spcPct val="125000"/>
              </a:lnSpc>
              <a:buSzPts val="2300"/>
            </a:pPr>
            <a:r>
              <a:rPr lang="en-US" sz="1533" b="1">
                <a:solidFill>
                  <a:srgbClr val="48A8D7"/>
                </a:solidFill>
                <a:latin typeface="Lato"/>
                <a:ea typeface="Lato"/>
                <a:cs typeface="Lato"/>
                <a:sym typeface="Lato"/>
              </a:rPr>
              <a:t>Custom To You</a:t>
            </a:r>
            <a:endParaRPr sz="1333" b="1">
              <a:solidFill>
                <a:srgbClr val="313232"/>
              </a:solidFill>
              <a:latin typeface="Lato"/>
              <a:ea typeface="Lato"/>
              <a:cs typeface="Lato"/>
              <a:sym typeface="Lato"/>
            </a:endParaRPr>
          </a:p>
          <a:p>
            <a:pPr>
              <a:lnSpc>
                <a:spcPct val="125000"/>
              </a:lnSpc>
              <a:spcBef>
                <a:spcPts val="667"/>
              </a:spcBef>
              <a:spcAft>
                <a:spcPts val="1133"/>
              </a:spcAft>
              <a:buSzPts val="1800"/>
            </a:pPr>
            <a:r>
              <a:rPr lang="en-US" sz="1200">
                <a:solidFill>
                  <a:srgbClr val="6A6B6D"/>
                </a:solidFill>
                <a:latin typeface="Lato"/>
                <a:ea typeface="Lato"/>
                <a:cs typeface="Lato"/>
                <a:sym typeface="Lato"/>
              </a:rPr>
              <a:t>Custom always fits better. Every company and job is different, so we use your employee data to identify what success looks like in each one of those roles. No matter what you want to measure, or how you want to measure it, we can help you do it.</a:t>
            </a:r>
            <a:endParaRPr sz="1533"/>
          </a:p>
        </p:txBody>
      </p:sp>
      <p:sp>
        <p:nvSpPr>
          <p:cNvPr id="197" name="Google Shape;197;p6"/>
          <p:cNvSpPr txBox="1"/>
          <p:nvPr/>
        </p:nvSpPr>
        <p:spPr>
          <a:xfrm>
            <a:off x="3210725" y="3349353"/>
            <a:ext cx="7284600" cy="1026600"/>
          </a:xfrm>
          <a:prstGeom prst="rect">
            <a:avLst/>
          </a:prstGeom>
          <a:noFill/>
          <a:ln>
            <a:noFill/>
          </a:ln>
        </p:spPr>
        <p:txBody>
          <a:bodyPr spcFirstLastPara="1" wrap="square" lIns="100767" tIns="100767" rIns="100767" bIns="100767" anchor="t" anchorCtr="0">
            <a:noAutofit/>
          </a:bodyPr>
          <a:lstStyle/>
          <a:p>
            <a:pPr>
              <a:lnSpc>
                <a:spcPct val="125000"/>
              </a:lnSpc>
              <a:buSzPts val="2300"/>
            </a:pPr>
            <a:r>
              <a:rPr lang="en-US" sz="1533" b="1">
                <a:solidFill>
                  <a:srgbClr val="48A8D7"/>
                </a:solidFill>
                <a:latin typeface="Lato"/>
                <a:ea typeface="Lato"/>
                <a:cs typeface="Lato"/>
                <a:sym typeface="Lato"/>
              </a:rPr>
              <a:t>Centralize All Your Data</a:t>
            </a:r>
            <a:endParaRPr sz="1333" b="1">
              <a:solidFill>
                <a:srgbClr val="313232"/>
              </a:solidFill>
              <a:latin typeface="Lato"/>
              <a:ea typeface="Lato"/>
              <a:cs typeface="Lato"/>
              <a:sym typeface="Lato"/>
            </a:endParaRPr>
          </a:p>
          <a:p>
            <a:pPr>
              <a:lnSpc>
                <a:spcPct val="125000"/>
              </a:lnSpc>
              <a:spcBef>
                <a:spcPts val="667"/>
              </a:spcBef>
              <a:spcAft>
                <a:spcPts val="1133"/>
              </a:spcAft>
              <a:buSzPts val="1800"/>
            </a:pPr>
            <a:r>
              <a:rPr lang="en-US" sz="1200">
                <a:solidFill>
                  <a:srgbClr val="6A6B6D"/>
                </a:solidFill>
                <a:latin typeface="Lato"/>
                <a:ea typeface="Lato"/>
                <a:cs typeface="Lato"/>
                <a:sym typeface="Lato"/>
              </a:rPr>
              <a:t>More data means more accuracy. We help you collect and optimize all your data, from initial application to the final interview to ensure you have all the data available to make the most accurate hiring decisions.</a:t>
            </a:r>
            <a:endParaRPr sz="1333" b="1">
              <a:solidFill>
                <a:srgbClr val="313232"/>
              </a:solidFill>
              <a:latin typeface="Lato"/>
              <a:ea typeface="Lato"/>
              <a:cs typeface="Lato"/>
              <a:sym typeface="Lato"/>
            </a:endParaRPr>
          </a:p>
        </p:txBody>
      </p:sp>
      <p:sp>
        <p:nvSpPr>
          <p:cNvPr id="198" name="Google Shape;198;p6"/>
          <p:cNvSpPr txBox="1"/>
          <p:nvPr/>
        </p:nvSpPr>
        <p:spPr>
          <a:xfrm>
            <a:off x="3210725" y="4788785"/>
            <a:ext cx="7284600" cy="1026600"/>
          </a:xfrm>
          <a:prstGeom prst="rect">
            <a:avLst/>
          </a:prstGeom>
          <a:noFill/>
          <a:ln>
            <a:noFill/>
          </a:ln>
        </p:spPr>
        <p:txBody>
          <a:bodyPr spcFirstLastPara="1" wrap="square" lIns="100767" tIns="100767" rIns="100767" bIns="100767" anchor="t" anchorCtr="0">
            <a:noAutofit/>
          </a:bodyPr>
          <a:lstStyle/>
          <a:p>
            <a:pPr>
              <a:lnSpc>
                <a:spcPct val="125000"/>
              </a:lnSpc>
              <a:buSzPts val="2300"/>
            </a:pPr>
            <a:r>
              <a:rPr lang="en-US" sz="1533" b="1">
                <a:solidFill>
                  <a:srgbClr val="48A8D7"/>
                </a:solidFill>
                <a:latin typeface="Lato"/>
                <a:ea typeface="Lato"/>
                <a:cs typeface="Lato"/>
                <a:sym typeface="Lato"/>
              </a:rPr>
              <a:t>Continuous Improvement</a:t>
            </a:r>
            <a:endParaRPr sz="1333" b="1">
              <a:solidFill>
                <a:srgbClr val="313232"/>
              </a:solidFill>
              <a:latin typeface="Lato"/>
              <a:ea typeface="Lato"/>
              <a:cs typeface="Lato"/>
              <a:sym typeface="Lato"/>
            </a:endParaRPr>
          </a:p>
          <a:p>
            <a:pPr>
              <a:lnSpc>
                <a:spcPct val="125000"/>
              </a:lnSpc>
              <a:spcBef>
                <a:spcPts val="667"/>
              </a:spcBef>
              <a:spcAft>
                <a:spcPts val="1133"/>
              </a:spcAft>
              <a:buSzPts val="1800"/>
            </a:pPr>
            <a:r>
              <a:rPr lang="en-US" sz="1200">
                <a:solidFill>
                  <a:srgbClr val="6A6B6D"/>
                </a:solidFill>
                <a:latin typeface="Lato"/>
                <a:ea typeface="Lato"/>
                <a:cs typeface="Lato"/>
                <a:sym typeface="Lato"/>
              </a:rPr>
              <a:t>If you can't measure it, you can't improve it. Our closed-loop feedback process connects your pre-hire data with your post-hire outcomes, which allows you to know exactly what’s working in your hiring process as you continuously improve.</a:t>
            </a:r>
            <a:endParaRPr sz="1333" b="1">
              <a:solidFill>
                <a:srgbClr val="313232"/>
              </a:solidFill>
              <a:latin typeface="Lato"/>
              <a:ea typeface="Lato"/>
              <a:cs typeface="Lato"/>
              <a:sym typeface="Lato"/>
            </a:endParaRPr>
          </a:p>
        </p:txBody>
      </p:sp>
      <p:pic>
        <p:nvPicPr>
          <p:cNvPr id="200" name="Google Shape;200;p6"/>
          <p:cNvPicPr preferRelativeResize="0"/>
          <p:nvPr/>
        </p:nvPicPr>
        <p:blipFill rotWithShape="1">
          <a:blip r:embed="rId4">
            <a:alphaModFix/>
          </a:blip>
          <a:srcRect t="602" b="612"/>
          <a:stretch/>
        </p:blipFill>
        <p:spPr>
          <a:xfrm>
            <a:off x="1708058" y="1829087"/>
            <a:ext cx="1288650" cy="1215708"/>
          </a:xfrm>
          <a:prstGeom prst="rect">
            <a:avLst/>
          </a:prstGeom>
          <a:noFill/>
          <a:ln>
            <a:noFill/>
          </a:ln>
        </p:spPr>
      </p:pic>
      <p:pic>
        <p:nvPicPr>
          <p:cNvPr id="201" name="Google Shape;201;p6"/>
          <p:cNvPicPr preferRelativeResize="0"/>
          <p:nvPr/>
        </p:nvPicPr>
        <p:blipFill rotWithShape="1">
          <a:blip r:embed="rId5">
            <a:alphaModFix/>
          </a:blip>
          <a:srcRect l="-8027" r="-7989"/>
          <a:stretch/>
        </p:blipFill>
        <p:spPr>
          <a:xfrm>
            <a:off x="1696678" y="3287351"/>
            <a:ext cx="1360629" cy="1288067"/>
          </a:xfrm>
          <a:prstGeom prst="rect">
            <a:avLst/>
          </a:prstGeom>
          <a:noFill/>
          <a:ln>
            <a:noFill/>
          </a:ln>
        </p:spPr>
      </p:pic>
      <p:pic>
        <p:nvPicPr>
          <p:cNvPr id="202" name="Google Shape;202;p6"/>
          <p:cNvPicPr preferRelativeResize="0"/>
          <p:nvPr/>
        </p:nvPicPr>
        <p:blipFill rotWithShape="1">
          <a:blip r:embed="rId6">
            <a:alphaModFix/>
          </a:blip>
          <a:srcRect l="3284" r="-6247"/>
          <a:stretch/>
        </p:blipFill>
        <p:spPr>
          <a:xfrm>
            <a:off x="1721649" y="4931834"/>
            <a:ext cx="1272441" cy="1037405"/>
          </a:xfrm>
          <a:prstGeom prst="rect">
            <a:avLst/>
          </a:prstGeom>
          <a:noFill/>
          <a:ln>
            <a:noFill/>
          </a:ln>
        </p:spPr>
      </p:pic>
      <p:sp>
        <p:nvSpPr>
          <p:cNvPr id="3" name="Title 2">
            <a:extLst>
              <a:ext uri="{FF2B5EF4-FFF2-40B4-BE49-F238E27FC236}">
                <a16:creationId xmlns:a16="http://schemas.microsoft.com/office/drawing/2014/main" id="{C83F5A4C-D52D-9EC2-C5F2-896A916903AF}"/>
              </a:ext>
            </a:extLst>
          </p:cNvPr>
          <p:cNvSpPr>
            <a:spLocks noGrp="1"/>
          </p:cNvSpPr>
          <p:nvPr>
            <p:ph type="title"/>
          </p:nvPr>
        </p:nvSpPr>
        <p:spPr/>
        <p:txBody>
          <a:bodyPr/>
          <a:lstStyle/>
          <a:p>
            <a:r>
              <a:rPr lang="en-US" dirty="0"/>
              <a:t>What Makes Journeyfront so Accurate?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grpSp>
        <p:nvGrpSpPr>
          <p:cNvPr id="207" name="Google Shape;207;p7"/>
          <p:cNvGrpSpPr/>
          <p:nvPr/>
        </p:nvGrpSpPr>
        <p:grpSpPr>
          <a:xfrm>
            <a:off x="5919878" y="1688771"/>
            <a:ext cx="1148356" cy="378233"/>
            <a:chOff x="3505114" y="5447395"/>
            <a:chExt cx="3051575" cy="567350"/>
          </a:xfrm>
        </p:grpSpPr>
        <p:sp>
          <p:nvSpPr>
            <p:cNvPr id="208" name="Google Shape;208;p7"/>
            <p:cNvSpPr/>
            <p:nvPr/>
          </p:nvSpPr>
          <p:spPr>
            <a:xfrm>
              <a:off x="3719135" y="5447395"/>
              <a:ext cx="2837554" cy="56084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067"/>
            </a:p>
          </p:txBody>
        </p:sp>
        <p:sp>
          <p:nvSpPr>
            <p:cNvPr id="209" name="Google Shape;209;p7"/>
            <p:cNvSpPr txBox="1"/>
            <p:nvPr/>
          </p:nvSpPr>
          <p:spPr>
            <a:xfrm>
              <a:off x="3505114" y="5453896"/>
              <a:ext cx="3026548"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067" b="1">
                  <a:solidFill>
                    <a:schemeClr val="lt1"/>
                  </a:solidFill>
                  <a:latin typeface="Lato"/>
                  <a:ea typeface="Lato"/>
                  <a:cs typeface="Lato"/>
                  <a:sym typeface="Lato"/>
                </a:rPr>
                <a:t>Work </a:t>
              </a:r>
              <a:endParaRPr sz="933"/>
            </a:p>
            <a:p>
              <a:pPr algn="ctr">
                <a:lnSpc>
                  <a:spcPct val="90000"/>
                </a:lnSpc>
                <a:buSzPts val="1800"/>
              </a:pPr>
              <a:r>
                <a:rPr lang="en-US" sz="1067" b="1">
                  <a:solidFill>
                    <a:schemeClr val="lt1"/>
                  </a:solidFill>
                  <a:latin typeface="Lato"/>
                  <a:ea typeface="Lato"/>
                  <a:cs typeface="Lato"/>
                  <a:sym typeface="Lato"/>
                </a:rPr>
                <a:t>Samples</a:t>
              </a:r>
              <a:endParaRPr sz="1067"/>
            </a:p>
          </p:txBody>
        </p:sp>
      </p:grpSp>
      <p:sp>
        <p:nvSpPr>
          <p:cNvPr id="210" name="Google Shape;210;p7"/>
          <p:cNvSpPr/>
          <p:nvPr/>
        </p:nvSpPr>
        <p:spPr>
          <a:xfrm>
            <a:off x="3414055" y="1688771"/>
            <a:ext cx="1124043" cy="37389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lgn="ctr">
              <a:buSzPts val="2300"/>
            </a:pPr>
            <a:endParaRPr sz="1533"/>
          </a:p>
        </p:txBody>
      </p:sp>
      <p:sp>
        <p:nvSpPr>
          <p:cNvPr id="211" name="Google Shape;211;p7"/>
          <p:cNvSpPr txBox="1"/>
          <p:nvPr/>
        </p:nvSpPr>
        <p:spPr>
          <a:xfrm>
            <a:off x="3370324" y="1693105"/>
            <a:ext cx="1198909" cy="37389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067" b="1">
                <a:solidFill>
                  <a:schemeClr val="lt1"/>
                </a:solidFill>
                <a:latin typeface="Lato"/>
                <a:ea typeface="Lato"/>
                <a:cs typeface="Lato"/>
                <a:sym typeface="Lato"/>
              </a:rPr>
              <a:t>Job </a:t>
            </a:r>
            <a:endParaRPr sz="933"/>
          </a:p>
          <a:p>
            <a:pPr algn="ctr">
              <a:lnSpc>
                <a:spcPct val="90000"/>
              </a:lnSpc>
              <a:buSzPts val="1800"/>
            </a:pPr>
            <a:r>
              <a:rPr lang="en-US" sz="1067" b="1">
                <a:solidFill>
                  <a:schemeClr val="lt1"/>
                </a:solidFill>
                <a:latin typeface="Lato"/>
                <a:ea typeface="Lato"/>
                <a:cs typeface="Lato"/>
                <a:sym typeface="Lato"/>
              </a:rPr>
              <a:t>Simulation</a:t>
            </a:r>
            <a:endParaRPr sz="1067"/>
          </a:p>
        </p:txBody>
      </p:sp>
      <p:grpSp>
        <p:nvGrpSpPr>
          <p:cNvPr id="212" name="Google Shape;212;p7"/>
          <p:cNvGrpSpPr/>
          <p:nvPr/>
        </p:nvGrpSpPr>
        <p:grpSpPr>
          <a:xfrm>
            <a:off x="9282833" y="1688771"/>
            <a:ext cx="1746955" cy="378233"/>
            <a:chOff x="2117119" y="5447395"/>
            <a:chExt cx="2999518" cy="567350"/>
          </a:xfrm>
        </p:grpSpPr>
        <p:sp>
          <p:nvSpPr>
            <p:cNvPr id="213" name="Google Shape;213;p7"/>
            <p:cNvSpPr txBox="1"/>
            <p:nvPr/>
          </p:nvSpPr>
          <p:spPr>
            <a:xfrm>
              <a:off x="2693641" y="5453896"/>
              <a:ext cx="2287019"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Discussion &amp; Selection</a:t>
              </a:r>
              <a:endParaRPr sz="1533"/>
            </a:p>
          </p:txBody>
        </p:sp>
        <p:sp>
          <p:nvSpPr>
            <p:cNvPr id="214" name="Google Shape;214;p7"/>
            <p:cNvSpPr/>
            <p:nvPr/>
          </p:nvSpPr>
          <p:spPr>
            <a:xfrm>
              <a:off x="2117119" y="5447395"/>
              <a:ext cx="2999518" cy="56084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grpSp>
      <p:grpSp>
        <p:nvGrpSpPr>
          <p:cNvPr id="215" name="Google Shape;215;p7"/>
          <p:cNvGrpSpPr/>
          <p:nvPr/>
        </p:nvGrpSpPr>
        <p:grpSpPr>
          <a:xfrm>
            <a:off x="4214192" y="1688771"/>
            <a:ext cx="1260065" cy="378233"/>
            <a:chOff x="3533913" y="5447395"/>
            <a:chExt cx="2287019" cy="567350"/>
          </a:xfrm>
        </p:grpSpPr>
        <p:sp>
          <p:nvSpPr>
            <p:cNvPr id="216" name="Google Shape;216;p7"/>
            <p:cNvSpPr/>
            <p:nvPr/>
          </p:nvSpPr>
          <p:spPr>
            <a:xfrm>
              <a:off x="3813767" y="5447395"/>
              <a:ext cx="1807690" cy="56084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067"/>
            </a:p>
          </p:txBody>
        </p:sp>
        <p:sp>
          <p:nvSpPr>
            <p:cNvPr id="217" name="Google Shape;217;p7"/>
            <p:cNvSpPr txBox="1"/>
            <p:nvPr/>
          </p:nvSpPr>
          <p:spPr>
            <a:xfrm>
              <a:off x="3533913" y="5453896"/>
              <a:ext cx="2287019"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067" b="1">
                  <a:solidFill>
                    <a:schemeClr val="lt1"/>
                  </a:solidFill>
                  <a:latin typeface="Lato"/>
                  <a:ea typeface="Lato"/>
                  <a:cs typeface="Lato"/>
                  <a:sym typeface="Lato"/>
                </a:rPr>
                <a:t>Phone </a:t>
              </a:r>
              <a:endParaRPr sz="933"/>
            </a:p>
            <a:p>
              <a:pPr algn="ctr">
                <a:lnSpc>
                  <a:spcPct val="90000"/>
                </a:lnSpc>
                <a:buSzPts val="1800"/>
              </a:pPr>
              <a:r>
                <a:rPr lang="en-US" sz="1067" b="1">
                  <a:solidFill>
                    <a:schemeClr val="lt1"/>
                  </a:solidFill>
                  <a:latin typeface="Lato"/>
                  <a:ea typeface="Lato"/>
                  <a:cs typeface="Lato"/>
                  <a:sym typeface="Lato"/>
                </a:rPr>
                <a:t>Screen</a:t>
              </a:r>
              <a:endParaRPr sz="1067"/>
            </a:p>
          </p:txBody>
        </p:sp>
      </p:grpSp>
      <p:grpSp>
        <p:nvGrpSpPr>
          <p:cNvPr id="218" name="Google Shape;218;p7"/>
          <p:cNvGrpSpPr/>
          <p:nvPr/>
        </p:nvGrpSpPr>
        <p:grpSpPr>
          <a:xfrm>
            <a:off x="982268" y="1695716"/>
            <a:ext cx="1609239" cy="365421"/>
            <a:chOff x="1493024" y="5472885"/>
            <a:chExt cx="2413858" cy="516366"/>
          </a:xfrm>
        </p:grpSpPr>
        <p:sp>
          <p:nvSpPr>
            <p:cNvPr id="219" name="Google Shape;219;p7"/>
            <p:cNvSpPr/>
            <p:nvPr/>
          </p:nvSpPr>
          <p:spPr>
            <a:xfrm>
              <a:off x="1710387" y="5472885"/>
              <a:ext cx="2196495" cy="509863"/>
            </a:xfrm>
            <a:prstGeom prst="homePlate">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067"/>
            </a:p>
          </p:txBody>
        </p:sp>
        <p:sp>
          <p:nvSpPr>
            <p:cNvPr id="220" name="Google Shape;220;p7"/>
            <p:cNvSpPr txBox="1"/>
            <p:nvPr/>
          </p:nvSpPr>
          <p:spPr>
            <a:xfrm>
              <a:off x="1493024" y="5479388"/>
              <a:ext cx="2287019" cy="509863"/>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067" b="1">
                  <a:solidFill>
                    <a:schemeClr val="lt1"/>
                  </a:solidFill>
                  <a:latin typeface="Lato"/>
                  <a:ea typeface="Lato"/>
                  <a:cs typeface="Lato"/>
                  <a:sym typeface="Lato"/>
                </a:rPr>
                <a:t>Candidate </a:t>
              </a:r>
              <a:endParaRPr sz="933"/>
            </a:p>
            <a:p>
              <a:pPr algn="ctr">
                <a:lnSpc>
                  <a:spcPct val="90000"/>
                </a:lnSpc>
                <a:buSzPts val="1800"/>
              </a:pPr>
              <a:r>
                <a:rPr lang="en-US" sz="1067" b="1">
                  <a:solidFill>
                    <a:schemeClr val="lt1"/>
                  </a:solidFill>
                  <a:latin typeface="Lato"/>
                  <a:ea typeface="Lato"/>
                  <a:cs typeface="Lato"/>
                  <a:sym typeface="Lato"/>
                </a:rPr>
                <a:t>Application</a:t>
              </a:r>
              <a:endParaRPr sz="1067" b="1"/>
            </a:p>
          </p:txBody>
        </p:sp>
      </p:grpSp>
      <p:sp>
        <p:nvSpPr>
          <p:cNvPr id="224" name="Google Shape;224;p7"/>
          <p:cNvSpPr/>
          <p:nvPr/>
        </p:nvSpPr>
        <p:spPr>
          <a:xfrm>
            <a:off x="2297163" y="1688771"/>
            <a:ext cx="1299519" cy="37389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25" name="Google Shape;225;p7"/>
          <p:cNvSpPr txBox="1"/>
          <p:nvPr/>
        </p:nvSpPr>
        <p:spPr>
          <a:xfrm>
            <a:off x="2325928" y="1693105"/>
            <a:ext cx="1198909" cy="37389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067" b="1">
                <a:solidFill>
                  <a:schemeClr val="lt1"/>
                </a:solidFill>
                <a:latin typeface="Lato"/>
                <a:ea typeface="Lato"/>
                <a:cs typeface="Lato"/>
                <a:sym typeface="Lato"/>
              </a:rPr>
              <a:t>Pre-</a:t>
            </a:r>
            <a:endParaRPr sz="933"/>
          </a:p>
          <a:p>
            <a:pPr algn="ctr">
              <a:lnSpc>
                <a:spcPct val="90000"/>
              </a:lnSpc>
              <a:buSzPts val="1800"/>
            </a:pPr>
            <a:r>
              <a:rPr lang="en-US" sz="1067" b="1">
                <a:solidFill>
                  <a:schemeClr val="lt1"/>
                </a:solidFill>
                <a:latin typeface="Lato"/>
                <a:ea typeface="Lato"/>
                <a:cs typeface="Lato"/>
                <a:sym typeface="Lato"/>
              </a:rPr>
              <a:t>Assessment</a:t>
            </a:r>
            <a:endParaRPr sz="1067"/>
          </a:p>
        </p:txBody>
      </p:sp>
      <p:grpSp>
        <p:nvGrpSpPr>
          <p:cNvPr id="226" name="Google Shape;226;p7"/>
          <p:cNvGrpSpPr/>
          <p:nvPr/>
        </p:nvGrpSpPr>
        <p:grpSpPr>
          <a:xfrm>
            <a:off x="5011386" y="1688771"/>
            <a:ext cx="1331988" cy="378233"/>
            <a:chOff x="4022573" y="5447395"/>
            <a:chExt cx="2287019" cy="567350"/>
          </a:xfrm>
        </p:grpSpPr>
        <p:sp>
          <p:nvSpPr>
            <p:cNvPr id="227" name="Google Shape;227;p7"/>
            <p:cNvSpPr/>
            <p:nvPr/>
          </p:nvSpPr>
          <p:spPr>
            <a:xfrm>
              <a:off x="4196004" y="5447395"/>
              <a:ext cx="1862465" cy="56084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067"/>
            </a:p>
          </p:txBody>
        </p:sp>
        <p:sp>
          <p:nvSpPr>
            <p:cNvPr id="228" name="Google Shape;228;p7"/>
            <p:cNvSpPr txBox="1"/>
            <p:nvPr/>
          </p:nvSpPr>
          <p:spPr>
            <a:xfrm>
              <a:off x="4022573" y="5453896"/>
              <a:ext cx="2287019"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067" b="1">
                  <a:solidFill>
                    <a:schemeClr val="lt1"/>
                  </a:solidFill>
                  <a:latin typeface="Lato"/>
                  <a:ea typeface="Lato"/>
                  <a:cs typeface="Lato"/>
                  <a:sym typeface="Lato"/>
                </a:rPr>
                <a:t>Interviews</a:t>
              </a:r>
              <a:endParaRPr sz="1067"/>
            </a:p>
          </p:txBody>
        </p:sp>
      </p:grpSp>
      <p:grpSp>
        <p:nvGrpSpPr>
          <p:cNvPr id="229" name="Google Shape;229;p7"/>
          <p:cNvGrpSpPr/>
          <p:nvPr/>
        </p:nvGrpSpPr>
        <p:grpSpPr>
          <a:xfrm>
            <a:off x="6794815" y="1688771"/>
            <a:ext cx="1122287" cy="378233"/>
            <a:chOff x="4073638" y="5447395"/>
            <a:chExt cx="2036950" cy="567350"/>
          </a:xfrm>
        </p:grpSpPr>
        <p:sp>
          <p:nvSpPr>
            <p:cNvPr id="230" name="Google Shape;230;p7"/>
            <p:cNvSpPr/>
            <p:nvPr/>
          </p:nvSpPr>
          <p:spPr>
            <a:xfrm>
              <a:off x="4073638" y="5447395"/>
              <a:ext cx="2036950" cy="56084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067"/>
            </a:p>
          </p:txBody>
        </p:sp>
        <p:sp>
          <p:nvSpPr>
            <p:cNvPr id="231" name="Google Shape;231;p7"/>
            <p:cNvSpPr txBox="1"/>
            <p:nvPr/>
          </p:nvSpPr>
          <p:spPr>
            <a:xfrm>
              <a:off x="4371487" y="5453896"/>
              <a:ext cx="1420059"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067" b="1">
                  <a:solidFill>
                    <a:schemeClr val="lt1"/>
                  </a:solidFill>
                  <a:latin typeface="Lato"/>
                  <a:ea typeface="Lato"/>
                  <a:cs typeface="Lato"/>
                  <a:sym typeface="Lato"/>
                </a:rPr>
                <a:t>Reference </a:t>
              </a:r>
              <a:endParaRPr sz="933"/>
            </a:p>
            <a:p>
              <a:pPr algn="ctr">
                <a:lnSpc>
                  <a:spcPct val="90000"/>
                </a:lnSpc>
                <a:buSzPts val="1800"/>
              </a:pPr>
              <a:r>
                <a:rPr lang="en-US" sz="1067" b="1">
                  <a:solidFill>
                    <a:schemeClr val="lt1"/>
                  </a:solidFill>
                  <a:latin typeface="Lato"/>
                  <a:ea typeface="Lato"/>
                  <a:cs typeface="Lato"/>
                  <a:sym typeface="Lato"/>
                </a:rPr>
                <a:t>Calls</a:t>
              </a:r>
              <a:endParaRPr sz="1067"/>
            </a:p>
          </p:txBody>
        </p:sp>
      </p:grpSp>
      <p:sp>
        <p:nvSpPr>
          <p:cNvPr id="232" name="Google Shape;232;p7"/>
          <p:cNvSpPr/>
          <p:nvPr/>
        </p:nvSpPr>
        <p:spPr>
          <a:xfrm>
            <a:off x="7716002" y="1688771"/>
            <a:ext cx="1746955" cy="37389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33" name="Google Shape;233;p7"/>
          <p:cNvSpPr txBox="1"/>
          <p:nvPr/>
        </p:nvSpPr>
        <p:spPr>
          <a:xfrm>
            <a:off x="7887314" y="1695268"/>
            <a:ext cx="1331987" cy="37389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067" b="1">
                <a:solidFill>
                  <a:schemeClr val="lt1"/>
                </a:solidFill>
                <a:latin typeface="Lato"/>
                <a:ea typeface="Lato"/>
                <a:cs typeface="Lato"/>
                <a:sym typeface="Lato"/>
              </a:rPr>
              <a:t>Discussion &amp; Selection</a:t>
            </a:r>
            <a:endParaRPr sz="1067"/>
          </a:p>
        </p:txBody>
      </p:sp>
      <p:sp>
        <p:nvSpPr>
          <p:cNvPr id="234" name="Google Shape;234;p7"/>
          <p:cNvSpPr txBox="1"/>
          <p:nvPr/>
        </p:nvSpPr>
        <p:spPr>
          <a:xfrm>
            <a:off x="9462587" y="1695268"/>
            <a:ext cx="1260065" cy="37389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067" b="1">
                <a:solidFill>
                  <a:schemeClr val="lt1"/>
                </a:solidFill>
                <a:latin typeface="Lato"/>
                <a:ea typeface="Lato"/>
                <a:cs typeface="Lato"/>
                <a:sym typeface="Lato"/>
              </a:rPr>
              <a:t>Tracking &amp; Optimizing</a:t>
            </a:r>
            <a:endParaRPr sz="1067"/>
          </a:p>
        </p:txBody>
      </p:sp>
      <p:sp>
        <p:nvSpPr>
          <p:cNvPr id="235" name="Google Shape;235;p7"/>
          <p:cNvSpPr/>
          <p:nvPr/>
        </p:nvSpPr>
        <p:spPr>
          <a:xfrm rot="-5400000" flipH="1">
            <a:off x="2582570" y="690853"/>
            <a:ext cx="325659" cy="3107460"/>
          </a:xfrm>
          <a:prstGeom prst="rightBrace">
            <a:avLst>
              <a:gd name="adj1" fmla="val 0"/>
              <a:gd name="adj2" fmla="val 50174"/>
            </a:avLst>
          </a:prstGeom>
          <a:noFill/>
          <a:ln w="19050" cap="flat" cmpd="sng">
            <a:solidFill>
              <a:srgbClr val="D8D8D8"/>
            </a:solidFill>
            <a:prstDash val="solid"/>
            <a:miter lim="800000"/>
            <a:headEnd type="none" w="sm" len="sm"/>
            <a:tailEnd type="none" w="sm" len="sm"/>
          </a:ln>
        </p:spPr>
        <p:txBody>
          <a:bodyPr spcFirstLastPara="1" wrap="square" lIns="100767" tIns="50367" rIns="100767" bIns="50367" anchor="ctr" anchorCtr="0">
            <a:noAutofit/>
          </a:bodyPr>
          <a:lstStyle/>
          <a:p>
            <a:pPr algn="ctr">
              <a:buSzPts val="3000"/>
            </a:pPr>
            <a:endParaRPr sz="2000">
              <a:solidFill>
                <a:schemeClr val="dk1"/>
              </a:solidFill>
              <a:latin typeface="Calibri"/>
              <a:ea typeface="Calibri"/>
              <a:cs typeface="Calibri"/>
              <a:sym typeface="Calibri"/>
            </a:endParaRPr>
          </a:p>
        </p:txBody>
      </p:sp>
      <p:sp>
        <p:nvSpPr>
          <p:cNvPr id="236" name="Google Shape;236;p7"/>
          <p:cNvSpPr/>
          <p:nvPr/>
        </p:nvSpPr>
        <p:spPr>
          <a:xfrm>
            <a:off x="1191669" y="2612892"/>
            <a:ext cx="3107460" cy="3555529"/>
          </a:xfrm>
          <a:prstGeom prst="rect">
            <a:avLst/>
          </a:prstGeom>
          <a:solidFill>
            <a:schemeClr val="lt1"/>
          </a:solidFill>
          <a:ln w="12700" cap="flat" cmpd="sng">
            <a:solidFill>
              <a:srgbClr val="D8D8D8"/>
            </a:solidFill>
            <a:prstDash val="solid"/>
            <a:round/>
            <a:headEnd type="none" w="sm" len="sm"/>
            <a:tailEnd type="none" w="sm" len="sm"/>
          </a:ln>
        </p:spPr>
        <p:txBody>
          <a:bodyPr spcFirstLastPara="1" wrap="square" lIns="152400" tIns="30467" rIns="152400" bIns="30467" anchor="ctr" anchorCtr="0">
            <a:noAutofit/>
          </a:bodyPr>
          <a:lstStyle/>
          <a:p>
            <a:pPr marL="190510" indent="-105839">
              <a:lnSpc>
                <a:spcPct val="125000"/>
              </a:lnSpc>
              <a:buSzPts val="2000"/>
            </a:pPr>
            <a:endParaRPr sz="933">
              <a:solidFill>
                <a:srgbClr val="6A6B6D"/>
              </a:solidFill>
              <a:latin typeface="Lato"/>
              <a:ea typeface="Lato"/>
              <a:cs typeface="Lato"/>
              <a:sym typeface="Lato"/>
            </a:endParaRPr>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Completed by candidate &amp; auto-scored.</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Mobile friendly &amp; customizable (length &amp; content).</a:t>
            </a:r>
            <a:endParaRPr sz="100">
              <a:solidFill>
                <a:srgbClr val="6A6B6D"/>
              </a:solidFill>
              <a:latin typeface="Lato"/>
              <a:ea typeface="Lato"/>
              <a:cs typeface="Lato"/>
              <a:sym typeface="Lato"/>
            </a:endParaRPr>
          </a:p>
          <a:p>
            <a:pPr>
              <a:lnSpc>
                <a:spcPct val="125000"/>
              </a:lnSpc>
              <a:spcBef>
                <a:spcPts val="533"/>
              </a:spcBef>
              <a:buSzPts val="1400"/>
            </a:pPr>
            <a:r>
              <a:rPr lang="en-US" sz="933" b="1">
                <a:solidFill>
                  <a:srgbClr val="6A6B6D"/>
                </a:solidFill>
                <a:latin typeface="Lato"/>
                <a:ea typeface="Lato"/>
                <a:cs typeface="Lato"/>
                <a:sym typeface="Lato"/>
              </a:rPr>
              <a:t>Candidate Application</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Deploys custom screening questions related to job fit for the role–work/academic background, job eligibility, salary expectations, etc. </a:t>
            </a:r>
            <a:endParaRPr sz="933">
              <a:solidFill>
                <a:srgbClr val="6A6B6D"/>
              </a:solidFill>
              <a:latin typeface="Lato"/>
              <a:ea typeface="Lato"/>
              <a:cs typeface="Lato"/>
              <a:sym typeface="Lato"/>
            </a:endParaRPr>
          </a:p>
          <a:p>
            <a:pPr>
              <a:lnSpc>
                <a:spcPct val="125000"/>
              </a:lnSpc>
              <a:spcBef>
                <a:spcPts val="533"/>
              </a:spcBef>
              <a:buSzPts val="1400"/>
            </a:pPr>
            <a:r>
              <a:rPr lang="en-US" sz="933" b="1">
                <a:solidFill>
                  <a:srgbClr val="6A6B6D"/>
                </a:solidFill>
                <a:latin typeface="Lato"/>
                <a:ea typeface="Lato"/>
                <a:cs typeface="Lato"/>
                <a:sym typeface="Lato"/>
              </a:rPr>
              <a:t>Pre-Assessment</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Measures interests, values, personality traits, &amp; competencies most predictive of performance, retention, &amp; job satisfaction in your roles.</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Capable of measuring custom attributes.</a:t>
            </a:r>
            <a:endParaRPr sz="933"/>
          </a:p>
          <a:p>
            <a:pPr>
              <a:lnSpc>
                <a:spcPct val="125000"/>
              </a:lnSpc>
              <a:spcBef>
                <a:spcPts val="533"/>
              </a:spcBef>
              <a:buSzPts val="1400"/>
            </a:pPr>
            <a:r>
              <a:rPr lang="en-US" sz="933" b="1">
                <a:solidFill>
                  <a:srgbClr val="6A6B6D"/>
                </a:solidFill>
                <a:latin typeface="Lato"/>
                <a:ea typeface="Lato"/>
                <a:cs typeface="Lato"/>
                <a:sym typeface="Lato"/>
              </a:rPr>
              <a:t>Job Simulations</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Measures candidate response to job-related video or image simulations.</a:t>
            </a:r>
            <a:endParaRPr sz="933"/>
          </a:p>
        </p:txBody>
      </p:sp>
      <p:sp>
        <p:nvSpPr>
          <p:cNvPr id="237" name="Google Shape;237;p7"/>
          <p:cNvSpPr/>
          <p:nvPr/>
        </p:nvSpPr>
        <p:spPr>
          <a:xfrm>
            <a:off x="1912422" y="2426169"/>
            <a:ext cx="1665954" cy="330600"/>
          </a:xfrm>
          <a:prstGeom prst="roundRect">
            <a:avLst>
              <a:gd name="adj" fmla="val 16667"/>
            </a:avLst>
          </a:prstGeom>
          <a:solidFill>
            <a:srgbClr val="48A8D7"/>
          </a:solidFill>
          <a:ln w="12700" cap="flat" cmpd="sng">
            <a:solidFill>
              <a:srgbClr val="48A8D7"/>
            </a:solidFill>
            <a:prstDash val="solid"/>
            <a:round/>
            <a:headEnd type="none" w="sm" len="sm"/>
            <a:tailEnd type="none" w="sm" len="sm"/>
          </a:ln>
          <a:effectLst>
            <a:outerShdw blurRad="214313" algn="bl" rotWithShape="0">
              <a:srgbClr val="073763">
                <a:alpha val="13333"/>
              </a:srgbClr>
            </a:outerShdw>
          </a:effectLst>
        </p:spPr>
        <p:txBody>
          <a:bodyPr spcFirstLastPara="1" wrap="square" lIns="100767" tIns="100767" rIns="100767" bIns="100767" anchor="ctr" anchorCtr="0">
            <a:noAutofit/>
          </a:bodyPr>
          <a:lstStyle/>
          <a:p>
            <a:pPr algn="ctr">
              <a:buSzPts val="2300"/>
            </a:pPr>
            <a:r>
              <a:rPr lang="en-US" sz="1533" b="1">
                <a:solidFill>
                  <a:schemeClr val="lt1"/>
                </a:solidFill>
                <a:latin typeface="Lato"/>
                <a:ea typeface="Lato"/>
                <a:cs typeface="Lato"/>
                <a:sym typeface="Lato"/>
              </a:rPr>
              <a:t>Assessment+</a:t>
            </a:r>
            <a:endParaRPr sz="1867" b="1">
              <a:solidFill>
                <a:schemeClr val="lt1"/>
              </a:solidFill>
            </a:endParaRPr>
          </a:p>
        </p:txBody>
      </p:sp>
      <p:sp>
        <p:nvSpPr>
          <p:cNvPr id="238" name="Google Shape;238;p7"/>
          <p:cNvSpPr/>
          <p:nvPr/>
        </p:nvSpPr>
        <p:spPr>
          <a:xfrm rot="-5400000" flipH="1">
            <a:off x="5857982" y="690853"/>
            <a:ext cx="325659" cy="3107460"/>
          </a:xfrm>
          <a:prstGeom prst="rightBrace">
            <a:avLst>
              <a:gd name="adj1" fmla="val 0"/>
              <a:gd name="adj2" fmla="val 50174"/>
            </a:avLst>
          </a:prstGeom>
          <a:noFill/>
          <a:ln w="19050" cap="flat" cmpd="sng">
            <a:solidFill>
              <a:srgbClr val="D8D8D8"/>
            </a:solidFill>
            <a:prstDash val="solid"/>
            <a:miter lim="800000"/>
            <a:headEnd type="none" w="sm" len="sm"/>
            <a:tailEnd type="none" w="sm" len="sm"/>
          </a:ln>
        </p:spPr>
        <p:txBody>
          <a:bodyPr spcFirstLastPara="1" wrap="square" lIns="100767" tIns="50367" rIns="100767" bIns="50367" anchor="ctr" anchorCtr="0">
            <a:noAutofit/>
          </a:bodyPr>
          <a:lstStyle/>
          <a:p>
            <a:pPr algn="ctr">
              <a:buSzPts val="3000"/>
            </a:pPr>
            <a:endParaRPr sz="2000">
              <a:solidFill>
                <a:schemeClr val="dk1"/>
              </a:solidFill>
              <a:latin typeface="Calibri"/>
              <a:ea typeface="Calibri"/>
              <a:cs typeface="Calibri"/>
              <a:sym typeface="Calibri"/>
            </a:endParaRPr>
          </a:p>
        </p:txBody>
      </p:sp>
      <p:sp>
        <p:nvSpPr>
          <p:cNvPr id="239" name="Google Shape;239;p7"/>
          <p:cNvSpPr/>
          <p:nvPr/>
        </p:nvSpPr>
        <p:spPr>
          <a:xfrm>
            <a:off x="4467081" y="2612891"/>
            <a:ext cx="3107460" cy="3553968"/>
          </a:xfrm>
          <a:prstGeom prst="rect">
            <a:avLst/>
          </a:prstGeom>
          <a:solidFill>
            <a:schemeClr val="lt1"/>
          </a:solidFill>
          <a:ln w="12700" cap="flat" cmpd="sng">
            <a:solidFill>
              <a:srgbClr val="D8D8D8"/>
            </a:solidFill>
            <a:prstDash val="solid"/>
            <a:round/>
            <a:headEnd type="none" w="sm" len="sm"/>
            <a:tailEnd type="none" w="sm" len="sm"/>
          </a:ln>
        </p:spPr>
        <p:txBody>
          <a:bodyPr spcFirstLastPara="1" wrap="square" lIns="152400" tIns="30467" rIns="152400" bIns="30467" anchor="ctr" anchorCtr="0">
            <a:noAutofit/>
          </a:bodyPr>
          <a:lstStyle/>
          <a:p>
            <a:pPr>
              <a:lnSpc>
                <a:spcPct val="125000"/>
              </a:lnSpc>
              <a:buSzPts val="1400"/>
            </a:pPr>
            <a:r>
              <a:rPr lang="en-US" sz="933" b="1">
                <a:solidFill>
                  <a:srgbClr val="6A6B6D"/>
                </a:solidFill>
                <a:latin typeface="Lato"/>
                <a:ea typeface="Lato"/>
                <a:cs typeface="Lato"/>
                <a:sym typeface="Lato"/>
              </a:rPr>
              <a:t>Phone Screen &gt; Interviews &gt; Work Samples &gt; References</a:t>
            </a:r>
            <a:endParaRPr sz="933" b="1">
              <a:solidFill>
                <a:srgbClr val="6A6B6D"/>
              </a:solidFill>
              <a:latin typeface="Lato"/>
              <a:ea typeface="Lato"/>
              <a:cs typeface="Lato"/>
              <a:sym typeface="Lato"/>
            </a:endParaRPr>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Scoring guides for employees (digital or print out).</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Access as a link or from Journeyfront / your ATS.</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Mobile friendly.</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100% customizable .</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Scoring guides with interview instructions, attributes of focus (with definitions), scoring rubrics, interview questions / work samples, etc.</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Capture and aggregate interviewer feedback across interview participants or interview steps (both qualitative and quantitative).</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Input your own screening process and/or let Journeyfront  recommend additional effective ways to screen for the traits that matter most.</a:t>
            </a:r>
            <a:endParaRPr sz="933"/>
          </a:p>
        </p:txBody>
      </p:sp>
      <p:sp>
        <p:nvSpPr>
          <p:cNvPr id="240" name="Google Shape;240;p7"/>
          <p:cNvSpPr/>
          <p:nvPr/>
        </p:nvSpPr>
        <p:spPr>
          <a:xfrm>
            <a:off x="5187834" y="2426169"/>
            <a:ext cx="1665954" cy="330600"/>
          </a:xfrm>
          <a:prstGeom prst="roundRect">
            <a:avLst>
              <a:gd name="adj" fmla="val 16667"/>
            </a:avLst>
          </a:prstGeom>
          <a:solidFill>
            <a:srgbClr val="48A8D7"/>
          </a:solidFill>
          <a:ln w="9525" cap="flat" cmpd="sng">
            <a:solidFill>
              <a:srgbClr val="48A8D7"/>
            </a:solidFill>
            <a:prstDash val="solid"/>
            <a:round/>
            <a:headEnd type="none" w="sm" len="sm"/>
            <a:tailEnd type="none" w="sm" len="sm"/>
          </a:ln>
          <a:effectLst>
            <a:outerShdw blurRad="214313" algn="bl" rotWithShape="0">
              <a:srgbClr val="073763">
                <a:alpha val="13333"/>
              </a:srgbClr>
            </a:outerShdw>
          </a:effectLst>
        </p:spPr>
        <p:txBody>
          <a:bodyPr spcFirstLastPara="1" wrap="square" lIns="100767" tIns="100767" rIns="100767" bIns="100767" anchor="ctr" anchorCtr="0">
            <a:noAutofit/>
          </a:bodyPr>
          <a:lstStyle/>
          <a:p>
            <a:pPr algn="ctr">
              <a:buSzPts val="2300"/>
            </a:pPr>
            <a:r>
              <a:rPr lang="en-US" sz="1533" b="1">
                <a:solidFill>
                  <a:schemeClr val="lt1"/>
                </a:solidFill>
                <a:latin typeface="Lato"/>
                <a:ea typeface="Lato"/>
                <a:cs typeface="Lato"/>
                <a:sym typeface="Lato"/>
              </a:rPr>
              <a:t>Interview+</a:t>
            </a:r>
            <a:endParaRPr sz="1867" b="1">
              <a:solidFill>
                <a:schemeClr val="lt1"/>
              </a:solidFill>
            </a:endParaRPr>
          </a:p>
        </p:txBody>
      </p:sp>
      <p:sp>
        <p:nvSpPr>
          <p:cNvPr id="241" name="Google Shape;241;p7"/>
          <p:cNvSpPr/>
          <p:nvPr/>
        </p:nvSpPr>
        <p:spPr>
          <a:xfrm rot="-5400000" flipH="1">
            <a:off x="9133393" y="690853"/>
            <a:ext cx="325659" cy="3107460"/>
          </a:xfrm>
          <a:prstGeom prst="rightBrace">
            <a:avLst>
              <a:gd name="adj1" fmla="val 0"/>
              <a:gd name="adj2" fmla="val 50174"/>
            </a:avLst>
          </a:prstGeom>
          <a:noFill/>
          <a:ln w="19050" cap="flat" cmpd="sng">
            <a:solidFill>
              <a:srgbClr val="D8D8D8"/>
            </a:solidFill>
            <a:prstDash val="solid"/>
            <a:miter lim="800000"/>
            <a:headEnd type="none" w="sm" len="sm"/>
            <a:tailEnd type="none" w="sm" len="sm"/>
          </a:ln>
        </p:spPr>
        <p:txBody>
          <a:bodyPr spcFirstLastPara="1" wrap="square" lIns="100767" tIns="50367" rIns="100767" bIns="50367" anchor="ctr" anchorCtr="0">
            <a:noAutofit/>
          </a:bodyPr>
          <a:lstStyle/>
          <a:p>
            <a:pPr algn="ctr">
              <a:buSzPts val="3000"/>
            </a:pPr>
            <a:endParaRPr sz="2000">
              <a:solidFill>
                <a:schemeClr val="dk1"/>
              </a:solidFill>
              <a:latin typeface="Calibri"/>
              <a:ea typeface="Calibri"/>
              <a:cs typeface="Calibri"/>
              <a:sym typeface="Calibri"/>
            </a:endParaRPr>
          </a:p>
        </p:txBody>
      </p:sp>
      <p:sp>
        <p:nvSpPr>
          <p:cNvPr id="242" name="Google Shape;242;p7"/>
          <p:cNvSpPr/>
          <p:nvPr/>
        </p:nvSpPr>
        <p:spPr>
          <a:xfrm>
            <a:off x="7742492" y="2612892"/>
            <a:ext cx="3107460" cy="3555529"/>
          </a:xfrm>
          <a:prstGeom prst="rect">
            <a:avLst/>
          </a:prstGeom>
          <a:solidFill>
            <a:schemeClr val="lt1"/>
          </a:solidFill>
          <a:ln w="12700" cap="flat" cmpd="sng">
            <a:solidFill>
              <a:srgbClr val="D8D8D8"/>
            </a:solidFill>
            <a:prstDash val="solid"/>
            <a:round/>
            <a:headEnd type="none" w="sm" len="sm"/>
            <a:tailEnd type="none" w="sm" len="sm"/>
          </a:ln>
        </p:spPr>
        <p:txBody>
          <a:bodyPr spcFirstLastPara="1" wrap="square" lIns="152400" tIns="30467" rIns="152400" bIns="30467" anchor="ctr" anchorCtr="0">
            <a:noAutofit/>
          </a:bodyPr>
          <a:lstStyle/>
          <a:p>
            <a:pPr>
              <a:lnSpc>
                <a:spcPct val="125000"/>
              </a:lnSpc>
              <a:buSzPts val="2000"/>
            </a:pPr>
            <a:endParaRPr sz="933" b="1">
              <a:solidFill>
                <a:srgbClr val="6A6B6D"/>
              </a:solidFill>
              <a:latin typeface="Lato"/>
              <a:ea typeface="Lato"/>
              <a:cs typeface="Lato"/>
              <a:sym typeface="Lato"/>
            </a:endParaRPr>
          </a:p>
          <a:p>
            <a:pPr>
              <a:lnSpc>
                <a:spcPct val="125000"/>
              </a:lnSpc>
              <a:spcBef>
                <a:spcPts val="533"/>
              </a:spcBef>
              <a:buSzPts val="2000"/>
            </a:pPr>
            <a:r>
              <a:rPr lang="en-US" sz="933" b="1">
                <a:solidFill>
                  <a:srgbClr val="6A6B6D"/>
                </a:solidFill>
                <a:latin typeface="Lato"/>
                <a:ea typeface="Lato"/>
                <a:cs typeface="Lato"/>
                <a:sym typeface="Lato"/>
              </a:rPr>
              <a:t>Discussion &amp; Selection</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Aggregate all candidate insights in one place.</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View scores by step, attribute or interviewer (including notes), etc.</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Auto-rank candidates &amp; compare side by side. </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Custom weighting for steps/attributes as needed.</a:t>
            </a:r>
            <a:endParaRPr sz="933">
              <a:solidFill>
                <a:srgbClr val="6A6B6D"/>
              </a:solidFill>
              <a:latin typeface="Lato"/>
              <a:ea typeface="Lato"/>
              <a:cs typeface="Lato"/>
              <a:sym typeface="Lato"/>
            </a:endParaRPr>
          </a:p>
          <a:p>
            <a:pPr>
              <a:lnSpc>
                <a:spcPct val="125000"/>
              </a:lnSpc>
              <a:spcBef>
                <a:spcPts val="533"/>
              </a:spcBef>
              <a:buSzPts val="100"/>
            </a:pPr>
            <a:endParaRPr sz="100">
              <a:solidFill>
                <a:srgbClr val="6A6B6D"/>
              </a:solidFill>
              <a:latin typeface="Lato"/>
              <a:ea typeface="Lato"/>
              <a:cs typeface="Lato"/>
              <a:sym typeface="Lato"/>
            </a:endParaRPr>
          </a:p>
          <a:p>
            <a:pPr>
              <a:lnSpc>
                <a:spcPct val="125000"/>
              </a:lnSpc>
              <a:spcBef>
                <a:spcPts val="533"/>
              </a:spcBef>
              <a:buSzPts val="1400"/>
            </a:pPr>
            <a:r>
              <a:rPr lang="en-US" sz="933" b="1">
                <a:solidFill>
                  <a:srgbClr val="6A6B6D"/>
                </a:solidFill>
                <a:latin typeface="Lato"/>
                <a:ea typeface="Lato"/>
                <a:cs typeface="Lato"/>
                <a:sym typeface="Lato"/>
              </a:rPr>
              <a:t>Tracking &amp; Optimization</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Track hiring accuracy (performance, turnover, and job satisfaction by hiring cohort).</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Use machine learning/AI to identify patterns between candidate data collected and post-hire performance, turnover &amp; job satisfaction data.</a:t>
            </a:r>
            <a:endParaRPr sz="933"/>
          </a:p>
          <a:p>
            <a:pPr marL="190510" indent="-190510">
              <a:lnSpc>
                <a:spcPct val="125000"/>
              </a:lnSpc>
              <a:spcBef>
                <a:spcPts val="533"/>
              </a:spcBef>
              <a:buSzPts val="2000"/>
              <a:buFont typeface="Arial"/>
              <a:buChar char="•"/>
            </a:pPr>
            <a:r>
              <a:rPr lang="en-US" sz="933">
                <a:solidFill>
                  <a:srgbClr val="6A6B6D"/>
                </a:solidFill>
                <a:latin typeface="Lato"/>
                <a:ea typeface="Lato"/>
                <a:cs typeface="Lato"/>
                <a:sym typeface="Lato"/>
              </a:rPr>
              <a:t>Use data to continually optimize your hiring formula.</a:t>
            </a:r>
            <a:endParaRPr sz="933"/>
          </a:p>
          <a:p>
            <a:pPr>
              <a:lnSpc>
                <a:spcPct val="125000"/>
              </a:lnSpc>
              <a:spcBef>
                <a:spcPts val="533"/>
              </a:spcBef>
              <a:buSzPts val="1400"/>
            </a:pPr>
            <a:endParaRPr sz="933">
              <a:solidFill>
                <a:srgbClr val="6A6B6D"/>
              </a:solidFill>
              <a:latin typeface="Lato"/>
              <a:ea typeface="Lato"/>
              <a:cs typeface="Lato"/>
              <a:sym typeface="Lato"/>
            </a:endParaRPr>
          </a:p>
        </p:txBody>
      </p:sp>
      <p:sp>
        <p:nvSpPr>
          <p:cNvPr id="243" name="Google Shape;243;p7"/>
          <p:cNvSpPr/>
          <p:nvPr/>
        </p:nvSpPr>
        <p:spPr>
          <a:xfrm>
            <a:off x="8423564" y="2374183"/>
            <a:ext cx="1705636" cy="417151"/>
          </a:xfrm>
          <a:prstGeom prst="roundRect">
            <a:avLst>
              <a:gd name="adj" fmla="val 16667"/>
            </a:avLst>
          </a:prstGeom>
          <a:solidFill>
            <a:srgbClr val="48A8D7"/>
          </a:solidFill>
          <a:ln w="9525" cap="flat" cmpd="sng">
            <a:solidFill>
              <a:srgbClr val="48A8D7"/>
            </a:solidFill>
            <a:prstDash val="solid"/>
            <a:round/>
            <a:headEnd type="none" w="sm" len="sm"/>
            <a:tailEnd type="none" w="sm" len="sm"/>
          </a:ln>
          <a:effectLst>
            <a:outerShdw blurRad="214313" algn="bl" rotWithShape="0">
              <a:srgbClr val="073763">
                <a:alpha val="13333"/>
              </a:srgbClr>
            </a:outerShdw>
          </a:effectLst>
        </p:spPr>
        <p:txBody>
          <a:bodyPr spcFirstLastPara="1" wrap="square" lIns="100767" tIns="100767" rIns="100767" bIns="100767" anchor="ctr" anchorCtr="0">
            <a:noAutofit/>
          </a:bodyPr>
          <a:lstStyle/>
          <a:p>
            <a:pPr algn="ctr">
              <a:buSzPts val="2300"/>
            </a:pPr>
            <a:r>
              <a:rPr lang="en-US" sz="1533" b="1">
                <a:solidFill>
                  <a:schemeClr val="lt1"/>
                </a:solidFill>
                <a:latin typeface="Lato"/>
                <a:ea typeface="Lato"/>
                <a:cs typeface="Lato"/>
                <a:sym typeface="Lato"/>
              </a:rPr>
              <a:t>Included in Both</a:t>
            </a:r>
            <a:endParaRPr sz="1867" b="1">
              <a:solidFill>
                <a:schemeClr val="lt1"/>
              </a:solidFill>
            </a:endParaRPr>
          </a:p>
        </p:txBody>
      </p:sp>
      <p:sp>
        <p:nvSpPr>
          <p:cNvPr id="2" name="Title 1">
            <a:extLst>
              <a:ext uri="{FF2B5EF4-FFF2-40B4-BE49-F238E27FC236}">
                <a16:creationId xmlns:a16="http://schemas.microsoft.com/office/drawing/2014/main" id="{9AE4422E-2680-8915-8CF9-DB150DAA51F8}"/>
              </a:ext>
            </a:extLst>
          </p:cNvPr>
          <p:cNvSpPr>
            <a:spLocks noGrp="1"/>
          </p:cNvSpPr>
          <p:nvPr>
            <p:ph type="title"/>
          </p:nvPr>
        </p:nvSpPr>
        <p:spPr/>
        <p:txBody>
          <a:bodyPr/>
          <a:lstStyle/>
          <a:p>
            <a:r>
              <a:rPr lang="en-US" dirty="0"/>
              <a:t>Journeyfront is the entire Hiring Accuracy toolkit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28"/>
          <p:cNvSpPr/>
          <p:nvPr/>
        </p:nvSpPr>
        <p:spPr>
          <a:xfrm>
            <a:off x="924470" y="1764101"/>
            <a:ext cx="1736928" cy="492732"/>
          </a:xfrm>
          <a:prstGeom prst="homePlate">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50" name="Google Shape;250;p228"/>
          <p:cNvSpPr txBox="1"/>
          <p:nvPr/>
        </p:nvSpPr>
        <p:spPr>
          <a:xfrm>
            <a:off x="1070110" y="1742714"/>
            <a:ext cx="1341144" cy="547425"/>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dirty="0">
                <a:solidFill>
                  <a:schemeClr val="lt1"/>
                </a:solidFill>
                <a:latin typeface="Lato"/>
                <a:ea typeface="Lato"/>
                <a:cs typeface="Lato"/>
                <a:sym typeface="Lato"/>
              </a:rPr>
              <a:t>Candidate Application</a:t>
            </a:r>
            <a:endParaRPr sz="1533" b="1" dirty="0"/>
          </a:p>
        </p:txBody>
      </p:sp>
      <p:sp>
        <p:nvSpPr>
          <p:cNvPr id="2" name="Title 1">
            <a:extLst>
              <a:ext uri="{FF2B5EF4-FFF2-40B4-BE49-F238E27FC236}">
                <a16:creationId xmlns:a16="http://schemas.microsoft.com/office/drawing/2014/main" id="{185EE499-5A8F-920F-E9F1-37DEA81CABB1}"/>
              </a:ext>
            </a:extLst>
          </p:cNvPr>
          <p:cNvSpPr>
            <a:spLocks noGrp="1"/>
          </p:cNvSpPr>
          <p:nvPr>
            <p:ph type="title"/>
          </p:nvPr>
        </p:nvSpPr>
        <p:spPr/>
        <p:txBody>
          <a:bodyPr/>
          <a:lstStyle/>
          <a:p>
            <a:r>
              <a:rPr lang="en-US" dirty="0"/>
              <a:t>Journeyfront is the Entire Hiring Accuracy toolkit</a:t>
            </a:r>
            <a:br>
              <a:rPr lang="en-US" dirty="0"/>
            </a:br>
            <a:endParaRPr lang="en-US" dirty="0"/>
          </a:p>
        </p:txBody>
      </p:sp>
      <p:sp>
        <p:nvSpPr>
          <p:cNvPr id="251" name="Google Shape;251;p228"/>
          <p:cNvSpPr txBox="1">
            <a:spLocks noGrp="1"/>
          </p:cNvSpPr>
          <p:nvPr>
            <p:ph type="sldNum" idx="4294967295"/>
          </p:nvPr>
        </p:nvSpPr>
        <p:spPr>
          <a:xfrm>
            <a:off x="11094509" y="9326033"/>
            <a:ext cx="1097491" cy="787400"/>
          </a:xfrm>
          <a:prstGeom prst="rect">
            <a:avLst/>
          </a:prstGeom>
          <a:noFill/>
          <a:ln>
            <a:noFill/>
          </a:ln>
        </p:spPr>
        <p:txBody>
          <a:bodyPr spcFirstLastPara="1" wrap="square" lIns="151150" tIns="151150" rIns="151150" bIns="151150" anchor="ctr" anchorCtr="0">
            <a:noAutofit/>
          </a:bodyPr>
          <a:lstStyle/>
          <a:p>
            <a:pPr algn="r">
              <a:buSzPts val="1700"/>
            </a:pPr>
            <a:fld id="{00000000-1234-1234-1234-123412341234}" type="slidenum">
              <a:rPr lang="en-US" sz="1700">
                <a:solidFill>
                  <a:schemeClr val="dk2"/>
                </a:solidFill>
              </a:rPr>
              <a:pPr algn="r">
                <a:buSzPts val="1700"/>
              </a:pPr>
              <a:t>43</a:t>
            </a:fld>
            <a:endParaRPr sz="1700">
              <a:solidFill>
                <a:schemeClr val="dk2"/>
              </a:solidFill>
            </a:endParaRPr>
          </a:p>
        </p:txBody>
      </p:sp>
      <p:sp>
        <p:nvSpPr>
          <p:cNvPr id="252" name="Google Shape;252;p228"/>
          <p:cNvSpPr txBox="1"/>
          <p:nvPr/>
        </p:nvSpPr>
        <p:spPr>
          <a:xfrm>
            <a:off x="946156" y="2492384"/>
            <a:ext cx="3247111" cy="3903418"/>
          </a:xfrm>
          <a:prstGeom prst="rect">
            <a:avLst/>
          </a:prstGeom>
          <a:noFill/>
          <a:ln>
            <a:noFill/>
          </a:ln>
        </p:spPr>
        <p:txBody>
          <a:bodyPr spcFirstLastPara="1" wrap="square" lIns="0" tIns="0" rIns="0" bIns="0" anchor="t" anchorCtr="0">
            <a:noAutofit/>
          </a:bodyPr>
          <a:lstStyle/>
          <a:p>
            <a:pPr>
              <a:lnSpc>
                <a:spcPct val="125000"/>
              </a:lnSpc>
              <a:spcBef>
                <a:spcPts val="533"/>
              </a:spcBef>
              <a:buSzPts val="1800"/>
            </a:pPr>
            <a:r>
              <a:rPr lang="en-US" sz="1200" b="1">
                <a:solidFill>
                  <a:srgbClr val="6A6B6D"/>
                </a:solidFill>
                <a:latin typeface="Lato"/>
                <a:ea typeface="Lato"/>
                <a:cs typeface="Lato"/>
                <a:sym typeface="Lato"/>
              </a:rPr>
              <a:t>Candidate Application:</a:t>
            </a:r>
            <a:endParaRPr sz="933"/>
          </a:p>
          <a:p>
            <a:pPr marL="190520" indent="-190520">
              <a:lnSpc>
                <a:spcPct val="125000"/>
              </a:lnSpc>
              <a:spcBef>
                <a:spcPts val="533"/>
              </a:spcBef>
              <a:buSzPts val="2000"/>
              <a:buFont typeface="Arial"/>
              <a:buChar char="•"/>
            </a:pPr>
            <a:r>
              <a:rPr lang="en-US" sz="1200">
                <a:solidFill>
                  <a:srgbClr val="6A6B6D"/>
                </a:solidFill>
                <a:latin typeface="Lato"/>
                <a:ea typeface="Lato"/>
                <a:cs typeface="Lato"/>
                <a:sym typeface="Lato"/>
              </a:rPr>
              <a:t>Auto-sort applicants using custom screening questions.</a:t>
            </a:r>
            <a:endParaRPr sz="933"/>
          </a:p>
          <a:p>
            <a:pPr>
              <a:lnSpc>
                <a:spcPct val="125000"/>
              </a:lnSpc>
              <a:spcBef>
                <a:spcPts val="533"/>
              </a:spcBef>
              <a:buSzPts val="1800"/>
            </a:pPr>
            <a:endParaRPr sz="1200">
              <a:solidFill>
                <a:srgbClr val="6A6B6D"/>
              </a:solidFill>
              <a:latin typeface="Lato"/>
              <a:ea typeface="Lato"/>
              <a:cs typeface="Lato"/>
              <a:sym typeface="Lato"/>
            </a:endParaRPr>
          </a:p>
          <a:p>
            <a:pPr>
              <a:lnSpc>
                <a:spcPct val="125000"/>
              </a:lnSpc>
              <a:spcBef>
                <a:spcPts val="533"/>
              </a:spcBef>
              <a:buSzPts val="1800"/>
            </a:pPr>
            <a:r>
              <a:rPr lang="en-US" sz="1200" b="1">
                <a:solidFill>
                  <a:srgbClr val="6A6B6D"/>
                </a:solidFill>
                <a:latin typeface="Lato"/>
                <a:ea typeface="Lato"/>
                <a:cs typeface="Lato"/>
                <a:sym typeface="Lato"/>
              </a:rPr>
              <a:t>Predictive Behavioral Assessments: </a:t>
            </a:r>
            <a:endParaRPr sz="933"/>
          </a:p>
          <a:p>
            <a:pPr marL="190520" indent="-190520">
              <a:lnSpc>
                <a:spcPct val="125000"/>
              </a:lnSpc>
              <a:spcBef>
                <a:spcPts val="533"/>
              </a:spcBef>
              <a:buSzPts val="2000"/>
              <a:buFont typeface="Arial"/>
              <a:buChar char="•"/>
            </a:pPr>
            <a:r>
              <a:rPr lang="en-US" sz="1200">
                <a:solidFill>
                  <a:srgbClr val="6A6B6D"/>
                </a:solidFill>
                <a:latin typeface="Lato"/>
                <a:ea typeface="Lato"/>
                <a:cs typeface="Lato"/>
                <a:sym typeface="Lato"/>
              </a:rPr>
              <a:t>Predict candidate performance &amp; retention using insights collected from employee data.</a:t>
            </a:r>
            <a:endParaRPr sz="933"/>
          </a:p>
          <a:p>
            <a:pPr marL="190520" indent="-105849">
              <a:lnSpc>
                <a:spcPct val="125000"/>
              </a:lnSpc>
              <a:spcBef>
                <a:spcPts val="533"/>
              </a:spcBef>
              <a:buSzPts val="2000"/>
            </a:pPr>
            <a:endParaRPr sz="1200">
              <a:solidFill>
                <a:srgbClr val="6A6B6D"/>
              </a:solidFill>
              <a:latin typeface="Lato"/>
              <a:ea typeface="Lato"/>
              <a:cs typeface="Lato"/>
              <a:sym typeface="Lato"/>
            </a:endParaRPr>
          </a:p>
          <a:p>
            <a:pPr>
              <a:lnSpc>
                <a:spcPct val="125000"/>
              </a:lnSpc>
              <a:spcBef>
                <a:spcPts val="533"/>
              </a:spcBef>
              <a:buSzPts val="1800"/>
            </a:pPr>
            <a:r>
              <a:rPr lang="en-US" sz="1200" b="1">
                <a:solidFill>
                  <a:srgbClr val="6A6B6D"/>
                </a:solidFill>
                <a:latin typeface="Lato"/>
                <a:ea typeface="Lato"/>
                <a:cs typeface="Lato"/>
                <a:sym typeface="Lato"/>
              </a:rPr>
              <a:t>Job Previews &amp; Simulations:</a:t>
            </a:r>
            <a:endParaRPr sz="933"/>
          </a:p>
          <a:p>
            <a:pPr marL="190520" indent="-190520">
              <a:lnSpc>
                <a:spcPct val="125000"/>
              </a:lnSpc>
              <a:spcBef>
                <a:spcPts val="533"/>
              </a:spcBef>
              <a:buSzPts val="2000"/>
              <a:buFont typeface="Arial"/>
              <a:buChar char="•"/>
            </a:pPr>
            <a:r>
              <a:rPr lang="en-US" sz="1200">
                <a:solidFill>
                  <a:srgbClr val="6A6B6D"/>
                </a:solidFill>
                <a:latin typeface="Lato"/>
                <a:ea typeface="Lato"/>
                <a:cs typeface="Lato"/>
                <a:sym typeface="Lato"/>
              </a:rPr>
              <a:t>Demonstrate the job for candidates, allowing them to self-select in or out based on fit.</a:t>
            </a:r>
            <a:endParaRPr sz="933"/>
          </a:p>
        </p:txBody>
      </p:sp>
      <p:sp>
        <p:nvSpPr>
          <p:cNvPr id="253" name="Google Shape;253;p228"/>
          <p:cNvSpPr txBox="1"/>
          <p:nvPr/>
        </p:nvSpPr>
        <p:spPr>
          <a:xfrm>
            <a:off x="4680990" y="2492385"/>
            <a:ext cx="3123735" cy="3653217"/>
          </a:xfrm>
          <a:prstGeom prst="rect">
            <a:avLst/>
          </a:prstGeom>
          <a:noFill/>
          <a:ln>
            <a:noFill/>
          </a:ln>
        </p:spPr>
        <p:txBody>
          <a:bodyPr spcFirstLastPara="1" wrap="square" lIns="0" tIns="0" rIns="0" bIns="0" anchor="t" anchorCtr="0">
            <a:noAutofit/>
          </a:bodyPr>
          <a:lstStyle/>
          <a:p>
            <a:pPr>
              <a:lnSpc>
                <a:spcPct val="125000"/>
              </a:lnSpc>
              <a:spcBef>
                <a:spcPts val="533"/>
              </a:spcBef>
              <a:buSzPts val="1800"/>
            </a:pPr>
            <a:r>
              <a:rPr lang="en-US" sz="1200" b="1">
                <a:solidFill>
                  <a:srgbClr val="6A6B6D"/>
                </a:solidFill>
                <a:latin typeface="Lato"/>
                <a:ea typeface="Lato"/>
                <a:cs typeface="Lato"/>
                <a:sym typeface="Lato"/>
              </a:rPr>
              <a:t>Skills Tests</a:t>
            </a:r>
            <a:endParaRPr sz="933"/>
          </a:p>
          <a:p>
            <a:pPr marL="190520" indent="-190520">
              <a:lnSpc>
                <a:spcPct val="125000"/>
              </a:lnSpc>
              <a:spcBef>
                <a:spcPts val="533"/>
              </a:spcBef>
              <a:buSzPts val="2000"/>
              <a:buFont typeface="Arial"/>
              <a:buChar char="•"/>
            </a:pPr>
            <a:r>
              <a:rPr lang="en-US" sz="1200">
                <a:solidFill>
                  <a:srgbClr val="6A6B6D"/>
                </a:solidFill>
                <a:latin typeface="Lato"/>
                <a:ea typeface="Lato"/>
                <a:cs typeface="Lato"/>
                <a:sym typeface="Lato"/>
              </a:rPr>
              <a:t> Measure job knowledge &amp; other key job skills using customized skills tests.</a:t>
            </a:r>
            <a:endParaRPr sz="933"/>
          </a:p>
          <a:p>
            <a:pPr marL="190520" indent="-105849">
              <a:lnSpc>
                <a:spcPct val="125000"/>
              </a:lnSpc>
              <a:spcBef>
                <a:spcPts val="533"/>
              </a:spcBef>
              <a:buSzPts val="2000"/>
            </a:pPr>
            <a:endParaRPr sz="1200">
              <a:solidFill>
                <a:srgbClr val="6A6B6D"/>
              </a:solidFill>
              <a:latin typeface="Lato"/>
              <a:ea typeface="Lato"/>
              <a:cs typeface="Lato"/>
              <a:sym typeface="Lato"/>
            </a:endParaRPr>
          </a:p>
          <a:p>
            <a:pPr>
              <a:lnSpc>
                <a:spcPct val="125000"/>
              </a:lnSpc>
              <a:spcBef>
                <a:spcPts val="533"/>
              </a:spcBef>
              <a:buSzPts val="1800"/>
            </a:pPr>
            <a:r>
              <a:rPr lang="en-US" sz="1200" b="1">
                <a:solidFill>
                  <a:srgbClr val="6A6B6D"/>
                </a:solidFill>
                <a:latin typeface="Lato"/>
                <a:ea typeface="Lato"/>
                <a:cs typeface="Lato"/>
                <a:sym typeface="Lato"/>
              </a:rPr>
              <a:t>Phone Screen &gt; Interviews:</a:t>
            </a:r>
            <a:endParaRPr sz="933"/>
          </a:p>
          <a:p>
            <a:pPr marL="190520" indent="-190520">
              <a:lnSpc>
                <a:spcPct val="125000"/>
              </a:lnSpc>
              <a:spcBef>
                <a:spcPts val="533"/>
              </a:spcBef>
              <a:buSzPts val="2000"/>
              <a:buFont typeface="Arial"/>
              <a:buChar char="•"/>
            </a:pPr>
            <a:r>
              <a:rPr lang="en-US" sz="1200">
                <a:solidFill>
                  <a:srgbClr val="6A6B6D"/>
                </a:solidFill>
                <a:latin typeface="Lato"/>
                <a:ea typeface="Lato"/>
                <a:cs typeface="Lato"/>
                <a:sym typeface="Lato"/>
              </a:rPr>
              <a:t>Optimize and capture interview feedback with digital hiring guides and scoring rubrics.</a:t>
            </a:r>
            <a:endParaRPr sz="933"/>
          </a:p>
        </p:txBody>
      </p:sp>
      <p:sp>
        <p:nvSpPr>
          <p:cNvPr id="254" name="Google Shape;254;p228"/>
          <p:cNvSpPr txBox="1"/>
          <p:nvPr/>
        </p:nvSpPr>
        <p:spPr>
          <a:xfrm>
            <a:off x="8209468" y="2492384"/>
            <a:ext cx="3041366" cy="4776559"/>
          </a:xfrm>
          <a:prstGeom prst="rect">
            <a:avLst/>
          </a:prstGeom>
          <a:noFill/>
          <a:ln>
            <a:noFill/>
          </a:ln>
        </p:spPr>
        <p:txBody>
          <a:bodyPr spcFirstLastPara="1" wrap="square" lIns="0" tIns="0" rIns="0" bIns="0" anchor="t" anchorCtr="0">
            <a:noAutofit/>
          </a:bodyPr>
          <a:lstStyle/>
          <a:p>
            <a:pPr>
              <a:lnSpc>
                <a:spcPct val="125000"/>
              </a:lnSpc>
              <a:spcBef>
                <a:spcPts val="533"/>
              </a:spcBef>
              <a:buSzPts val="1800"/>
            </a:pPr>
            <a:r>
              <a:rPr lang="en-US" sz="1200" b="1">
                <a:solidFill>
                  <a:srgbClr val="6A6B6D"/>
                </a:solidFill>
                <a:latin typeface="Lato"/>
                <a:ea typeface="Lato"/>
                <a:cs typeface="Lato"/>
                <a:sym typeface="Lato"/>
              </a:rPr>
              <a:t>Discussion &amp; Selection:</a:t>
            </a:r>
            <a:endParaRPr sz="933"/>
          </a:p>
          <a:p>
            <a:pPr marL="190520" indent="-190520">
              <a:lnSpc>
                <a:spcPct val="125000"/>
              </a:lnSpc>
              <a:spcBef>
                <a:spcPts val="533"/>
              </a:spcBef>
              <a:buSzPts val="2000"/>
              <a:buFont typeface="Arial"/>
              <a:buChar char="•"/>
            </a:pPr>
            <a:r>
              <a:rPr lang="en-US" sz="1200">
                <a:solidFill>
                  <a:srgbClr val="6A6B6D"/>
                </a:solidFill>
                <a:latin typeface="Lato"/>
                <a:ea typeface="Lato"/>
                <a:cs typeface="Lato"/>
                <a:sym typeface="Lato"/>
              </a:rPr>
              <a:t>Optimize the hiring decision by aggregating all candidate insights into customizable scorecards – view scores by attributes measured, screening steps, interviewers, etc. </a:t>
            </a:r>
            <a:endParaRPr sz="933"/>
          </a:p>
          <a:p>
            <a:pPr>
              <a:lnSpc>
                <a:spcPct val="125000"/>
              </a:lnSpc>
              <a:spcBef>
                <a:spcPts val="533"/>
              </a:spcBef>
              <a:buSzPts val="1800"/>
            </a:pPr>
            <a:endParaRPr sz="1200" b="1">
              <a:solidFill>
                <a:srgbClr val="6A6B6D"/>
              </a:solidFill>
              <a:latin typeface="Lato"/>
              <a:ea typeface="Lato"/>
              <a:cs typeface="Lato"/>
              <a:sym typeface="Lato"/>
            </a:endParaRPr>
          </a:p>
          <a:p>
            <a:pPr>
              <a:lnSpc>
                <a:spcPct val="125000"/>
              </a:lnSpc>
              <a:spcBef>
                <a:spcPts val="533"/>
              </a:spcBef>
              <a:buSzPts val="1800"/>
            </a:pPr>
            <a:r>
              <a:rPr lang="en-US" sz="1200" b="1">
                <a:solidFill>
                  <a:srgbClr val="6A6B6D"/>
                </a:solidFill>
                <a:latin typeface="Lato"/>
                <a:ea typeface="Lato"/>
                <a:cs typeface="Lato"/>
                <a:sym typeface="Lato"/>
              </a:rPr>
              <a:t>Tracking &amp; Optimization:</a:t>
            </a:r>
            <a:endParaRPr sz="933"/>
          </a:p>
          <a:p>
            <a:pPr marL="190520" indent="-190520">
              <a:lnSpc>
                <a:spcPct val="125000"/>
              </a:lnSpc>
              <a:spcBef>
                <a:spcPts val="533"/>
              </a:spcBef>
              <a:buSzPts val="2000"/>
              <a:buFont typeface="Arial"/>
              <a:buChar char="•"/>
            </a:pPr>
            <a:r>
              <a:rPr lang="en-US" sz="1200">
                <a:solidFill>
                  <a:srgbClr val="6A6B6D"/>
                </a:solidFill>
                <a:latin typeface="Lato"/>
                <a:ea typeface="Lato"/>
                <a:cs typeface="Lato"/>
                <a:sym typeface="Lato"/>
              </a:rPr>
              <a:t>Track quality of hire by hiring cohort (performance &amp; turnover). Use machine learning/AI to identify ways to optimize your hiring formula over time.</a:t>
            </a:r>
            <a:endParaRPr sz="933"/>
          </a:p>
        </p:txBody>
      </p:sp>
      <p:sp>
        <p:nvSpPr>
          <p:cNvPr id="257" name="Google Shape;257;p228"/>
          <p:cNvSpPr/>
          <p:nvPr/>
        </p:nvSpPr>
        <p:spPr>
          <a:xfrm>
            <a:off x="2414352" y="1761639"/>
            <a:ext cx="1435477"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58" name="Google Shape;258;p228"/>
          <p:cNvSpPr txBox="1"/>
          <p:nvPr/>
        </p:nvSpPr>
        <p:spPr>
          <a:xfrm>
            <a:off x="2522842" y="1767597"/>
            <a:ext cx="1260065"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Assessments </a:t>
            </a:r>
            <a:endParaRPr sz="933"/>
          </a:p>
        </p:txBody>
      </p:sp>
      <p:sp>
        <p:nvSpPr>
          <p:cNvPr id="259" name="Google Shape;259;p228"/>
          <p:cNvSpPr/>
          <p:nvPr/>
        </p:nvSpPr>
        <p:spPr>
          <a:xfrm>
            <a:off x="3602784" y="1761639"/>
            <a:ext cx="1435477"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60" name="Google Shape;260;p228"/>
          <p:cNvSpPr txBox="1"/>
          <p:nvPr/>
        </p:nvSpPr>
        <p:spPr>
          <a:xfrm>
            <a:off x="3920118" y="1767597"/>
            <a:ext cx="847049"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dirty="0">
                <a:solidFill>
                  <a:schemeClr val="lt1"/>
                </a:solidFill>
                <a:latin typeface="Lato"/>
                <a:ea typeface="Lato"/>
                <a:cs typeface="Lato"/>
                <a:sym typeface="Lato"/>
              </a:rPr>
              <a:t>Job Previews </a:t>
            </a:r>
            <a:endParaRPr sz="933" dirty="0"/>
          </a:p>
        </p:txBody>
      </p:sp>
      <p:sp>
        <p:nvSpPr>
          <p:cNvPr id="261" name="Google Shape;261;p228"/>
          <p:cNvSpPr txBox="1"/>
          <p:nvPr/>
        </p:nvSpPr>
        <p:spPr>
          <a:xfrm>
            <a:off x="4848800" y="1767597"/>
            <a:ext cx="1192027"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Phone </a:t>
            </a:r>
            <a:endParaRPr sz="933"/>
          </a:p>
          <a:p>
            <a:pPr algn="ctr">
              <a:lnSpc>
                <a:spcPct val="90000"/>
              </a:lnSpc>
              <a:buSzPts val="1800"/>
            </a:pPr>
            <a:r>
              <a:rPr lang="en-US" sz="1200" b="1">
                <a:solidFill>
                  <a:schemeClr val="lt1"/>
                </a:solidFill>
                <a:latin typeface="Lato"/>
                <a:ea typeface="Lato"/>
                <a:cs typeface="Lato"/>
                <a:sym typeface="Lato"/>
              </a:rPr>
              <a:t>Screens</a:t>
            </a:r>
            <a:endParaRPr sz="1333">
              <a:solidFill>
                <a:schemeClr val="lt1"/>
              </a:solidFill>
              <a:latin typeface="Calibri"/>
              <a:ea typeface="Calibri"/>
              <a:cs typeface="Calibri"/>
              <a:sym typeface="Calibri"/>
            </a:endParaRPr>
          </a:p>
        </p:txBody>
      </p:sp>
      <p:sp>
        <p:nvSpPr>
          <p:cNvPr id="262" name="Google Shape;262;p228"/>
          <p:cNvSpPr txBox="1"/>
          <p:nvPr/>
        </p:nvSpPr>
        <p:spPr>
          <a:xfrm>
            <a:off x="8409012" y="1767597"/>
            <a:ext cx="1386071"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Discussion &amp; Selection</a:t>
            </a:r>
            <a:endParaRPr sz="1533"/>
          </a:p>
        </p:txBody>
      </p:sp>
      <p:sp>
        <p:nvSpPr>
          <p:cNvPr id="263" name="Google Shape;263;p228"/>
          <p:cNvSpPr/>
          <p:nvPr/>
        </p:nvSpPr>
        <p:spPr>
          <a:xfrm>
            <a:off x="9544940" y="1761639"/>
            <a:ext cx="1579025"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64" name="Google Shape;264;p228"/>
          <p:cNvSpPr txBox="1"/>
          <p:nvPr/>
        </p:nvSpPr>
        <p:spPr>
          <a:xfrm>
            <a:off x="5913488" y="1767599"/>
            <a:ext cx="946705"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Interviews</a:t>
            </a:r>
            <a:endParaRPr sz="1333">
              <a:solidFill>
                <a:schemeClr val="lt1"/>
              </a:solidFill>
              <a:latin typeface="Calibri"/>
              <a:ea typeface="Calibri"/>
              <a:cs typeface="Calibri"/>
              <a:sym typeface="Calibri"/>
            </a:endParaRPr>
          </a:p>
        </p:txBody>
      </p:sp>
      <p:sp>
        <p:nvSpPr>
          <p:cNvPr id="265" name="Google Shape;265;p228"/>
          <p:cNvSpPr txBox="1"/>
          <p:nvPr/>
        </p:nvSpPr>
        <p:spPr>
          <a:xfrm>
            <a:off x="6809628" y="1767597"/>
            <a:ext cx="782402"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Work </a:t>
            </a:r>
            <a:endParaRPr sz="933"/>
          </a:p>
          <a:p>
            <a:pPr algn="ctr">
              <a:lnSpc>
                <a:spcPct val="90000"/>
              </a:lnSpc>
              <a:buSzPts val="1800"/>
            </a:pPr>
            <a:r>
              <a:rPr lang="en-US" sz="1200" b="1">
                <a:solidFill>
                  <a:schemeClr val="lt1"/>
                </a:solidFill>
                <a:latin typeface="Lato"/>
                <a:ea typeface="Lato"/>
                <a:cs typeface="Lato"/>
                <a:sym typeface="Lato"/>
              </a:rPr>
              <a:t>Samples</a:t>
            </a:r>
            <a:endParaRPr sz="933"/>
          </a:p>
        </p:txBody>
      </p:sp>
      <p:sp>
        <p:nvSpPr>
          <p:cNvPr id="267" name="Google Shape;267;p228"/>
          <p:cNvSpPr/>
          <p:nvPr/>
        </p:nvSpPr>
        <p:spPr>
          <a:xfrm>
            <a:off x="4791214" y="1761639"/>
            <a:ext cx="1435477"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68" name="Google Shape;268;p228"/>
          <p:cNvSpPr/>
          <p:nvPr/>
        </p:nvSpPr>
        <p:spPr>
          <a:xfrm>
            <a:off x="5979646" y="1761639"/>
            <a:ext cx="1435477"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69" name="Google Shape;269;p228"/>
          <p:cNvSpPr/>
          <p:nvPr/>
        </p:nvSpPr>
        <p:spPr>
          <a:xfrm>
            <a:off x="7168076" y="1761639"/>
            <a:ext cx="1435477"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70" name="Google Shape;270;p228"/>
          <p:cNvSpPr/>
          <p:nvPr/>
        </p:nvSpPr>
        <p:spPr>
          <a:xfrm>
            <a:off x="8356508" y="1761639"/>
            <a:ext cx="1435477"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71" name="Google Shape;271;p228"/>
          <p:cNvSpPr txBox="1"/>
          <p:nvPr/>
        </p:nvSpPr>
        <p:spPr>
          <a:xfrm>
            <a:off x="6310819" y="1776506"/>
            <a:ext cx="885131"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dirty="0">
                <a:solidFill>
                  <a:schemeClr val="lt1"/>
                </a:solidFill>
                <a:latin typeface="Lato"/>
                <a:ea typeface="Lato"/>
                <a:cs typeface="Lato"/>
                <a:sym typeface="Lato"/>
              </a:rPr>
              <a:t>Phone Screens</a:t>
            </a:r>
            <a:endParaRPr sz="1333" dirty="0">
              <a:solidFill>
                <a:schemeClr val="lt1"/>
              </a:solidFill>
              <a:latin typeface="Calibri"/>
              <a:ea typeface="Calibri"/>
              <a:cs typeface="Calibri"/>
              <a:sym typeface="Calibri"/>
            </a:endParaRPr>
          </a:p>
        </p:txBody>
      </p:sp>
      <p:sp>
        <p:nvSpPr>
          <p:cNvPr id="272" name="Google Shape;272;p228"/>
          <p:cNvSpPr txBox="1"/>
          <p:nvPr/>
        </p:nvSpPr>
        <p:spPr>
          <a:xfrm>
            <a:off x="8409012" y="1776506"/>
            <a:ext cx="1386071"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Discussion &amp; Selection</a:t>
            </a:r>
            <a:endParaRPr sz="1533"/>
          </a:p>
        </p:txBody>
      </p:sp>
      <p:sp>
        <p:nvSpPr>
          <p:cNvPr id="273" name="Google Shape;273;p228"/>
          <p:cNvSpPr txBox="1"/>
          <p:nvPr/>
        </p:nvSpPr>
        <p:spPr>
          <a:xfrm>
            <a:off x="9656260" y="1776506"/>
            <a:ext cx="1386072"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Tracking &amp; Optimization</a:t>
            </a:r>
            <a:endParaRPr sz="1533"/>
          </a:p>
        </p:txBody>
      </p:sp>
      <p:sp>
        <p:nvSpPr>
          <p:cNvPr id="274" name="Google Shape;274;p228"/>
          <p:cNvSpPr txBox="1"/>
          <p:nvPr/>
        </p:nvSpPr>
        <p:spPr>
          <a:xfrm>
            <a:off x="7429608" y="1776508"/>
            <a:ext cx="946705"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Interviews</a:t>
            </a:r>
            <a:endParaRPr sz="1333">
              <a:solidFill>
                <a:schemeClr val="lt1"/>
              </a:solidFill>
              <a:latin typeface="Calibri"/>
              <a:ea typeface="Calibri"/>
              <a:cs typeface="Calibri"/>
              <a:sym typeface="Calibri"/>
            </a:endParaRPr>
          </a:p>
        </p:txBody>
      </p:sp>
      <p:sp>
        <p:nvSpPr>
          <p:cNvPr id="275" name="Google Shape;275;p228"/>
          <p:cNvSpPr txBox="1"/>
          <p:nvPr/>
        </p:nvSpPr>
        <p:spPr>
          <a:xfrm>
            <a:off x="5197003" y="1776506"/>
            <a:ext cx="681455"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Skills Tests</a:t>
            </a:r>
            <a:endParaRPr sz="1333">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fade">
                                      <p:cBhvr>
                                        <p:cTn id="7" dur="500"/>
                                        <p:tgtEl>
                                          <p:spTgt spid="252"/>
                                        </p:tgtEl>
                                      </p:cBhvr>
                                    </p:animEffect>
                                  </p:childTnLst>
                                </p:cTn>
                              </p:par>
                              <p:par>
                                <p:cTn id="8" presetID="10" presetClass="entr" presetSubtype="0" fill="hold" nodeType="withEffect">
                                  <p:stCondLst>
                                    <p:cond delay="0"/>
                                  </p:stCondLst>
                                  <p:childTnLst>
                                    <p:set>
                                      <p:cBhvr>
                                        <p:cTn id="9" dur="1" fill="hold">
                                          <p:stCondLst>
                                            <p:cond delay="0"/>
                                          </p:stCondLst>
                                        </p:cTn>
                                        <p:tgtEl>
                                          <p:spTgt spid="253"/>
                                        </p:tgtEl>
                                        <p:attrNameLst>
                                          <p:attrName>style.visibility</p:attrName>
                                        </p:attrNameLst>
                                      </p:cBhvr>
                                      <p:to>
                                        <p:strVal val="visible"/>
                                      </p:to>
                                    </p:set>
                                    <p:animEffect transition="in" filter="fade">
                                      <p:cBhvr>
                                        <p:cTn id="10" dur="500"/>
                                        <p:tgtEl>
                                          <p:spTgt spid="253"/>
                                        </p:tgtEl>
                                      </p:cBhvr>
                                    </p:animEffect>
                                  </p:childTnLst>
                                </p:cTn>
                              </p:par>
                              <p:par>
                                <p:cTn id="11" presetID="10" presetClass="entr" presetSubtype="0" fill="hold" nodeType="withEffect">
                                  <p:stCondLst>
                                    <p:cond delay="0"/>
                                  </p:stCondLst>
                                  <p:childTnLst>
                                    <p:set>
                                      <p:cBhvr>
                                        <p:cTn id="12" dur="1" fill="hold">
                                          <p:stCondLst>
                                            <p:cond delay="0"/>
                                          </p:stCondLst>
                                        </p:cTn>
                                        <p:tgtEl>
                                          <p:spTgt spid="254"/>
                                        </p:tgtEl>
                                        <p:attrNameLst>
                                          <p:attrName>style.visibility</p:attrName>
                                        </p:attrNameLst>
                                      </p:cBhvr>
                                      <p:to>
                                        <p:strVal val="visible"/>
                                      </p:to>
                                    </p:set>
                                    <p:animEffect transition="in" filter="fade">
                                      <p:cBhvr>
                                        <p:cTn id="13"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29"/>
          <p:cNvSpPr/>
          <p:nvPr/>
        </p:nvSpPr>
        <p:spPr>
          <a:xfrm>
            <a:off x="5982830" y="1761641"/>
            <a:ext cx="1259329"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81" name="Google Shape;281;p229"/>
          <p:cNvSpPr txBox="1"/>
          <p:nvPr/>
        </p:nvSpPr>
        <p:spPr>
          <a:xfrm>
            <a:off x="5796739" y="1776508"/>
            <a:ext cx="1586588"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Skills </a:t>
            </a:r>
            <a:endParaRPr sz="933"/>
          </a:p>
          <a:p>
            <a:pPr algn="ctr">
              <a:lnSpc>
                <a:spcPct val="90000"/>
              </a:lnSpc>
              <a:buSzPts val="1800"/>
            </a:pPr>
            <a:r>
              <a:rPr lang="en-US" sz="1200" b="1">
                <a:solidFill>
                  <a:schemeClr val="lt1"/>
                </a:solidFill>
                <a:latin typeface="Lato"/>
                <a:ea typeface="Lato"/>
                <a:cs typeface="Lato"/>
                <a:sym typeface="Lato"/>
              </a:rPr>
              <a:t>Tests*</a:t>
            </a:r>
            <a:endParaRPr sz="1333">
              <a:solidFill>
                <a:schemeClr val="lt1"/>
              </a:solidFill>
              <a:latin typeface="Calibri"/>
              <a:ea typeface="Calibri"/>
              <a:cs typeface="Calibri"/>
              <a:sym typeface="Calibri"/>
            </a:endParaRPr>
          </a:p>
        </p:txBody>
      </p:sp>
      <p:sp>
        <p:nvSpPr>
          <p:cNvPr id="2" name="Title 1">
            <a:extLst>
              <a:ext uri="{FF2B5EF4-FFF2-40B4-BE49-F238E27FC236}">
                <a16:creationId xmlns:a16="http://schemas.microsoft.com/office/drawing/2014/main" id="{61C40AF8-929B-CEDE-09EC-D6BCDA3B9920}"/>
              </a:ext>
            </a:extLst>
          </p:cNvPr>
          <p:cNvSpPr>
            <a:spLocks noGrp="1"/>
          </p:cNvSpPr>
          <p:nvPr>
            <p:ph type="title"/>
          </p:nvPr>
        </p:nvSpPr>
        <p:spPr/>
        <p:txBody>
          <a:bodyPr/>
          <a:lstStyle/>
          <a:p>
            <a:r>
              <a:rPr lang="en-US" dirty="0"/>
              <a:t>Journeyfront is the Entire Hiring Accuracy toolkit</a:t>
            </a:r>
          </a:p>
        </p:txBody>
      </p:sp>
      <p:sp>
        <p:nvSpPr>
          <p:cNvPr id="283" name="Google Shape;283;p229"/>
          <p:cNvSpPr txBox="1"/>
          <p:nvPr/>
        </p:nvSpPr>
        <p:spPr>
          <a:xfrm>
            <a:off x="946158" y="2492384"/>
            <a:ext cx="3247111" cy="3903418"/>
          </a:xfrm>
          <a:prstGeom prst="rect">
            <a:avLst/>
          </a:prstGeom>
          <a:noFill/>
          <a:ln>
            <a:noFill/>
          </a:ln>
        </p:spPr>
        <p:txBody>
          <a:bodyPr spcFirstLastPara="1" wrap="square" lIns="0" tIns="0" rIns="0" bIns="0" anchor="t" anchorCtr="0">
            <a:noAutofit/>
          </a:bodyPr>
          <a:lstStyle/>
          <a:p>
            <a:pPr>
              <a:lnSpc>
                <a:spcPct val="125000"/>
              </a:lnSpc>
              <a:spcBef>
                <a:spcPts val="533"/>
              </a:spcBef>
              <a:buSzPts val="1800"/>
            </a:pPr>
            <a:r>
              <a:rPr lang="en-US" sz="1200" b="1">
                <a:solidFill>
                  <a:srgbClr val="6A6B6D"/>
                </a:solidFill>
                <a:latin typeface="Lato"/>
                <a:ea typeface="Lato"/>
                <a:cs typeface="Lato"/>
                <a:sym typeface="Lato"/>
              </a:rPr>
              <a:t>Candidate Application:</a:t>
            </a:r>
            <a:endParaRPr sz="933"/>
          </a:p>
          <a:p>
            <a:pPr marL="190540" indent="-190540">
              <a:lnSpc>
                <a:spcPct val="125000"/>
              </a:lnSpc>
              <a:spcBef>
                <a:spcPts val="533"/>
              </a:spcBef>
              <a:buSzPts val="2000"/>
              <a:buFont typeface="Arial"/>
              <a:buChar char="•"/>
            </a:pPr>
            <a:r>
              <a:rPr lang="en-US" sz="1200">
                <a:solidFill>
                  <a:srgbClr val="6A6B6D"/>
                </a:solidFill>
                <a:latin typeface="Lato"/>
                <a:ea typeface="Lato"/>
                <a:cs typeface="Lato"/>
                <a:sym typeface="Lato"/>
              </a:rPr>
              <a:t>Auto-sort and score applicants using custom screening questions.</a:t>
            </a:r>
            <a:endParaRPr sz="933"/>
          </a:p>
          <a:p>
            <a:pPr>
              <a:lnSpc>
                <a:spcPct val="125000"/>
              </a:lnSpc>
              <a:spcBef>
                <a:spcPts val="533"/>
              </a:spcBef>
              <a:buSzPts val="1800"/>
            </a:pPr>
            <a:endParaRPr sz="1200">
              <a:solidFill>
                <a:srgbClr val="6A6B6D"/>
              </a:solidFill>
              <a:latin typeface="Lato"/>
              <a:ea typeface="Lato"/>
              <a:cs typeface="Lato"/>
              <a:sym typeface="Lato"/>
            </a:endParaRPr>
          </a:p>
          <a:p>
            <a:pPr>
              <a:lnSpc>
                <a:spcPct val="125000"/>
              </a:lnSpc>
              <a:spcBef>
                <a:spcPts val="533"/>
              </a:spcBef>
              <a:buSzPts val="1800"/>
            </a:pPr>
            <a:r>
              <a:rPr lang="en-US" sz="1200" b="1">
                <a:solidFill>
                  <a:srgbClr val="6A6B6D"/>
                </a:solidFill>
                <a:latin typeface="Lato"/>
                <a:ea typeface="Lato"/>
                <a:cs typeface="Lato"/>
                <a:sym typeface="Lato"/>
              </a:rPr>
              <a:t>Predictive Behavioral Assessments: </a:t>
            </a:r>
            <a:endParaRPr sz="933"/>
          </a:p>
          <a:p>
            <a:pPr marL="190540" indent="-190540">
              <a:lnSpc>
                <a:spcPct val="125000"/>
              </a:lnSpc>
              <a:spcBef>
                <a:spcPts val="533"/>
              </a:spcBef>
              <a:buSzPts val="2000"/>
              <a:buFont typeface="Arial"/>
              <a:buChar char="•"/>
            </a:pPr>
            <a:r>
              <a:rPr lang="en-US" sz="1200">
                <a:solidFill>
                  <a:srgbClr val="6A6B6D"/>
                </a:solidFill>
                <a:latin typeface="Lato"/>
                <a:ea typeface="Lato"/>
                <a:cs typeface="Lato"/>
                <a:sym typeface="Lato"/>
              </a:rPr>
              <a:t>Predict candidate performance &amp; retention using insights collected from employee data.</a:t>
            </a:r>
            <a:endParaRPr sz="933"/>
          </a:p>
          <a:p>
            <a:pPr marL="190540" indent="-105869">
              <a:lnSpc>
                <a:spcPct val="125000"/>
              </a:lnSpc>
              <a:spcBef>
                <a:spcPts val="533"/>
              </a:spcBef>
              <a:buSzPts val="2000"/>
            </a:pPr>
            <a:endParaRPr sz="1200">
              <a:solidFill>
                <a:srgbClr val="6A6B6D"/>
              </a:solidFill>
              <a:latin typeface="Lato"/>
              <a:ea typeface="Lato"/>
              <a:cs typeface="Lato"/>
              <a:sym typeface="Lato"/>
            </a:endParaRPr>
          </a:p>
          <a:p>
            <a:pPr>
              <a:lnSpc>
                <a:spcPct val="125000"/>
              </a:lnSpc>
              <a:spcBef>
                <a:spcPts val="533"/>
              </a:spcBef>
              <a:buSzPts val="1800"/>
            </a:pPr>
            <a:r>
              <a:rPr lang="en-US" sz="1200" b="1">
                <a:solidFill>
                  <a:srgbClr val="6A6B6D"/>
                </a:solidFill>
                <a:latin typeface="Lato"/>
                <a:ea typeface="Lato"/>
                <a:cs typeface="Lato"/>
                <a:sym typeface="Lato"/>
              </a:rPr>
              <a:t>Job Previews </a:t>
            </a:r>
            <a:endParaRPr sz="933"/>
          </a:p>
          <a:p>
            <a:pPr marL="190540" indent="-190540">
              <a:lnSpc>
                <a:spcPct val="125000"/>
              </a:lnSpc>
              <a:spcBef>
                <a:spcPts val="533"/>
              </a:spcBef>
              <a:buSzPts val="2000"/>
              <a:buFont typeface="Arial"/>
              <a:buChar char="•"/>
            </a:pPr>
            <a:r>
              <a:rPr lang="en-US" sz="1200">
                <a:solidFill>
                  <a:srgbClr val="6A6B6D"/>
                </a:solidFill>
                <a:latin typeface="Lato"/>
                <a:ea typeface="Lato"/>
                <a:cs typeface="Lato"/>
                <a:sym typeface="Lato"/>
              </a:rPr>
              <a:t>Let candidate preview the job; embed video into the application process about job duties, highs, lows, company culture/mission, etc. </a:t>
            </a:r>
            <a:endParaRPr sz="933"/>
          </a:p>
        </p:txBody>
      </p:sp>
      <p:sp>
        <p:nvSpPr>
          <p:cNvPr id="284" name="Google Shape;284;p229"/>
          <p:cNvSpPr txBox="1"/>
          <p:nvPr/>
        </p:nvSpPr>
        <p:spPr>
          <a:xfrm>
            <a:off x="4680992" y="2492387"/>
            <a:ext cx="3123735" cy="3653217"/>
          </a:xfrm>
          <a:prstGeom prst="rect">
            <a:avLst/>
          </a:prstGeom>
          <a:noFill/>
          <a:ln>
            <a:noFill/>
          </a:ln>
        </p:spPr>
        <p:txBody>
          <a:bodyPr spcFirstLastPara="1" wrap="square" lIns="0" tIns="0" rIns="0" bIns="0" anchor="t" anchorCtr="0">
            <a:noAutofit/>
          </a:bodyPr>
          <a:lstStyle/>
          <a:p>
            <a:pPr>
              <a:lnSpc>
                <a:spcPct val="125000"/>
              </a:lnSpc>
              <a:spcBef>
                <a:spcPts val="533"/>
              </a:spcBef>
              <a:buSzPts val="1800"/>
            </a:pPr>
            <a:r>
              <a:rPr lang="en-US" sz="1200" b="1">
                <a:solidFill>
                  <a:srgbClr val="6A6B6D"/>
                </a:solidFill>
                <a:latin typeface="Lato"/>
                <a:ea typeface="Lato"/>
                <a:cs typeface="Lato"/>
                <a:sym typeface="Lato"/>
              </a:rPr>
              <a:t>Job Simulations &amp; Skills Tests</a:t>
            </a:r>
            <a:endParaRPr sz="933"/>
          </a:p>
          <a:p>
            <a:pPr marL="190540" indent="-190540">
              <a:lnSpc>
                <a:spcPct val="125000"/>
              </a:lnSpc>
              <a:spcBef>
                <a:spcPts val="533"/>
              </a:spcBef>
              <a:buSzPts val="2000"/>
              <a:buFont typeface="Arial"/>
              <a:buChar char="•"/>
            </a:pPr>
            <a:r>
              <a:rPr lang="en-US" sz="1200">
                <a:solidFill>
                  <a:srgbClr val="6A6B6D"/>
                </a:solidFill>
                <a:latin typeface="Lato"/>
                <a:ea typeface="Lato"/>
                <a:cs typeface="Lato"/>
                <a:sym typeface="Lato"/>
              </a:rPr>
              <a:t> Measure job knowledge &amp; other key job skills using customized skills tests.</a:t>
            </a:r>
            <a:endParaRPr sz="933"/>
          </a:p>
          <a:p>
            <a:pPr marL="190540" indent="-190540">
              <a:lnSpc>
                <a:spcPct val="125000"/>
              </a:lnSpc>
              <a:spcBef>
                <a:spcPts val="533"/>
              </a:spcBef>
              <a:buSzPts val="2000"/>
              <a:buFont typeface="Arial"/>
              <a:buChar char="•"/>
            </a:pPr>
            <a:r>
              <a:rPr lang="en-US" sz="1200">
                <a:solidFill>
                  <a:srgbClr val="6A6B6D"/>
                </a:solidFill>
                <a:latin typeface="Lato"/>
                <a:ea typeface="Lato"/>
                <a:cs typeface="Lato"/>
                <a:sym typeface="Lato"/>
              </a:rPr>
              <a:t>Includes language assessment(s)</a:t>
            </a:r>
            <a:endParaRPr sz="933"/>
          </a:p>
          <a:p>
            <a:pPr marL="190540" indent="-105869">
              <a:lnSpc>
                <a:spcPct val="125000"/>
              </a:lnSpc>
              <a:spcBef>
                <a:spcPts val="533"/>
              </a:spcBef>
              <a:buSzPts val="2000"/>
            </a:pPr>
            <a:endParaRPr sz="1200">
              <a:solidFill>
                <a:srgbClr val="6A6B6D"/>
              </a:solidFill>
              <a:latin typeface="Lato"/>
              <a:ea typeface="Lato"/>
              <a:cs typeface="Lato"/>
              <a:sym typeface="Lato"/>
            </a:endParaRPr>
          </a:p>
          <a:p>
            <a:pPr>
              <a:lnSpc>
                <a:spcPct val="125000"/>
              </a:lnSpc>
              <a:spcBef>
                <a:spcPts val="533"/>
              </a:spcBef>
              <a:buSzPts val="1800"/>
            </a:pPr>
            <a:r>
              <a:rPr lang="en-US" sz="1200" b="1">
                <a:solidFill>
                  <a:srgbClr val="6A6B6D"/>
                </a:solidFill>
                <a:latin typeface="Lato"/>
                <a:ea typeface="Lato"/>
                <a:cs typeface="Lato"/>
                <a:sym typeface="Lato"/>
              </a:rPr>
              <a:t>Interview Tools </a:t>
            </a:r>
            <a:r>
              <a:rPr lang="en-US" sz="1200">
                <a:solidFill>
                  <a:srgbClr val="6A6B6D"/>
                </a:solidFill>
                <a:latin typeface="Lato"/>
                <a:ea typeface="Lato"/>
                <a:cs typeface="Lato"/>
                <a:sym typeface="Lato"/>
              </a:rPr>
              <a:t>(Phone Screens, Interviews, Reference Calls, Work Samples)</a:t>
            </a:r>
            <a:endParaRPr sz="933"/>
          </a:p>
          <a:p>
            <a:pPr marL="190540" indent="-190540">
              <a:lnSpc>
                <a:spcPct val="125000"/>
              </a:lnSpc>
              <a:spcBef>
                <a:spcPts val="533"/>
              </a:spcBef>
              <a:buSzPts val="2000"/>
              <a:buFont typeface="Arial"/>
              <a:buChar char="•"/>
            </a:pPr>
            <a:r>
              <a:rPr lang="en-US" sz="1200">
                <a:solidFill>
                  <a:srgbClr val="6A6B6D"/>
                </a:solidFill>
                <a:latin typeface="Lato"/>
                <a:ea typeface="Lato"/>
                <a:cs typeface="Lato"/>
                <a:sym typeface="Lato"/>
              </a:rPr>
              <a:t>Optimize and capture feedback from recruiters/hiring managers with digital customizable scoring guides and rubrics.</a:t>
            </a:r>
            <a:endParaRPr sz="933"/>
          </a:p>
        </p:txBody>
      </p:sp>
      <p:sp>
        <p:nvSpPr>
          <p:cNvPr id="285" name="Google Shape;285;p229"/>
          <p:cNvSpPr txBox="1"/>
          <p:nvPr/>
        </p:nvSpPr>
        <p:spPr>
          <a:xfrm>
            <a:off x="8209468" y="2492386"/>
            <a:ext cx="3041366" cy="4776559"/>
          </a:xfrm>
          <a:prstGeom prst="rect">
            <a:avLst/>
          </a:prstGeom>
          <a:noFill/>
          <a:ln>
            <a:noFill/>
          </a:ln>
        </p:spPr>
        <p:txBody>
          <a:bodyPr spcFirstLastPara="1" wrap="square" lIns="0" tIns="0" rIns="0" bIns="0" anchor="t" anchorCtr="0">
            <a:noAutofit/>
          </a:bodyPr>
          <a:lstStyle/>
          <a:p>
            <a:pPr>
              <a:lnSpc>
                <a:spcPct val="125000"/>
              </a:lnSpc>
              <a:spcBef>
                <a:spcPts val="533"/>
              </a:spcBef>
              <a:buSzPts val="1800"/>
            </a:pPr>
            <a:r>
              <a:rPr lang="en-US" sz="1200" b="1">
                <a:solidFill>
                  <a:srgbClr val="6A6B6D"/>
                </a:solidFill>
                <a:latin typeface="Lato"/>
                <a:ea typeface="Lato"/>
                <a:cs typeface="Lato"/>
                <a:sym typeface="Lato"/>
              </a:rPr>
              <a:t>Discussion &amp; Selection:</a:t>
            </a:r>
            <a:endParaRPr sz="933"/>
          </a:p>
          <a:p>
            <a:pPr marL="190540" indent="-190540">
              <a:lnSpc>
                <a:spcPct val="125000"/>
              </a:lnSpc>
              <a:spcBef>
                <a:spcPts val="533"/>
              </a:spcBef>
              <a:buSzPts val="2000"/>
              <a:buFont typeface="Arial"/>
              <a:buChar char="•"/>
            </a:pPr>
            <a:r>
              <a:rPr lang="en-US" sz="1200">
                <a:solidFill>
                  <a:srgbClr val="6A6B6D"/>
                </a:solidFill>
                <a:latin typeface="Lato"/>
                <a:ea typeface="Lato"/>
                <a:cs typeface="Lato"/>
                <a:sym typeface="Lato"/>
              </a:rPr>
              <a:t>Optimize the hiring decision by aggregating all candidate insights into customizable scorecards – view scores by attributes measured, screening steps, interviewers, etc. </a:t>
            </a:r>
            <a:endParaRPr sz="933"/>
          </a:p>
          <a:p>
            <a:pPr>
              <a:lnSpc>
                <a:spcPct val="125000"/>
              </a:lnSpc>
              <a:spcBef>
                <a:spcPts val="533"/>
              </a:spcBef>
              <a:buSzPts val="1800"/>
            </a:pPr>
            <a:endParaRPr sz="1200" b="1">
              <a:solidFill>
                <a:srgbClr val="6A6B6D"/>
              </a:solidFill>
              <a:latin typeface="Lato"/>
              <a:ea typeface="Lato"/>
              <a:cs typeface="Lato"/>
              <a:sym typeface="Lato"/>
            </a:endParaRPr>
          </a:p>
          <a:p>
            <a:pPr>
              <a:lnSpc>
                <a:spcPct val="125000"/>
              </a:lnSpc>
              <a:spcBef>
                <a:spcPts val="533"/>
              </a:spcBef>
              <a:buSzPts val="1800"/>
            </a:pPr>
            <a:r>
              <a:rPr lang="en-US" sz="1200" b="1">
                <a:solidFill>
                  <a:srgbClr val="6A6B6D"/>
                </a:solidFill>
                <a:latin typeface="Lato"/>
                <a:ea typeface="Lato"/>
                <a:cs typeface="Lato"/>
                <a:sym typeface="Lato"/>
              </a:rPr>
              <a:t>Tracking &amp; Optimization:</a:t>
            </a:r>
            <a:endParaRPr sz="933"/>
          </a:p>
          <a:p>
            <a:pPr marL="190540" indent="-190540">
              <a:lnSpc>
                <a:spcPct val="125000"/>
              </a:lnSpc>
              <a:spcBef>
                <a:spcPts val="533"/>
              </a:spcBef>
              <a:buSzPts val="2000"/>
              <a:buFont typeface="Arial"/>
              <a:buChar char="•"/>
            </a:pPr>
            <a:r>
              <a:rPr lang="en-US" sz="1200">
                <a:solidFill>
                  <a:srgbClr val="6A6B6D"/>
                </a:solidFill>
                <a:latin typeface="Lato"/>
                <a:ea typeface="Lato"/>
                <a:cs typeface="Lato"/>
                <a:sym typeface="Lato"/>
              </a:rPr>
              <a:t>Track quality of hire by hiring cohort (performance &amp; turnover). Use machine learning/AI to identify ways to optimize your hiring formula over time.</a:t>
            </a:r>
            <a:endParaRPr sz="933"/>
          </a:p>
        </p:txBody>
      </p:sp>
      <p:sp>
        <p:nvSpPr>
          <p:cNvPr id="288" name="Google Shape;288;p229"/>
          <p:cNvSpPr/>
          <p:nvPr/>
        </p:nvSpPr>
        <p:spPr>
          <a:xfrm>
            <a:off x="2423733" y="1761641"/>
            <a:ext cx="1435477"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89" name="Google Shape;289;p229"/>
          <p:cNvSpPr txBox="1"/>
          <p:nvPr/>
        </p:nvSpPr>
        <p:spPr>
          <a:xfrm>
            <a:off x="2532222" y="1767599"/>
            <a:ext cx="1260065"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Predictive Assessments </a:t>
            </a:r>
            <a:endParaRPr sz="933"/>
          </a:p>
        </p:txBody>
      </p:sp>
      <p:sp>
        <p:nvSpPr>
          <p:cNvPr id="290" name="Google Shape;290;p229"/>
          <p:cNvSpPr/>
          <p:nvPr/>
        </p:nvSpPr>
        <p:spPr>
          <a:xfrm>
            <a:off x="3612164" y="1761641"/>
            <a:ext cx="1435477"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91" name="Google Shape;291;p229"/>
          <p:cNvSpPr txBox="1"/>
          <p:nvPr/>
        </p:nvSpPr>
        <p:spPr>
          <a:xfrm>
            <a:off x="3722990" y="1767599"/>
            <a:ext cx="1260065"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Job </a:t>
            </a:r>
            <a:endParaRPr sz="933"/>
          </a:p>
          <a:p>
            <a:pPr algn="ctr">
              <a:lnSpc>
                <a:spcPct val="90000"/>
              </a:lnSpc>
              <a:buSzPts val="1800"/>
            </a:pPr>
            <a:r>
              <a:rPr lang="en-US" sz="1200" b="1">
                <a:solidFill>
                  <a:schemeClr val="lt1"/>
                </a:solidFill>
                <a:latin typeface="Lato"/>
                <a:ea typeface="Lato"/>
                <a:cs typeface="Lato"/>
                <a:sym typeface="Lato"/>
              </a:rPr>
              <a:t>Previews </a:t>
            </a:r>
            <a:endParaRPr sz="933"/>
          </a:p>
        </p:txBody>
      </p:sp>
      <p:sp>
        <p:nvSpPr>
          <p:cNvPr id="292" name="Google Shape;292;p229"/>
          <p:cNvSpPr txBox="1"/>
          <p:nvPr/>
        </p:nvSpPr>
        <p:spPr>
          <a:xfrm>
            <a:off x="4858181" y="1767599"/>
            <a:ext cx="1192027"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Phone </a:t>
            </a:r>
            <a:endParaRPr sz="933"/>
          </a:p>
          <a:p>
            <a:pPr algn="ctr">
              <a:lnSpc>
                <a:spcPct val="90000"/>
              </a:lnSpc>
              <a:buSzPts val="1800"/>
            </a:pPr>
            <a:r>
              <a:rPr lang="en-US" sz="1200" b="1">
                <a:solidFill>
                  <a:schemeClr val="lt1"/>
                </a:solidFill>
                <a:latin typeface="Lato"/>
                <a:ea typeface="Lato"/>
                <a:cs typeface="Lato"/>
                <a:sym typeface="Lato"/>
              </a:rPr>
              <a:t>Screens</a:t>
            </a:r>
            <a:endParaRPr sz="1333">
              <a:solidFill>
                <a:schemeClr val="lt1"/>
              </a:solidFill>
              <a:latin typeface="Calibri"/>
              <a:ea typeface="Calibri"/>
              <a:cs typeface="Calibri"/>
              <a:sym typeface="Calibri"/>
            </a:endParaRPr>
          </a:p>
        </p:txBody>
      </p:sp>
      <p:sp>
        <p:nvSpPr>
          <p:cNvPr id="293" name="Google Shape;293;p229"/>
          <p:cNvSpPr txBox="1"/>
          <p:nvPr/>
        </p:nvSpPr>
        <p:spPr>
          <a:xfrm>
            <a:off x="8418393" y="1767599"/>
            <a:ext cx="1386071"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Discussion &amp; Selection</a:t>
            </a:r>
            <a:endParaRPr sz="1533"/>
          </a:p>
        </p:txBody>
      </p:sp>
      <p:sp>
        <p:nvSpPr>
          <p:cNvPr id="294" name="Google Shape;294;p229"/>
          <p:cNvSpPr/>
          <p:nvPr/>
        </p:nvSpPr>
        <p:spPr>
          <a:xfrm>
            <a:off x="933849" y="1766543"/>
            <a:ext cx="1736928" cy="487853"/>
          </a:xfrm>
          <a:prstGeom prst="homePlate">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95" name="Google Shape;295;p229"/>
          <p:cNvSpPr txBox="1"/>
          <p:nvPr/>
        </p:nvSpPr>
        <p:spPr>
          <a:xfrm>
            <a:off x="735387" y="1767599"/>
            <a:ext cx="2029348"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Candidate </a:t>
            </a:r>
            <a:endParaRPr sz="933"/>
          </a:p>
          <a:p>
            <a:pPr algn="ctr">
              <a:lnSpc>
                <a:spcPct val="90000"/>
              </a:lnSpc>
              <a:buSzPts val="1800"/>
            </a:pPr>
            <a:r>
              <a:rPr lang="en-US" sz="1200" b="1">
                <a:solidFill>
                  <a:schemeClr val="lt1"/>
                </a:solidFill>
                <a:latin typeface="Lato"/>
                <a:ea typeface="Lato"/>
                <a:cs typeface="Lato"/>
                <a:sym typeface="Lato"/>
              </a:rPr>
              <a:t>Application</a:t>
            </a:r>
            <a:endParaRPr sz="1533" b="1"/>
          </a:p>
        </p:txBody>
      </p:sp>
      <p:sp>
        <p:nvSpPr>
          <p:cNvPr id="296" name="Google Shape;296;p229"/>
          <p:cNvSpPr/>
          <p:nvPr/>
        </p:nvSpPr>
        <p:spPr>
          <a:xfrm>
            <a:off x="9554320" y="1761641"/>
            <a:ext cx="1579025"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98" name="Google Shape;298;p229"/>
          <p:cNvSpPr/>
          <p:nvPr/>
        </p:nvSpPr>
        <p:spPr>
          <a:xfrm>
            <a:off x="4800595" y="1761641"/>
            <a:ext cx="1435477"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99" name="Google Shape;299;p229"/>
          <p:cNvSpPr/>
          <p:nvPr/>
        </p:nvSpPr>
        <p:spPr>
          <a:xfrm>
            <a:off x="6991767" y="1761641"/>
            <a:ext cx="1601517"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300" name="Google Shape;300;p229"/>
          <p:cNvSpPr/>
          <p:nvPr/>
        </p:nvSpPr>
        <p:spPr>
          <a:xfrm>
            <a:off x="8365888" y="1761641"/>
            <a:ext cx="1435477" cy="49765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301" name="Google Shape;301;p229"/>
          <p:cNvSpPr txBox="1"/>
          <p:nvPr/>
        </p:nvSpPr>
        <p:spPr>
          <a:xfrm>
            <a:off x="8418393" y="1776508"/>
            <a:ext cx="1386071"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Discussion &amp; Selection</a:t>
            </a:r>
            <a:endParaRPr sz="1533"/>
          </a:p>
        </p:txBody>
      </p:sp>
      <p:sp>
        <p:nvSpPr>
          <p:cNvPr id="302" name="Google Shape;302;p229"/>
          <p:cNvSpPr txBox="1"/>
          <p:nvPr/>
        </p:nvSpPr>
        <p:spPr>
          <a:xfrm>
            <a:off x="9665639" y="1776508"/>
            <a:ext cx="1386072"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Tracking &amp; Optimization</a:t>
            </a:r>
            <a:endParaRPr sz="1533"/>
          </a:p>
        </p:txBody>
      </p:sp>
      <p:sp>
        <p:nvSpPr>
          <p:cNvPr id="303" name="Google Shape;303;p229"/>
          <p:cNvSpPr txBox="1"/>
          <p:nvPr/>
        </p:nvSpPr>
        <p:spPr>
          <a:xfrm>
            <a:off x="7308037" y="1776510"/>
            <a:ext cx="946705"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Interview Tools</a:t>
            </a:r>
            <a:endParaRPr sz="1333">
              <a:solidFill>
                <a:schemeClr val="lt1"/>
              </a:solidFill>
              <a:latin typeface="Calibri"/>
              <a:ea typeface="Calibri"/>
              <a:cs typeface="Calibri"/>
              <a:sym typeface="Calibri"/>
            </a:endParaRPr>
          </a:p>
        </p:txBody>
      </p:sp>
      <p:sp>
        <p:nvSpPr>
          <p:cNvPr id="304" name="Google Shape;304;p229"/>
          <p:cNvSpPr txBox="1"/>
          <p:nvPr/>
        </p:nvSpPr>
        <p:spPr>
          <a:xfrm>
            <a:off x="4753815" y="1776508"/>
            <a:ext cx="1586588" cy="49765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Job  </a:t>
            </a:r>
            <a:endParaRPr sz="933"/>
          </a:p>
          <a:p>
            <a:pPr algn="ctr">
              <a:lnSpc>
                <a:spcPct val="90000"/>
              </a:lnSpc>
              <a:buSzPts val="1800"/>
            </a:pPr>
            <a:r>
              <a:rPr lang="en-US" sz="1200" b="1">
                <a:solidFill>
                  <a:schemeClr val="lt1"/>
                </a:solidFill>
                <a:latin typeface="Lato"/>
                <a:ea typeface="Lato"/>
                <a:cs typeface="Lato"/>
                <a:sym typeface="Lato"/>
              </a:rPr>
              <a:t>Simulations</a:t>
            </a:r>
            <a:endParaRPr sz="1333">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par>
                                <p:cTn id="8" presetID="10" presetClass="entr" presetSubtype="0" fill="hold" nodeType="withEffect">
                                  <p:stCondLst>
                                    <p:cond delay="0"/>
                                  </p:stCondLst>
                                  <p:childTnLst>
                                    <p:set>
                                      <p:cBhvr>
                                        <p:cTn id="9" dur="1" fill="hold">
                                          <p:stCondLst>
                                            <p:cond delay="0"/>
                                          </p:stCondLst>
                                        </p:cTn>
                                        <p:tgtEl>
                                          <p:spTgt spid="284"/>
                                        </p:tgtEl>
                                        <p:attrNameLst>
                                          <p:attrName>style.visibility</p:attrName>
                                        </p:attrNameLst>
                                      </p:cBhvr>
                                      <p:to>
                                        <p:strVal val="visible"/>
                                      </p:to>
                                    </p:set>
                                    <p:animEffect transition="in" filter="fade">
                                      <p:cBhvr>
                                        <p:cTn id="10" dur="500"/>
                                        <p:tgtEl>
                                          <p:spTgt spid="284"/>
                                        </p:tgtEl>
                                      </p:cBhvr>
                                    </p:animEffect>
                                  </p:childTnLst>
                                </p:cTn>
                              </p:par>
                              <p:par>
                                <p:cTn id="11" presetID="10" presetClass="entr" presetSubtype="0" fill="hold" nodeType="withEffect">
                                  <p:stCondLst>
                                    <p:cond delay="0"/>
                                  </p:stCondLst>
                                  <p:childTnLst>
                                    <p:set>
                                      <p:cBhvr>
                                        <p:cTn id="12" dur="1" fill="hold">
                                          <p:stCondLst>
                                            <p:cond delay="0"/>
                                          </p:stCondLst>
                                        </p:cTn>
                                        <p:tgtEl>
                                          <p:spTgt spid="285"/>
                                        </p:tgtEl>
                                        <p:attrNameLst>
                                          <p:attrName>style.visibility</p:attrName>
                                        </p:attrNameLst>
                                      </p:cBhvr>
                                      <p:to>
                                        <p:strVal val="visible"/>
                                      </p:to>
                                    </p:set>
                                    <p:animEffect transition="in" filter="fade">
                                      <p:cBhvr>
                                        <p:cTn id="13"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2" name="Title 1">
            <a:extLst>
              <a:ext uri="{FF2B5EF4-FFF2-40B4-BE49-F238E27FC236}">
                <a16:creationId xmlns:a16="http://schemas.microsoft.com/office/drawing/2014/main" id="{9C972F59-815C-848B-7D15-3E38BB77120B}"/>
              </a:ext>
            </a:extLst>
          </p:cNvPr>
          <p:cNvSpPr>
            <a:spLocks noGrp="1"/>
          </p:cNvSpPr>
          <p:nvPr>
            <p:ph type="title"/>
          </p:nvPr>
        </p:nvSpPr>
        <p:spPr/>
        <p:txBody>
          <a:bodyPr/>
          <a:lstStyle/>
          <a:p>
            <a:r>
              <a:rPr lang="en-US" dirty="0"/>
              <a:t>Journeyfront is the Entire Hiring Accuracy Toolkit</a:t>
            </a:r>
          </a:p>
        </p:txBody>
      </p:sp>
      <p:sp>
        <p:nvSpPr>
          <p:cNvPr id="310" name="Google Shape;310;p230"/>
          <p:cNvSpPr txBox="1"/>
          <p:nvPr/>
        </p:nvSpPr>
        <p:spPr>
          <a:xfrm>
            <a:off x="946156" y="2492384"/>
            <a:ext cx="3247111" cy="3903418"/>
          </a:xfrm>
          <a:prstGeom prst="rect">
            <a:avLst/>
          </a:prstGeom>
          <a:noFill/>
          <a:ln>
            <a:noFill/>
          </a:ln>
        </p:spPr>
        <p:txBody>
          <a:bodyPr spcFirstLastPara="1" wrap="square" lIns="0" tIns="0" rIns="0" bIns="0" anchor="t" anchorCtr="0">
            <a:noAutofit/>
          </a:bodyPr>
          <a:lstStyle/>
          <a:p>
            <a:pPr>
              <a:lnSpc>
                <a:spcPct val="125000"/>
              </a:lnSpc>
              <a:spcBef>
                <a:spcPts val="533"/>
              </a:spcBef>
              <a:buSzPts val="1800"/>
            </a:pPr>
            <a:r>
              <a:rPr lang="en-US" sz="1200" b="1">
                <a:solidFill>
                  <a:srgbClr val="6A6B6D"/>
                </a:solidFill>
                <a:latin typeface="Lato"/>
                <a:ea typeface="Lato"/>
                <a:cs typeface="Lato"/>
                <a:sym typeface="Lato"/>
              </a:rPr>
              <a:t>Candidate Application:</a:t>
            </a:r>
            <a:endParaRPr sz="933"/>
          </a:p>
          <a:p>
            <a:pPr marL="190520" indent="-190520">
              <a:lnSpc>
                <a:spcPct val="125000"/>
              </a:lnSpc>
              <a:spcBef>
                <a:spcPts val="533"/>
              </a:spcBef>
              <a:buSzPts val="2000"/>
              <a:buFont typeface="Arial"/>
              <a:buChar char="•"/>
            </a:pPr>
            <a:r>
              <a:rPr lang="en-US" sz="1200">
                <a:solidFill>
                  <a:srgbClr val="6A6B6D"/>
                </a:solidFill>
                <a:latin typeface="Lato"/>
                <a:ea typeface="Lato"/>
                <a:cs typeface="Lato"/>
                <a:sym typeface="Lato"/>
              </a:rPr>
              <a:t>Auto-sort applicants using custom screening questions.</a:t>
            </a:r>
            <a:endParaRPr sz="933"/>
          </a:p>
          <a:p>
            <a:pPr>
              <a:lnSpc>
                <a:spcPct val="125000"/>
              </a:lnSpc>
              <a:spcBef>
                <a:spcPts val="533"/>
              </a:spcBef>
              <a:buSzPts val="1800"/>
            </a:pPr>
            <a:endParaRPr sz="1200">
              <a:solidFill>
                <a:srgbClr val="6A6B6D"/>
              </a:solidFill>
              <a:latin typeface="Lato"/>
              <a:ea typeface="Lato"/>
              <a:cs typeface="Lato"/>
              <a:sym typeface="Lato"/>
            </a:endParaRPr>
          </a:p>
          <a:p>
            <a:pPr>
              <a:lnSpc>
                <a:spcPct val="125000"/>
              </a:lnSpc>
              <a:spcBef>
                <a:spcPts val="533"/>
              </a:spcBef>
              <a:buSzPts val="1800"/>
            </a:pPr>
            <a:r>
              <a:rPr lang="en-US" sz="1200" b="1">
                <a:solidFill>
                  <a:srgbClr val="6A6B6D"/>
                </a:solidFill>
                <a:latin typeface="Lato"/>
                <a:ea typeface="Lato"/>
                <a:cs typeface="Lato"/>
                <a:sym typeface="Lato"/>
              </a:rPr>
              <a:t>Predictive Assessments: </a:t>
            </a:r>
            <a:endParaRPr sz="933"/>
          </a:p>
          <a:p>
            <a:pPr marL="190520" indent="-190520">
              <a:lnSpc>
                <a:spcPct val="125000"/>
              </a:lnSpc>
              <a:spcBef>
                <a:spcPts val="533"/>
              </a:spcBef>
              <a:buSzPts val="2000"/>
              <a:buFont typeface="Arial"/>
              <a:buChar char="•"/>
            </a:pPr>
            <a:r>
              <a:rPr lang="en-US" sz="1200">
                <a:solidFill>
                  <a:srgbClr val="6A6B6D"/>
                </a:solidFill>
                <a:latin typeface="Lato"/>
                <a:ea typeface="Lato"/>
                <a:cs typeface="Lato"/>
                <a:sym typeface="Lato"/>
              </a:rPr>
              <a:t>Predict candidate job fit by measuring the attributes that matter in your roles, including custom measures.</a:t>
            </a:r>
            <a:endParaRPr sz="933"/>
          </a:p>
          <a:p>
            <a:pPr marL="190520" indent="-105849">
              <a:lnSpc>
                <a:spcPct val="125000"/>
              </a:lnSpc>
              <a:spcBef>
                <a:spcPts val="533"/>
              </a:spcBef>
              <a:buSzPts val="2000"/>
            </a:pPr>
            <a:endParaRPr sz="1200">
              <a:solidFill>
                <a:srgbClr val="6A6B6D"/>
              </a:solidFill>
              <a:latin typeface="Lato"/>
              <a:ea typeface="Lato"/>
              <a:cs typeface="Lato"/>
              <a:sym typeface="Lato"/>
            </a:endParaRPr>
          </a:p>
          <a:p>
            <a:pPr>
              <a:lnSpc>
                <a:spcPct val="125000"/>
              </a:lnSpc>
              <a:spcBef>
                <a:spcPts val="533"/>
              </a:spcBef>
              <a:buSzPts val="1800"/>
            </a:pPr>
            <a:r>
              <a:rPr lang="en-US" sz="1200" b="1">
                <a:solidFill>
                  <a:srgbClr val="6A6B6D"/>
                </a:solidFill>
                <a:latin typeface="Lato"/>
                <a:ea typeface="Lato"/>
                <a:cs typeface="Lato"/>
                <a:sym typeface="Lato"/>
              </a:rPr>
              <a:t>Job Simulations / Skills Test: </a:t>
            </a:r>
            <a:endParaRPr sz="933"/>
          </a:p>
          <a:p>
            <a:pPr marL="190520" indent="-190520">
              <a:lnSpc>
                <a:spcPct val="125000"/>
              </a:lnSpc>
              <a:spcBef>
                <a:spcPts val="533"/>
              </a:spcBef>
              <a:buSzPts val="2000"/>
              <a:buFont typeface="Arial"/>
              <a:buChar char="•"/>
            </a:pPr>
            <a:r>
              <a:rPr lang="en-US" sz="1200">
                <a:solidFill>
                  <a:srgbClr val="6A6B6D"/>
                </a:solidFill>
                <a:latin typeface="Lato"/>
                <a:ea typeface="Lato"/>
                <a:cs typeface="Lato"/>
                <a:sym typeface="Lato"/>
              </a:rPr>
              <a:t>Assess candidate skills using custom video simulations, coding tests, writing tests, etc.</a:t>
            </a:r>
            <a:endParaRPr sz="933"/>
          </a:p>
        </p:txBody>
      </p:sp>
      <p:sp>
        <p:nvSpPr>
          <p:cNvPr id="311" name="Google Shape;311;p230"/>
          <p:cNvSpPr txBox="1"/>
          <p:nvPr/>
        </p:nvSpPr>
        <p:spPr>
          <a:xfrm>
            <a:off x="4680990" y="2492385"/>
            <a:ext cx="3123735" cy="3653217"/>
          </a:xfrm>
          <a:prstGeom prst="rect">
            <a:avLst/>
          </a:prstGeom>
          <a:noFill/>
          <a:ln>
            <a:noFill/>
          </a:ln>
        </p:spPr>
        <p:txBody>
          <a:bodyPr spcFirstLastPara="1" wrap="square" lIns="0" tIns="0" rIns="0" bIns="0" anchor="t" anchorCtr="0">
            <a:noAutofit/>
          </a:bodyPr>
          <a:lstStyle/>
          <a:p>
            <a:pPr>
              <a:lnSpc>
                <a:spcPct val="125000"/>
              </a:lnSpc>
              <a:spcBef>
                <a:spcPts val="533"/>
              </a:spcBef>
              <a:buSzPts val="1800"/>
            </a:pPr>
            <a:r>
              <a:rPr lang="en-US" sz="1200" b="1">
                <a:solidFill>
                  <a:srgbClr val="6A6B6D"/>
                </a:solidFill>
                <a:latin typeface="Lato"/>
                <a:ea typeface="Lato"/>
                <a:cs typeface="Lato"/>
                <a:sym typeface="Lato"/>
              </a:rPr>
              <a:t>Phone Screen &gt; Interviews:</a:t>
            </a:r>
            <a:endParaRPr sz="933"/>
          </a:p>
          <a:p>
            <a:pPr marL="190520" indent="-190520">
              <a:lnSpc>
                <a:spcPct val="125000"/>
              </a:lnSpc>
              <a:spcBef>
                <a:spcPts val="533"/>
              </a:spcBef>
              <a:buSzPts val="2000"/>
              <a:buFont typeface="Arial"/>
              <a:buChar char="•"/>
            </a:pPr>
            <a:r>
              <a:rPr lang="en-US" sz="1200">
                <a:solidFill>
                  <a:srgbClr val="6A6B6D"/>
                </a:solidFill>
                <a:latin typeface="Lato"/>
                <a:ea typeface="Lato"/>
                <a:cs typeface="Lato"/>
                <a:sym typeface="Lato"/>
              </a:rPr>
              <a:t>Integrate and enhance your screening/interview process with digital hiring guides, all accessible from your ATS.</a:t>
            </a:r>
            <a:endParaRPr sz="933"/>
          </a:p>
          <a:p>
            <a:pPr marL="190520" indent="-105849">
              <a:lnSpc>
                <a:spcPct val="125000"/>
              </a:lnSpc>
              <a:spcBef>
                <a:spcPts val="533"/>
              </a:spcBef>
              <a:buSzPts val="2000"/>
            </a:pPr>
            <a:endParaRPr sz="1200">
              <a:solidFill>
                <a:srgbClr val="6A6B6D"/>
              </a:solidFill>
              <a:latin typeface="Lato"/>
              <a:ea typeface="Lato"/>
              <a:cs typeface="Lato"/>
              <a:sym typeface="Lato"/>
            </a:endParaRPr>
          </a:p>
          <a:p>
            <a:pPr>
              <a:lnSpc>
                <a:spcPct val="125000"/>
              </a:lnSpc>
              <a:spcBef>
                <a:spcPts val="533"/>
              </a:spcBef>
              <a:buSzPts val="1800"/>
            </a:pPr>
            <a:r>
              <a:rPr lang="en-US" sz="1200" b="1">
                <a:solidFill>
                  <a:srgbClr val="6A6B6D"/>
                </a:solidFill>
                <a:latin typeface="Lato"/>
                <a:ea typeface="Lato"/>
                <a:cs typeface="Lato"/>
                <a:sym typeface="Lato"/>
              </a:rPr>
              <a:t>Work Samples &gt; Reference Calls: </a:t>
            </a:r>
            <a:endParaRPr sz="933"/>
          </a:p>
          <a:p>
            <a:pPr marL="190520" indent="-190520">
              <a:lnSpc>
                <a:spcPct val="125000"/>
              </a:lnSpc>
              <a:spcBef>
                <a:spcPts val="533"/>
              </a:spcBef>
              <a:buSzPts val="2000"/>
              <a:buFont typeface="Arial"/>
              <a:buChar char="•"/>
            </a:pPr>
            <a:r>
              <a:rPr lang="en-US" sz="1200">
                <a:solidFill>
                  <a:srgbClr val="6A6B6D"/>
                </a:solidFill>
                <a:latin typeface="Lato"/>
                <a:ea typeface="Lato"/>
                <a:cs typeface="Lato"/>
                <a:sym typeface="Lato"/>
              </a:rPr>
              <a:t>Insert customized work samples and reference calls into your hiring process with custom scoring guides and rubrics.</a:t>
            </a:r>
            <a:endParaRPr sz="933"/>
          </a:p>
          <a:p>
            <a:pPr marL="190520" indent="-105849">
              <a:lnSpc>
                <a:spcPct val="125000"/>
              </a:lnSpc>
              <a:spcBef>
                <a:spcPts val="533"/>
              </a:spcBef>
              <a:buSzPts val="2000"/>
            </a:pPr>
            <a:endParaRPr sz="1200">
              <a:solidFill>
                <a:srgbClr val="6A6B6D"/>
              </a:solidFill>
              <a:latin typeface="Lato"/>
              <a:ea typeface="Lato"/>
              <a:cs typeface="Lato"/>
              <a:sym typeface="Lato"/>
            </a:endParaRPr>
          </a:p>
        </p:txBody>
      </p:sp>
      <p:sp>
        <p:nvSpPr>
          <p:cNvPr id="312" name="Google Shape;312;p230"/>
          <p:cNvSpPr txBox="1"/>
          <p:nvPr/>
        </p:nvSpPr>
        <p:spPr>
          <a:xfrm>
            <a:off x="8209468" y="2492384"/>
            <a:ext cx="3041366" cy="3172207"/>
          </a:xfrm>
          <a:prstGeom prst="rect">
            <a:avLst/>
          </a:prstGeom>
          <a:noFill/>
          <a:ln>
            <a:noFill/>
          </a:ln>
        </p:spPr>
        <p:txBody>
          <a:bodyPr spcFirstLastPara="1" wrap="square" lIns="0" tIns="0" rIns="0" bIns="0" anchor="t" anchorCtr="0">
            <a:noAutofit/>
          </a:bodyPr>
          <a:lstStyle/>
          <a:p>
            <a:pPr>
              <a:lnSpc>
                <a:spcPct val="125000"/>
              </a:lnSpc>
              <a:spcBef>
                <a:spcPts val="533"/>
              </a:spcBef>
              <a:buSzPts val="1800"/>
            </a:pPr>
            <a:r>
              <a:rPr lang="en-US" sz="1200" b="1" dirty="0">
                <a:solidFill>
                  <a:srgbClr val="6A6B6D"/>
                </a:solidFill>
                <a:latin typeface="Lato"/>
                <a:ea typeface="Lato"/>
                <a:cs typeface="Lato"/>
                <a:sym typeface="Lato"/>
              </a:rPr>
              <a:t>Discussion &amp; Selection:</a:t>
            </a:r>
            <a:endParaRPr sz="933" dirty="0"/>
          </a:p>
          <a:p>
            <a:pPr marL="190520" indent="-190520">
              <a:lnSpc>
                <a:spcPct val="125000"/>
              </a:lnSpc>
              <a:spcBef>
                <a:spcPts val="533"/>
              </a:spcBef>
              <a:buSzPts val="2000"/>
              <a:buFont typeface="Arial"/>
              <a:buChar char="•"/>
            </a:pPr>
            <a:r>
              <a:rPr lang="en-US" sz="1200" dirty="0">
                <a:solidFill>
                  <a:srgbClr val="6A6B6D"/>
                </a:solidFill>
                <a:latin typeface="Lato"/>
                <a:ea typeface="Lato"/>
                <a:cs typeface="Lato"/>
                <a:sym typeface="Lato"/>
              </a:rPr>
              <a:t>Visualize the decision-making process with customized candidate scorecards – view candidate scores by attributes measured, screening steps, interviewers, etc. </a:t>
            </a:r>
            <a:endParaRPr sz="933" dirty="0"/>
          </a:p>
          <a:p>
            <a:pPr>
              <a:lnSpc>
                <a:spcPct val="125000"/>
              </a:lnSpc>
              <a:spcBef>
                <a:spcPts val="533"/>
              </a:spcBef>
              <a:buSzPts val="1800"/>
            </a:pPr>
            <a:endParaRPr sz="1200" b="1" dirty="0">
              <a:solidFill>
                <a:srgbClr val="6A6B6D"/>
              </a:solidFill>
              <a:latin typeface="Lato"/>
              <a:ea typeface="Lato"/>
              <a:cs typeface="Lato"/>
              <a:sym typeface="Lato"/>
            </a:endParaRPr>
          </a:p>
          <a:p>
            <a:pPr>
              <a:lnSpc>
                <a:spcPct val="125000"/>
              </a:lnSpc>
              <a:spcBef>
                <a:spcPts val="533"/>
              </a:spcBef>
              <a:buSzPts val="1800"/>
            </a:pPr>
            <a:r>
              <a:rPr lang="en-US" sz="1200" b="1" dirty="0">
                <a:solidFill>
                  <a:srgbClr val="6A6B6D"/>
                </a:solidFill>
                <a:latin typeface="Lato"/>
                <a:ea typeface="Lato"/>
                <a:cs typeface="Lato"/>
                <a:sym typeface="Lato"/>
              </a:rPr>
              <a:t>Tracking &amp; Optimization:</a:t>
            </a:r>
            <a:endParaRPr sz="933" dirty="0"/>
          </a:p>
          <a:p>
            <a:pPr marL="190520" indent="-190520">
              <a:lnSpc>
                <a:spcPct val="125000"/>
              </a:lnSpc>
              <a:spcBef>
                <a:spcPts val="533"/>
              </a:spcBef>
              <a:buSzPts val="2000"/>
              <a:buFont typeface="Arial"/>
              <a:buChar char="•"/>
            </a:pPr>
            <a:r>
              <a:rPr lang="en-US" sz="1200" dirty="0">
                <a:solidFill>
                  <a:srgbClr val="6A6B6D"/>
                </a:solidFill>
                <a:latin typeface="Lato"/>
                <a:ea typeface="Lato"/>
                <a:cs typeface="Lato"/>
                <a:sym typeface="Lato"/>
              </a:rPr>
              <a:t>Track quality of hire by hiring cohort and use machine learning/AI to identify ways to optimize your hiring formula over time.</a:t>
            </a:r>
            <a:endParaRPr sz="933" dirty="0"/>
          </a:p>
        </p:txBody>
      </p:sp>
      <p:grpSp>
        <p:nvGrpSpPr>
          <p:cNvPr id="315" name="Google Shape;315;p230"/>
          <p:cNvGrpSpPr/>
          <p:nvPr/>
        </p:nvGrpSpPr>
        <p:grpSpPr>
          <a:xfrm>
            <a:off x="829472" y="1761636"/>
            <a:ext cx="10385390" cy="512530"/>
            <a:chOff x="1649819" y="3867422"/>
            <a:chExt cx="15356586" cy="577608"/>
          </a:xfrm>
        </p:grpSpPr>
        <p:grpSp>
          <p:nvGrpSpPr>
            <p:cNvPr id="316" name="Google Shape;316;p230"/>
            <p:cNvGrpSpPr/>
            <p:nvPr/>
          </p:nvGrpSpPr>
          <p:grpSpPr>
            <a:xfrm>
              <a:off x="3942747" y="3867424"/>
              <a:ext cx="2196495" cy="577604"/>
              <a:chOff x="4477203" y="5447395"/>
              <a:chExt cx="2657760" cy="577604"/>
            </a:xfrm>
          </p:grpSpPr>
          <p:sp>
            <p:nvSpPr>
              <p:cNvPr id="317" name="Google Shape;317;p230"/>
              <p:cNvSpPr/>
              <p:nvPr/>
            </p:nvSpPr>
            <p:spPr>
              <a:xfrm>
                <a:off x="4477203" y="5447395"/>
                <a:ext cx="2657760" cy="56084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318" name="Google Shape;318;p230"/>
              <p:cNvSpPr txBox="1"/>
              <p:nvPr/>
            </p:nvSpPr>
            <p:spPr>
              <a:xfrm>
                <a:off x="4679764" y="5464150"/>
                <a:ext cx="2287019"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Assessments &amp; Skills Tests</a:t>
                </a:r>
                <a:endParaRPr sz="1533"/>
              </a:p>
            </p:txBody>
          </p:sp>
        </p:grpSp>
        <p:grpSp>
          <p:nvGrpSpPr>
            <p:cNvPr id="319" name="Google Shape;319;p230"/>
            <p:cNvGrpSpPr/>
            <p:nvPr/>
          </p:nvGrpSpPr>
          <p:grpSpPr>
            <a:xfrm>
              <a:off x="5767053" y="3867424"/>
              <a:ext cx="2196495" cy="577604"/>
              <a:chOff x="7234058" y="5447395"/>
              <a:chExt cx="2657760" cy="577604"/>
            </a:xfrm>
          </p:grpSpPr>
          <p:sp>
            <p:nvSpPr>
              <p:cNvPr id="320" name="Google Shape;320;p230"/>
              <p:cNvSpPr/>
              <p:nvPr/>
            </p:nvSpPr>
            <p:spPr>
              <a:xfrm>
                <a:off x="7234058" y="5447395"/>
                <a:ext cx="2657760" cy="56084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321" name="Google Shape;321;p230"/>
              <p:cNvSpPr txBox="1"/>
              <p:nvPr/>
            </p:nvSpPr>
            <p:spPr>
              <a:xfrm>
                <a:off x="7449375" y="5464150"/>
                <a:ext cx="2287018"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Job Previews &amp; Simulations</a:t>
                </a:r>
                <a:endParaRPr sz="1200">
                  <a:latin typeface="Lato"/>
                  <a:ea typeface="Lato"/>
                  <a:cs typeface="Lato"/>
                  <a:sym typeface="Lato"/>
                </a:endParaRPr>
              </a:p>
            </p:txBody>
          </p:sp>
        </p:grpSp>
        <p:grpSp>
          <p:nvGrpSpPr>
            <p:cNvPr id="322" name="Google Shape;322;p230"/>
            <p:cNvGrpSpPr/>
            <p:nvPr/>
          </p:nvGrpSpPr>
          <p:grpSpPr>
            <a:xfrm>
              <a:off x="7569854" y="3867424"/>
              <a:ext cx="1788040" cy="577604"/>
              <a:chOff x="10150738" y="5447395"/>
              <a:chExt cx="2287019" cy="577604"/>
            </a:xfrm>
          </p:grpSpPr>
          <p:sp>
            <p:nvSpPr>
              <p:cNvPr id="323" name="Google Shape;323;p230"/>
              <p:cNvSpPr/>
              <p:nvPr/>
            </p:nvSpPr>
            <p:spPr>
              <a:xfrm>
                <a:off x="10165211" y="5447395"/>
                <a:ext cx="2196497" cy="56084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324" name="Google Shape;324;p230"/>
              <p:cNvSpPr txBox="1"/>
              <p:nvPr/>
            </p:nvSpPr>
            <p:spPr>
              <a:xfrm>
                <a:off x="10150738" y="5464150"/>
                <a:ext cx="2287019"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Phone </a:t>
                </a:r>
                <a:endParaRPr sz="933"/>
              </a:p>
              <a:p>
                <a:pPr algn="ctr">
                  <a:lnSpc>
                    <a:spcPct val="90000"/>
                  </a:lnSpc>
                  <a:buSzPts val="1800"/>
                </a:pPr>
                <a:r>
                  <a:rPr lang="en-US" sz="1200" b="1">
                    <a:solidFill>
                      <a:schemeClr val="lt1"/>
                    </a:solidFill>
                    <a:latin typeface="Lato"/>
                    <a:ea typeface="Lato"/>
                    <a:cs typeface="Lato"/>
                    <a:sym typeface="Lato"/>
                  </a:rPr>
                  <a:t>Screens</a:t>
                </a:r>
                <a:endParaRPr sz="1333">
                  <a:solidFill>
                    <a:schemeClr val="lt1"/>
                  </a:solidFill>
                  <a:latin typeface="Calibri"/>
                  <a:ea typeface="Calibri"/>
                  <a:cs typeface="Calibri"/>
                  <a:sym typeface="Calibri"/>
                </a:endParaRPr>
              </a:p>
            </p:txBody>
          </p:sp>
        </p:grpSp>
        <p:grpSp>
          <p:nvGrpSpPr>
            <p:cNvPr id="325" name="Google Shape;325;p230"/>
            <p:cNvGrpSpPr/>
            <p:nvPr/>
          </p:nvGrpSpPr>
          <p:grpSpPr>
            <a:xfrm>
              <a:off x="12770429" y="3867424"/>
              <a:ext cx="2218849" cy="577604"/>
              <a:chOff x="13310745" y="5447395"/>
              <a:chExt cx="2440735" cy="577604"/>
            </a:xfrm>
          </p:grpSpPr>
          <p:sp>
            <p:nvSpPr>
              <p:cNvPr id="326" name="Google Shape;326;p230"/>
              <p:cNvSpPr/>
              <p:nvPr/>
            </p:nvSpPr>
            <p:spPr>
              <a:xfrm>
                <a:off x="13310745" y="5447395"/>
                <a:ext cx="2416145" cy="56084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327" name="Google Shape;327;p230"/>
              <p:cNvSpPr txBox="1"/>
              <p:nvPr/>
            </p:nvSpPr>
            <p:spPr>
              <a:xfrm>
                <a:off x="13464461" y="5464150"/>
                <a:ext cx="2287019"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Discussion &amp; Selection</a:t>
                </a:r>
                <a:endParaRPr sz="1533"/>
              </a:p>
            </p:txBody>
          </p:sp>
        </p:grpSp>
        <p:grpSp>
          <p:nvGrpSpPr>
            <p:cNvPr id="328" name="Google Shape;328;p230"/>
            <p:cNvGrpSpPr/>
            <p:nvPr/>
          </p:nvGrpSpPr>
          <p:grpSpPr>
            <a:xfrm>
              <a:off x="1649819" y="3872949"/>
              <a:ext cx="2665118" cy="572079"/>
              <a:chOff x="1649819" y="5452920"/>
              <a:chExt cx="2665118" cy="572079"/>
            </a:xfrm>
          </p:grpSpPr>
          <p:sp>
            <p:nvSpPr>
              <p:cNvPr id="329" name="Google Shape;329;p230"/>
              <p:cNvSpPr/>
              <p:nvPr/>
            </p:nvSpPr>
            <p:spPr>
              <a:xfrm>
                <a:off x="1657177" y="5452920"/>
                <a:ext cx="2657760" cy="549798"/>
              </a:xfrm>
              <a:prstGeom prst="homePlate">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330" name="Google Shape;330;p230"/>
              <p:cNvSpPr txBox="1"/>
              <p:nvPr/>
            </p:nvSpPr>
            <p:spPr>
              <a:xfrm>
                <a:off x="1649819" y="5464150"/>
                <a:ext cx="2515721"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Candidate Application</a:t>
                </a:r>
                <a:endParaRPr sz="1533" b="1"/>
              </a:p>
            </p:txBody>
          </p:sp>
        </p:grpSp>
        <p:grpSp>
          <p:nvGrpSpPr>
            <p:cNvPr id="331" name="Google Shape;331;p230"/>
            <p:cNvGrpSpPr/>
            <p:nvPr/>
          </p:nvGrpSpPr>
          <p:grpSpPr>
            <a:xfrm>
              <a:off x="14590260" y="3867424"/>
              <a:ext cx="2416145" cy="577604"/>
              <a:chOff x="13064208" y="5447395"/>
              <a:chExt cx="2657760" cy="577604"/>
            </a:xfrm>
          </p:grpSpPr>
          <p:sp>
            <p:nvSpPr>
              <p:cNvPr id="332" name="Google Shape;332;p230"/>
              <p:cNvSpPr/>
              <p:nvPr/>
            </p:nvSpPr>
            <p:spPr>
              <a:xfrm>
                <a:off x="13064208" y="5447395"/>
                <a:ext cx="2657760" cy="56084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333" name="Google Shape;333;p230"/>
              <p:cNvSpPr txBox="1"/>
              <p:nvPr/>
            </p:nvSpPr>
            <p:spPr>
              <a:xfrm>
                <a:off x="13171202" y="5464150"/>
                <a:ext cx="2287019"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Tracking &amp; Optimization</a:t>
                </a:r>
                <a:endParaRPr sz="1533"/>
              </a:p>
            </p:txBody>
          </p:sp>
        </p:grpSp>
        <p:grpSp>
          <p:nvGrpSpPr>
            <p:cNvPr id="334" name="Google Shape;334;p230"/>
            <p:cNvGrpSpPr/>
            <p:nvPr/>
          </p:nvGrpSpPr>
          <p:grpSpPr>
            <a:xfrm>
              <a:off x="8913052" y="3867422"/>
              <a:ext cx="1815286" cy="577608"/>
              <a:chOff x="9667127" y="5447393"/>
              <a:chExt cx="2416147" cy="577608"/>
            </a:xfrm>
          </p:grpSpPr>
          <p:sp>
            <p:nvSpPr>
              <p:cNvPr id="335" name="Google Shape;335;p230"/>
              <p:cNvSpPr/>
              <p:nvPr/>
            </p:nvSpPr>
            <p:spPr>
              <a:xfrm>
                <a:off x="9667127" y="5447393"/>
                <a:ext cx="2416147" cy="56084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336" name="Google Shape;336;p230"/>
              <p:cNvSpPr txBox="1"/>
              <p:nvPr/>
            </p:nvSpPr>
            <p:spPr>
              <a:xfrm>
                <a:off x="10004982" y="5464152"/>
                <a:ext cx="1890098"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Interviews</a:t>
                </a:r>
                <a:endParaRPr sz="1333">
                  <a:solidFill>
                    <a:schemeClr val="lt1"/>
                  </a:solidFill>
                  <a:latin typeface="Calibri"/>
                  <a:ea typeface="Calibri"/>
                  <a:cs typeface="Calibri"/>
                  <a:sym typeface="Calibri"/>
                </a:endParaRPr>
              </a:p>
            </p:txBody>
          </p:sp>
        </p:grpSp>
        <p:grpSp>
          <p:nvGrpSpPr>
            <p:cNvPr id="337" name="Google Shape;337;p230"/>
            <p:cNvGrpSpPr/>
            <p:nvPr/>
          </p:nvGrpSpPr>
          <p:grpSpPr>
            <a:xfrm>
              <a:off x="10269083" y="3867424"/>
              <a:ext cx="2966945" cy="577604"/>
              <a:chOff x="12195582" y="5447395"/>
              <a:chExt cx="3949002" cy="577604"/>
            </a:xfrm>
          </p:grpSpPr>
          <p:sp>
            <p:nvSpPr>
              <p:cNvPr id="338" name="Google Shape;338;p230"/>
              <p:cNvSpPr/>
              <p:nvPr/>
            </p:nvSpPr>
            <p:spPr>
              <a:xfrm>
                <a:off x="13812959" y="5447395"/>
                <a:ext cx="2331625" cy="56084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339" name="Google Shape;339;p230"/>
              <p:cNvSpPr txBox="1"/>
              <p:nvPr/>
            </p:nvSpPr>
            <p:spPr>
              <a:xfrm>
                <a:off x="14188317" y="5464150"/>
                <a:ext cx="1718271"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Reference</a:t>
                </a:r>
                <a:endParaRPr sz="933"/>
              </a:p>
              <a:p>
                <a:pPr algn="ctr">
                  <a:lnSpc>
                    <a:spcPct val="90000"/>
                  </a:lnSpc>
                  <a:buSzPts val="1800"/>
                </a:pPr>
                <a:r>
                  <a:rPr lang="en-US" sz="1200" b="1">
                    <a:solidFill>
                      <a:schemeClr val="lt1"/>
                    </a:solidFill>
                    <a:latin typeface="Lato"/>
                    <a:ea typeface="Lato"/>
                    <a:cs typeface="Lato"/>
                    <a:sym typeface="Lato"/>
                  </a:rPr>
                  <a:t>Calls</a:t>
                </a:r>
                <a:endParaRPr sz="933"/>
              </a:p>
            </p:txBody>
          </p:sp>
          <p:sp>
            <p:nvSpPr>
              <p:cNvPr id="340" name="Google Shape;340;p230"/>
              <p:cNvSpPr/>
              <p:nvPr/>
            </p:nvSpPr>
            <p:spPr>
              <a:xfrm>
                <a:off x="12195582" y="5447395"/>
                <a:ext cx="2119658" cy="560849"/>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341" name="Google Shape;341;p230"/>
              <p:cNvSpPr txBox="1"/>
              <p:nvPr/>
            </p:nvSpPr>
            <p:spPr>
              <a:xfrm>
                <a:off x="12517704" y="5464150"/>
                <a:ext cx="1562065" cy="560849"/>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Work </a:t>
                </a:r>
                <a:endParaRPr sz="933"/>
              </a:p>
              <a:p>
                <a:pPr algn="ctr">
                  <a:lnSpc>
                    <a:spcPct val="90000"/>
                  </a:lnSpc>
                  <a:buSzPts val="1800"/>
                </a:pPr>
                <a:r>
                  <a:rPr lang="en-US" sz="1200" b="1">
                    <a:solidFill>
                      <a:schemeClr val="lt1"/>
                    </a:solidFill>
                    <a:latin typeface="Lato"/>
                    <a:ea typeface="Lato"/>
                    <a:cs typeface="Lato"/>
                    <a:sym typeface="Lato"/>
                  </a:rPr>
                  <a:t>Samples</a:t>
                </a:r>
                <a:endParaRPr sz="933"/>
              </a:p>
            </p:txBody>
          </p:sp>
        </p:grpSp>
      </p:grpSp>
      <p:sp>
        <p:nvSpPr>
          <p:cNvPr id="342" name="Google Shape;342;p230"/>
          <p:cNvSpPr/>
          <p:nvPr/>
        </p:nvSpPr>
        <p:spPr>
          <a:xfrm rot="-5400000" flipH="1">
            <a:off x="9635119" y="1185672"/>
            <a:ext cx="198496" cy="2314995"/>
          </a:xfrm>
          <a:prstGeom prst="rightBrace">
            <a:avLst>
              <a:gd name="adj1" fmla="val 0"/>
              <a:gd name="adj2" fmla="val 50174"/>
            </a:avLst>
          </a:prstGeom>
          <a:noFill/>
          <a:ln w="19050" cap="flat" cmpd="sng">
            <a:solidFill>
              <a:srgbClr val="A5A5A5"/>
            </a:solidFill>
            <a:prstDash val="solid"/>
            <a:miter lim="800000"/>
            <a:headEnd type="none" w="sm" len="sm"/>
            <a:tailEnd type="none" w="sm" len="sm"/>
          </a:ln>
        </p:spPr>
        <p:txBody>
          <a:bodyPr spcFirstLastPara="1" wrap="square" lIns="100767" tIns="50367" rIns="100767" bIns="50367" anchor="ctr" anchorCtr="0">
            <a:noAutofit/>
          </a:bodyPr>
          <a:lstStyle/>
          <a:p>
            <a:pPr algn="ctr">
              <a:buSzPts val="3000"/>
            </a:pPr>
            <a:endParaRPr sz="2000">
              <a:solidFill>
                <a:schemeClr val="dk1"/>
              </a:solidFill>
              <a:latin typeface="Calibri"/>
              <a:ea typeface="Calibri"/>
              <a:cs typeface="Calibri"/>
              <a:sym typeface="Calibri"/>
            </a:endParaRPr>
          </a:p>
        </p:txBody>
      </p:sp>
      <p:sp>
        <p:nvSpPr>
          <p:cNvPr id="343" name="Google Shape;343;p230"/>
          <p:cNvSpPr/>
          <p:nvPr/>
        </p:nvSpPr>
        <p:spPr>
          <a:xfrm rot="-5400000" flipH="1">
            <a:off x="2805841" y="787134"/>
            <a:ext cx="198496" cy="3112071"/>
          </a:xfrm>
          <a:prstGeom prst="rightBrace">
            <a:avLst>
              <a:gd name="adj1" fmla="val 0"/>
              <a:gd name="adj2" fmla="val 50174"/>
            </a:avLst>
          </a:prstGeom>
          <a:noFill/>
          <a:ln w="19050" cap="flat" cmpd="sng">
            <a:solidFill>
              <a:srgbClr val="A5A5A5"/>
            </a:solidFill>
            <a:prstDash val="solid"/>
            <a:miter lim="800000"/>
            <a:headEnd type="none" w="sm" len="sm"/>
            <a:tailEnd type="none" w="sm" len="sm"/>
          </a:ln>
        </p:spPr>
        <p:txBody>
          <a:bodyPr spcFirstLastPara="1" wrap="square" lIns="100767" tIns="50367" rIns="100767" bIns="50367" anchor="ctr" anchorCtr="0">
            <a:noAutofit/>
          </a:bodyPr>
          <a:lstStyle/>
          <a:p>
            <a:pPr algn="ctr">
              <a:buSzPts val="3000"/>
            </a:pPr>
            <a:endParaRPr sz="2000">
              <a:solidFill>
                <a:schemeClr val="dk1"/>
              </a:solidFill>
              <a:latin typeface="Calibri"/>
              <a:ea typeface="Calibri"/>
              <a:cs typeface="Calibri"/>
              <a:sym typeface="Calibri"/>
            </a:endParaRPr>
          </a:p>
        </p:txBody>
      </p:sp>
      <p:sp>
        <p:nvSpPr>
          <p:cNvPr id="344" name="Google Shape;344;p230"/>
          <p:cNvSpPr/>
          <p:nvPr/>
        </p:nvSpPr>
        <p:spPr>
          <a:xfrm rot="-5400000" flipH="1">
            <a:off x="6530141" y="816168"/>
            <a:ext cx="198496" cy="3054003"/>
          </a:xfrm>
          <a:prstGeom prst="rightBrace">
            <a:avLst>
              <a:gd name="adj1" fmla="val 0"/>
              <a:gd name="adj2" fmla="val 50174"/>
            </a:avLst>
          </a:prstGeom>
          <a:noFill/>
          <a:ln w="19050" cap="flat" cmpd="sng">
            <a:solidFill>
              <a:srgbClr val="A5A5A5"/>
            </a:solidFill>
            <a:prstDash val="solid"/>
            <a:miter lim="800000"/>
            <a:headEnd type="none" w="sm" len="sm"/>
            <a:tailEnd type="none" w="sm" len="sm"/>
          </a:ln>
        </p:spPr>
        <p:txBody>
          <a:bodyPr spcFirstLastPara="1" wrap="square" lIns="100767" tIns="50367" rIns="100767" bIns="50367" anchor="ctr" anchorCtr="0">
            <a:noAutofit/>
          </a:bodyPr>
          <a:lstStyle/>
          <a:p>
            <a:pPr algn="ctr">
              <a:buSzPts val="3000"/>
            </a:pPr>
            <a:endParaRPr sz="2000">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cxnSp>
        <p:nvCxnSpPr>
          <p:cNvPr id="353" name="Google Shape;353;p65"/>
          <p:cNvCxnSpPr>
            <a:cxnSpLocks/>
          </p:cNvCxnSpPr>
          <p:nvPr/>
        </p:nvCxnSpPr>
        <p:spPr>
          <a:xfrm flipH="1">
            <a:off x="2006992" y="3631703"/>
            <a:ext cx="8299938" cy="0"/>
          </a:xfrm>
          <a:prstGeom prst="straightConnector1">
            <a:avLst/>
          </a:prstGeom>
          <a:noFill/>
          <a:ln w="9525" cap="flat" cmpd="sng">
            <a:solidFill>
              <a:srgbClr val="FFFFFF"/>
            </a:solidFill>
            <a:prstDash val="solid"/>
            <a:round/>
            <a:headEnd type="none" w="sm" len="sm"/>
            <a:tailEnd type="none" w="sm" len="sm"/>
          </a:ln>
        </p:spPr>
      </p:cxnSp>
      <p:sp>
        <p:nvSpPr>
          <p:cNvPr id="4" name="Text Placeholder 3">
            <a:extLst>
              <a:ext uri="{FF2B5EF4-FFF2-40B4-BE49-F238E27FC236}">
                <a16:creationId xmlns:a16="http://schemas.microsoft.com/office/drawing/2014/main" id="{374D4875-005A-5BD2-4C3A-1ED0E8359B6F}"/>
              </a:ext>
            </a:extLst>
          </p:cNvPr>
          <p:cNvSpPr>
            <a:spLocks noGrp="1"/>
          </p:cNvSpPr>
          <p:nvPr>
            <p:ph type="body" sz="quarter" idx="10"/>
          </p:nvPr>
        </p:nvSpPr>
        <p:spPr>
          <a:xfrm>
            <a:off x="0" y="2808301"/>
            <a:ext cx="12192000" cy="417996"/>
          </a:xfrm>
        </p:spPr>
        <p:txBody>
          <a:bodyPr/>
          <a:lstStyle/>
          <a:p>
            <a:r>
              <a:rPr lang="en-US" sz="3200" dirty="0"/>
              <a:t>More Accurate Hiring Decisions</a:t>
            </a:r>
          </a:p>
          <a:p>
            <a:endParaRPr lang="en-US" sz="3200" dirty="0"/>
          </a:p>
        </p:txBody>
      </p:sp>
      <p:sp>
        <p:nvSpPr>
          <p:cNvPr id="5" name="Text Placeholder 3">
            <a:extLst>
              <a:ext uri="{FF2B5EF4-FFF2-40B4-BE49-F238E27FC236}">
                <a16:creationId xmlns:a16="http://schemas.microsoft.com/office/drawing/2014/main" id="{46E66266-25B4-0CEC-D1B6-3674CEF99B06}"/>
              </a:ext>
            </a:extLst>
          </p:cNvPr>
          <p:cNvSpPr txBox="1">
            <a:spLocks/>
          </p:cNvSpPr>
          <p:nvPr/>
        </p:nvSpPr>
        <p:spPr>
          <a:xfrm>
            <a:off x="0" y="3836125"/>
            <a:ext cx="12192001" cy="802399"/>
          </a:xfrm>
          <a:prstGeom prst="rect">
            <a:avLst/>
          </a:prstGeom>
          <a:noFill/>
          <a:ln>
            <a:noFill/>
          </a:ln>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L="228600" marR="0" lvl="0" indent="0" algn="ctr" rtl="0">
              <a:lnSpc>
                <a:spcPct val="115000"/>
              </a:lnSpc>
              <a:spcBef>
                <a:spcPts val="0"/>
              </a:spcBef>
              <a:spcAft>
                <a:spcPts val="0"/>
              </a:spcAft>
              <a:buClr>
                <a:schemeClr val="dk2"/>
              </a:buClr>
              <a:buSzPts val="1800"/>
              <a:buFont typeface="Arial"/>
              <a:buNone/>
              <a:defRPr sz="5600" b="0" i="0" u="none" strike="noStrike" cap="none">
                <a:solidFill>
                  <a:schemeClr val="bg1"/>
                </a:solidFill>
                <a:latin typeface="Lato Heavy" panose="020F0502020204030203" pitchFamily="34" charset="0"/>
                <a:ea typeface="Lato Heavy" panose="020F0502020204030203" pitchFamily="34" charset="0"/>
                <a:cs typeface="Lato Heavy" panose="020F0502020204030203" pitchFamily="34" charset="0"/>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r>
              <a:rPr lang="en-US" sz="3200" dirty="0">
                <a:latin typeface="Lato regular" panose="020F0502020204030203" pitchFamily="34" charset="0"/>
              </a:rPr>
              <a:t>How is Journeyfront different from Talent+?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3" name="Google Shape;363;p88"/>
          <p:cNvSpPr txBox="1"/>
          <p:nvPr/>
        </p:nvSpPr>
        <p:spPr>
          <a:xfrm>
            <a:off x="2165976" y="1815935"/>
            <a:ext cx="8235600" cy="698000"/>
          </a:xfrm>
          <a:prstGeom prst="rect">
            <a:avLst/>
          </a:prstGeom>
          <a:noFill/>
          <a:ln>
            <a:noFill/>
          </a:ln>
        </p:spPr>
        <p:txBody>
          <a:bodyPr spcFirstLastPara="1" wrap="square" lIns="0" tIns="0" rIns="0" bIns="0" anchor="t" anchorCtr="0">
            <a:noAutofit/>
          </a:bodyPr>
          <a:lstStyle/>
          <a:p>
            <a:pPr>
              <a:buSzPts val="3000"/>
            </a:pPr>
            <a:r>
              <a:rPr lang="en-US" sz="2000" b="1" dirty="0">
                <a:solidFill>
                  <a:srgbClr val="48A8D7"/>
                </a:solidFill>
                <a:latin typeface="Lato"/>
                <a:ea typeface="Lato"/>
                <a:cs typeface="Lato"/>
                <a:sym typeface="Lato"/>
              </a:rPr>
              <a:t>Your Company’s Data vs. Outside Data</a:t>
            </a:r>
            <a:endParaRPr sz="1733" dirty="0">
              <a:solidFill>
                <a:srgbClr val="6A6B6D"/>
              </a:solidFill>
              <a:latin typeface="Lato"/>
              <a:ea typeface="Lato"/>
              <a:cs typeface="Lato"/>
              <a:sym typeface="Lato"/>
            </a:endParaRPr>
          </a:p>
          <a:p>
            <a:pPr>
              <a:lnSpc>
                <a:spcPct val="125000"/>
              </a:lnSpc>
              <a:spcBef>
                <a:spcPts val="1133"/>
              </a:spcBef>
              <a:buSzPts val="2000"/>
            </a:pPr>
            <a:r>
              <a:rPr lang="en-US" sz="1333" dirty="0">
                <a:solidFill>
                  <a:srgbClr val="6A6B6D"/>
                </a:solidFill>
                <a:latin typeface="Lato"/>
                <a:ea typeface="Lato"/>
                <a:cs typeface="Lato"/>
                <a:sym typeface="Lato"/>
              </a:rPr>
              <a:t>Every company and position is different. Journeyfront captures what drives results at your company by using data tied to your company and positions, vs. typical assessment tools that rely primarily on outside datasets.</a:t>
            </a:r>
            <a:endParaRPr sz="1867" dirty="0">
              <a:solidFill>
                <a:schemeClr val="dk1"/>
              </a:solidFill>
              <a:latin typeface="Calibri"/>
              <a:ea typeface="Calibri"/>
              <a:cs typeface="Calibri"/>
              <a:sym typeface="Calibri"/>
            </a:endParaRPr>
          </a:p>
        </p:txBody>
      </p:sp>
      <p:sp>
        <p:nvSpPr>
          <p:cNvPr id="365" name="Google Shape;365;p88"/>
          <p:cNvSpPr txBox="1"/>
          <p:nvPr/>
        </p:nvSpPr>
        <p:spPr>
          <a:xfrm>
            <a:off x="2165992" y="3198841"/>
            <a:ext cx="8235600" cy="881400"/>
          </a:xfrm>
          <a:prstGeom prst="rect">
            <a:avLst/>
          </a:prstGeom>
          <a:noFill/>
          <a:ln>
            <a:noFill/>
          </a:ln>
        </p:spPr>
        <p:txBody>
          <a:bodyPr spcFirstLastPara="1" wrap="square" lIns="0" tIns="0" rIns="0" bIns="0" anchor="t" anchorCtr="0">
            <a:noAutofit/>
          </a:bodyPr>
          <a:lstStyle/>
          <a:p>
            <a:pPr>
              <a:buSzPts val="3000"/>
            </a:pPr>
            <a:r>
              <a:rPr lang="en-US" sz="2000" b="1" dirty="0">
                <a:solidFill>
                  <a:srgbClr val="48A8D7"/>
                </a:solidFill>
                <a:latin typeface="Lato"/>
                <a:ea typeface="Lato"/>
                <a:cs typeface="Lato"/>
                <a:sym typeface="Lato"/>
              </a:rPr>
              <a:t>More Data to Make Better Decisions</a:t>
            </a:r>
            <a:endParaRPr sz="1533" dirty="0"/>
          </a:p>
          <a:p>
            <a:pPr>
              <a:lnSpc>
                <a:spcPct val="125000"/>
              </a:lnSpc>
              <a:spcBef>
                <a:spcPts val="1133"/>
              </a:spcBef>
              <a:buSzPts val="2000"/>
            </a:pPr>
            <a:r>
              <a:rPr lang="en-US" sz="1333" dirty="0">
                <a:solidFill>
                  <a:srgbClr val="6A6B6D"/>
                </a:solidFill>
                <a:latin typeface="Lato"/>
                <a:ea typeface="Lato"/>
                <a:cs typeface="Lato"/>
                <a:sym typeface="Lato"/>
              </a:rPr>
              <a:t>Typical assessment tools  do not consider other insights collected on candidates during the hiring process. Journeyfront helps collect and aggregate insights across the entirety of your process so you can make the most accurate decision possible.</a:t>
            </a:r>
            <a:endParaRPr sz="1733" dirty="0">
              <a:solidFill>
                <a:schemeClr val="dk1"/>
              </a:solidFill>
              <a:latin typeface="Calibri"/>
              <a:ea typeface="Calibri"/>
              <a:cs typeface="Calibri"/>
              <a:sym typeface="Calibri"/>
            </a:endParaRPr>
          </a:p>
        </p:txBody>
      </p:sp>
      <p:sp>
        <p:nvSpPr>
          <p:cNvPr id="366" name="Google Shape;366;p88"/>
          <p:cNvSpPr txBox="1"/>
          <p:nvPr/>
        </p:nvSpPr>
        <p:spPr>
          <a:xfrm>
            <a:off x="2166001" y="4828026"/>
            <a:ext cx="8235600" cy="777000"/>
          </a:xfrm>
          <a:prstGeom prst="rect">
            <a:avLst/>
          </a:prstGeom>
          <a:noFill/>
          <a:ln>
            <a:noFill/>
          </a:ln>
        </p:spPr>
        <p:txBody>
          <a:bodyPr spcFirstLastPara="1" wrap="square" lIns="0" tIns="0" rIns="0" bIns="0" anchor="t" anchorCtr="0">
            <a:noAutofit/>
          </a:bodyPr>
          <a:lstStyle/>
          <a:p>
            <a:pPr>
              <a:buSzPts val="3000"/>
            </a:pPr>
            <a:r>
              <a:rPr lang="en-US" sz="2000" b="1" dirty="0">
                <a:solidFill>
                  <a:srgbClr val="48A8D7"/>
                </a:solidFill>
                <a:latin typeface="Lato"/>
                <a:ea typeface="Lato"/>
                <a:cs typeface="Lato"/>
                <a:sym typeface="Lato"/>
              </a:rPr>
              <a:t>Track and Improve Your Results Over Time</a:t>
            </a:r>
            <a:endParaRPr sz="1533" dirty="0"/>
          </a:p>
          <a:p>
            <a:pPr>
              <a:lnSpc>
                <a:spcPct val="125000"/>
              </a:lnSpc>
              <a:spcBef>
                <a:spcPts val="1133"/>
              </a:spcBef>
              <a:buSzPts val="2000"/>
            </a:pPr>
            <a:r>
              <a:rPr lang="en-US" sz="1333" dirty="0">
                <a:solidFill>
                  <a:srgbClr val="6A6B6D"/>
                </a:solidFill>
                <a:latin typeface="Lato"/>
                <a:ea typeface="Lato"/>
                <a:cs typeface="Lato"/>
                <a:sym typeface="Lato"/>
              </a:rPr>
              <a:t>Tracking your results to figure out what’s working is the only way to get better. Journeyfront automatically connects your pre-hire data to post-hire outcomes like performance and turnover for increasing accuracy over time.  This allows your customized assessment to increase in accuracy as you use it.</a:t>
            </a:r>
            <a:endParaRPr sz="1533" dirty="0">
              <a:solidFill>
                <a:schemeClr val="dk1"/>
              </a:solidFill>
              <a:latin typeface="Calibri"/>
              <a:ea typeface="Calibri"/>
              <a:cs typeface="Calibri"/>
              <a:sym typeface="Calibri"/>
            </a:endParaRPr>
          </a:p>
        </p:txBody>
      </p:sp>
      <p:sp>
        <p:nvSpPr>
          <p:cNvPr id="368" name="Google Shape;368;p88"/>
          <p:cNvSpPr/>
          <p:nvPr/>
        </p:nvSpPr>
        <p:spPr>
          <a:xfrm>
            <a:off x="1349258" y="1799945"/>
            <a:ext cx="546800" cy="523000"/>
          </a:xfrm>
          <a:prstGeom prst="ellipse">
            <a:avLst/>
          </a:prstGeom>
          <a:solidFill>
            <a:srgbClr val="48A8D7"/>
          </a:solidFill>
          <a:ln>
            <a:noFill/>
          </a:ln>
        </p:spPr>
        <p:txBody>
          <a:bodyPr spcFirstLastPara="1" wrap="square" lIns="100767" tIns="100767" rIns="100767" bIns="100767" anchor="ctr" anchorCtr="0">
            <a:noAutofit/>
          </a:bodyPr>
          <a:lstStyle/>
          <a:p>
            <a:pPr algn="ctr">
              <a:buSzPts val="5000"/>
            </a:pPr>
            <a:r>
              <a:rPr lang="en-US" sz="2733">
                <a:solidFill>
                  <a:srgbClr val="FFFFFF"/>
                </a:solidFill>
                <a:latin typeface="Lato Black"/>
                <a:ea typeface="Lato Black"/>
                <a:cs typeface="Lato Black"/>
                <a:sym typeface="Lato Black"/>
              </a:rPr>
              <a:t>1</a:t>
            </a:r>
            <a:endParaRPr sz="2733">
              <a:solidFill>
                <a:srgbClr val="FFFFFF"/>
              </a:solidFill>
              <a:latin typeface="Lato Black"/>
              <a:ea typeface="Lato Black"/>
              <a:cs typeface="Lato Black"/>
              <a:sym typeface="Lato Black"/>
            </a:endParaRPr>
          </a:p>
        </p:txBody>
      </p:sp>
      <p:sp>
        <p:nvSpPr>
          <p:cNvPr id="369" name="Google Shape;369;p88"/>
          <p:cNvSpPr/>
          <p:nvPr/>
        </p:nvSpPr>
        <p:spPr>
          <a:xfrm>
            <a:off x="1349258" y="3186414"/>
            <a:ext cx="546800" cy="523000"/>
          </a:xfrm>
          <a:prstGeom prst="ellipse">
            <a:avLst/>
          </a:prstGeom>
          <a:solidFill>
            <a:srgbClr val="48A8D7"/>
          </a:solidFill>
          <a:ln>
            <a:noFill/>
          </a:ln>
        </p:spPr>
        <p:txBody>
          <a:bodyPr spcFirstLastPara="1" wrap="square" lIns="100767" tIns="100767" rIns="100767" bIns="100767" anchor="ctr" anchorCtr="0">
            <a:noAutofit/>
          </a:bodyPr>
          <a:lstStyle/>
          <a:p>
            <a:pPr algn="ctr">
              <a:buSzPts val="5000"/>
            </a:pPr>
            <a:r>
              <a:rPr lang="en-US" sz="2733">
                <a:solidFill>
                  <a:srgbClr val="FFFFFF"/>
                </a:solidFill>
                <a:latin typeface="Lato Black"/>
                <a:ea typeface="Lato Black"/>
                <a:cs typeface="Lato Black"/>
                <a:sym typeface="Lato Black"/>
              </a:rPr>
              <a:t>2</a:t>
            </a:r>
            <a:endParaRPr sz="2733">
              <a:solidFill>
                <a:srgbClr val="FFFFFF"/>
              </a:solidFill>
              <a:latin typeface="Lato Black"/>
              <a:ea typeface="Lato Black"/>
              <a:cs typeface="Lato Black"/>
              <a:sym typeface="Lato Black"/>
            </a:endParaRPr>
          </a:p>
        </p:txBody>
      </p:sp>
      <p:sp>
        <p:nvSpPr>
          <p:cNvPr id="370" name="Google Shape;370;p88"/>
          <p:cNvSpPr/>
          <p:nvPr/>
        </p:nvSpPr>
        <p:spPr>
          <a:xfrm>
            <a:off x="1349258" y="4813902"/>
            <a:ext cx="546800" cy="523000"/>
          </a:xfrm>
          <a:prstGeom prst="ellipse">
            <a:avLst/>
          </a:prstGeom>
          <a:solidFill>
            <a:srgbClr val="48A8D7"/>
          </a:solidFill>
          <a:ln>
            <a:noFill/>
          </a:ln>
        </p:spPr>
        <p:txBody>
          <a:bodyPr spcFirstLastPara="1" wrap="square" lIns="100767" tIns="100767" rIns="100767" bIns="100767" anchor="ctr" anchorCtr="0">
            <a:noAutofit/>
          </a:bodyPr>
          <a:lstStyle/>
          <a:p>
            <a:pPr algn="ctr">
              <a:buSzPts val="5000"/>
            </a:pPr>
            <a:r>
              <a:rPr lang="en-US" sz="2733">
                <a:solidFill>
                  <a:srgbClr val="FFFFFF"/>
                </a:solidFill>
                <a:latin typeface="Lato Black"/>
                <a:ea typeface="Lato Black"/>
                <a:cs typeface="Lato Black"/>
                <a:sym typeface="Lato Black"/>
              </a:rPr>
              <a:t>3</a:t>
            </a:r>
            <a:endParaRPr sz="2733">
              <a:solidFill>
                <a:srgbClr val="FFFFFF"/>
              </a:solidFill>
              <a:latin typeface="Lato Black"/>
              <a:ea typeface="Lato Black"/>
              <a:cs typeface="Lato Black"/>
              <a:sym typeface="Lato Black"/>
            </a:endParaRPr>
          </a:p>
        </p:txBody>
      </p:sp>
      <p:sp>
        <p:nvSpPr>
          <p:cNvPr id="2" name="Title 1">
            <a:extLst>
              <a:ext uri="{FF2B5EF4-FFF2-40B4-BE49-F238E27FC236}">
                <a16:creationId xmlns:a16="http://schemas.microsoft.com/office/drawing/2014/main" id="{7F7A0ACA-91A7-3E41-01B1-BB35316A0CD4}"/>
              </a:ext>
            </a:extLst>
          </p:cNvPr>
          <p:cNvSpPr>
            <a:spLocks noGrp="1"/>
          </p:cNvSpPr>
          <p:nvPr>
            <p:ph type="title"/>
          </p:nvPr>
        </p:nvSpPr>
        <p:spPr/>
        <p:txBody>
          <a:bodyPr/>
          <a:lstStyle/>
          <a:p>
            <a:r>
              <a:rPr lang="en-US" sz="2800" dirty="0"/>
              <a:t>Why is Journeyfront more accurate than Typical Assessment Tools?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grpSp>
        <p:nvGrpSpPr>
          <p:cNvPr id="378" name="Google Shape;378;p89"/>
          <p:cNvGrpSpPr/>
          <p:nvPr/>
        </p:nvGrpSpPr>
        <p:grpSpPr>
          <a:xfrm>
            <a:off x="908451" y="2401748"/>
            <a:ext cx="2373135" cy="1191461"/>
            <a:chOff x="-2628894" y="2619761"/>
            <a:chExt cx="2203741" cy="1140300"/>
          </a:xfrm>
        </p:grpSpPr>
        <p:sp>
          <p:nvSpPr>
            <p:cNvPr id="379" name="Google Shape;379;p89"/>
            <p:cNvSpPr/>
            <p:nvPr/>
          </p:nvSpPr>
          <p:spPr>
            <a:xfrm>
              <a:off x="-2628894" y="2619761"/>
              <a:ext cx="1140300" cy="1140300"/>
            </a:xfrm>
            <a:prstGeom prst="ellipse">
              <a:avLst/>
            </a:prstGeom>
            <a:solidFill>
              <a:srgbClr val="BFBFBF"/>
            </a:solidFill>
            <a:ln>
              <a:noFill/>
            </a:ln>
          </p:spPr>
          <p:txBody>
            <a:bodyPr spcFirstLastPara="1" wrap="square" lIns="100767" tIns="50367" rIns="100767" bIns="50367" anchor="ctr" anchorCtr="0">
              <a:noAutofit/>
            </a:bodyPr>
            <a:lstStyle/>
            <a:p>
              <a:pPr algn="ctr">
                <a:buSzPts val="2200"/>
              </a:pPr>
              <a:r>
                <a:rPr lang="en-US" sz="1467" b="1">
                  <a:solidFill>
                    <a:schemeClr val="lt1"/>
                  </a:solidFill>
                  <a:latin typeface="Lato"/>
                  <a:ea typeface="Lato"/>
                  <a:cs typeface="Lato"/>
                  <a:sym typeface="Lato"/>
                </a:rPr>
                <a:t>Outside Data</a:t>
              </a:r>
              <a:endParaRPr sz="1467" b="1">
                <a:latin typeface="Lato"/>
                <a:ea typeface="Lato"/>
                <a:cs typeface="Lato"/>
                <a:sym typeface="Lato"/>
              </a:endParaRPr>
            </a:p>
          </p:txBody>
        </p:sp>
        <p:sp>
          <p:nvSpPr>
            <p:cNvPr id="380" name="Google Shape;380;p89"/>
            <p:cNvSpPr/>
            <p:nvPr/>
          </p:nvSpPr>
          <p:spPr>
            <a:xfrm>
              <a:off x="-1565453" y="2619761"/>
              <a:ext cx="1140300" cy="1140300"/>
            </a:xfrm>
            <a:prstGeom prst="ellipse">
              <a:avLst/>
            </a:prstGeom>
            <a:noFill/>
            <a:ln w="12700" cap="flat" cmpd="sng">
              <a:solidFill>
                <a:srgbClr val="48A8D7"/>
              </a:solidFill>
              <a:prstDash val="solid"/>
              <a:miter lim="800000"/>
              <a:headEnd type="none" w="sm" len="sm"/>
              <a:tailEnd type="none" w="sm" len="sm"/>
            </a:ln>
          </p:spPr>
          <p:txBody>
            <a:bodyPr spcFirstLastPara="1" wrap="square" lIns="100767" tIns="50367" rIns="100767" bIns="50367" anchor="ctr" anchorCtr="0">
              <a:noAutofit/>
            </a:bodyPr>
            <a:lstStyle/>
            <a:p>
              <a:pPr algn="ctr">
                <a:buSzPts val="2200"/>
              </a:pPr>
              <a:r>
                <a:rPr lang="en-US" sz="1467" b="1">
                  <a:solidFill>
                    <a:srgbClr val="48A8D7"/>
                  </a:solidFill>
                  <a:latin typeface="Lato"/>
                  <a:ea typeface="Lato"/>
                  <a:cs typeface="Lato"/>
                  <a:sym typeface="Lato"/>
                </a:rPr>
                <a:t>Your</a:t>
              </a:r>
              <a:endParaRPr sz="1467" b="1">
                <a:solidFill>
                  <a:srgbClr val="48A8D7"/>
                </a:solidFill>
                <a:latin typeface="Lato"/>
                <a:ea typeface="Lato"/>
                <a:cs typeface="Lato"/>
                <a:sym typeface="Lato"/>
              </a:endParaRPr>
            </a:p>
            <a:p>
              <a:pPr algn="ctr">
                <a:buSzPts val="2200"/>
              </a:pPr>
              <a:r>
                <a:rPr lang="en-US" sz="1467" b="1">
                  <a:solidFill>
                    <a:srgbClr val="48A8D7"/>
                  </a:solidFill>
                  <a:latin typeface="Lato"/>
                  <a:ea typeface="Lato"/>
                  <a:cs typeface="Lato"/>
                  <a:sym typeface="Lato"/>
                </a:rPr>
                <a:t> Data</a:t>
              </a:r>
              <a:endParaRPr sz="1533">
                <a:solidFill>
                  <a:srgbClr val="48A8D7"/>
                </a:solidFill>
              </a:endParaRPr>
            </a:p>
          </p:txBody>
        </p:sp>
      </p:grpSp>
      <p:sp>
        <p:nvSpPr>
          <p:cNvPr id="381" name="Google Shape;381;p89"/>
          <p:cNvSpPr txBox="1"/>
          <p:nvPr/>
        </p:nvSpPr>
        <p:spPr>
          <a:xfrm>
            <a:off x="1097567" y="4132524"/>
            <a:ext cx="10019000" cy="1191400"/>
          </a:xfrm>
          <a:prstGeom prst="rect">
            <a:avLst/>
          </a:prstGeom>
          <a:noFill/>
          <a:ln>
            <a:noFill/>
          </a:ln>
        </p:spPr>
        <p:txBody>
          <a:bodyPr spcFirstLastPara="1" wrap="square" lIns="0" tIns="0" rIns="0" bIns="0" anchor="t" anchorCtr="0">
            <a:noAutofit/>
          </a:bodyPr>
          <a:lstStyle/>
          <a:p>
            <a:pPr>
              <a:buSzPts val="2300"/>
            </a:pPr>
            <a:r>
              <a:rPr lang="en-US" sz="1533" b="1">
                <a:solidFill>
                  <a:srgbClr val="313232"/>
                </a:solidFill>
                <a:latin typeface="Lato"/>
                <a:ea typeface="Lato"/>
                <a:cs typeface="Lato"/>
                <a:sym typeface="Lato"/>
              </a:rPr>
              <a:t>Why is it more accurate to use your data vs. outside data?</a:t>
            </a:r>
            <a:r>
              <a:rPr lang="en-US" sz="2000" b="1">
                <a:solidFill>
                  <a:schemeClr val="dk1"/>
                </a:solidFill>
                <a:latin typeface="Calibri"/>
                <a:ea typeface="Calibri"/>
                <a:cs typeface="Calibri"/>
                <a:sym typeface="Calibri"/>
              </a:rPr>
              <a:t> </a:t>
            </a:r>
            <a:endParaRPr sz="1533"/>
          </a:p>
          <a:p>
            <a:pPr>
              <a:lnSpc>
                <a:spcPct val="125000"/>
              </a:lnSpc>
              <a:spcBef>
                <a:spcPts val="1133"/>
              </a:spcBef>
              <a:buSzPts val="2000"/>
            </a:pPr>
            <a:r>
              <a:rPr lang="en-US" sz="1333">
                <a:solidFill>
                  <a:srgbClr val="6A6B6D"/>
                </a:solidFill>
                <a:latin typeface="Lato"/>
                <a:ea typeface="Lato"/>
                <a:cs typeface="Lato"/>
                <a:sym typeface="Lato"/>
              </a:rPr>
              <a:t>Because every company and position is different. The most accurate way to confidently hire people who will ‘perform and stay’ </a:t>
            </a:r>
            <a:r>
              <a:rPr lang="en-US" sz="1333" u="sng">
                <a:solidFill>
                  <a:srgbClr val="6A6B6D"/>
                </a:solidFill>
                <a:latin typeface="Lato"/>
                <a:ea typeface="Lato"/>
                <a:cs typeface="Lato"/>
                <a:sym typeface="Lato"/>
              </a:rPr>
              <a:t>at your company </a:t>
            </a:r>
            <a:r>
              <a:rPr lang="en-US" sz="1333">
                <a:solidFill>
                  <a:srgbClr val="6A6B6D"/>
                </a:solidFill>
                <a:latin typeface="Lato"/>
                <a:ea typeface="Lato"/>
                <a:cs typeface="Lato"/>
                <a:sym typeface="Lato"/>
              </a:rPr>
              <a:t>is to screen candidates based on traits that you’ve identified lead to performance and turnover </a:t>
            </a:r>
            <a:r>
              <a:rPr lang="en-US" sz="1333" u="sng">
                <a:solidFill>
                  <a:srgbClr val="6A6B6D"/>
                </a:solidFill>
                <a:latin typeface="Lato"/>
                <a:ea typeface="Lato"/>
                <a:cs typeface="Lato"/>
                <a:sym typeface="Lato"/>
              </a:rPr>
              <a:t>at your company</a:t>
            </a:r>
            <a:r>
              <a:rPr lang="en-US" sz="1333">
                <a:solidFill>
                  <a:srgbClr val="6A6B6D"/>
                </a:solidFill>
                <a:latin typeface="Lato"/>
                <a:ea typeface="Lato"/>
                <a:cs typeface="Lato"/>
                <a:sym typeface="Lato"/>
              </a:rPr>
              <a:t> — not data taken from an outside sample of the general population.</a:t>
            </a:r>
            <a:endParaRPr sz="1533"/>
          </a:p>
        </p:txBody>
      </p:sp>
      <p:grpSp>
        <p:nvGrpSpPr>
          <p:cNvPr id="382" name="Google Shape;382;p89"/>
          <p:cNvGrpSpPr/>
          <p:nvPr/>
        </p:nvGrpSpPr>
        <p:grpSpPr>
          <a:xfrm>
            <a:off x="6705694" y="2385611"/>
            <a:ext cx="2110170" cy="1217563"/>
            <a:chOff x="970980" y="5232833"/>
            <a:chExt cx="2808318" cy="1645800"/>
          </a:xfrm>
        </p:grpSpPr>
        <p:sp>
          <p:nvSpPr>
            <p:cNvPr id="383" name="Google Shape;383;p89"/>
            <p:cNvSpPr/>
            <p:nvPr/>
          </p:nvSpPr>
          <p:spPr>
            <a:xfrm>
              <a:off x="970980" y="5232833"/>
              <a:ext cx="1645800" cy="1645800"/>
            </a:xfrm>
            <a:prstGeom prst="ellipse">
              <a:avLst/>
            </a:prstGeom>
            <a:solidFill>
              <a:srgbClr val="BFBFBF"/>
            </a:solidFill>
            <a:ln>
              <a:noFill/>
            </a:ln>
          </p:spPr>
          <p:txBody>
            <a:bodyPr spcFirstLastPara="1" wrap="square" lIns="100767" tIns="50367" rIns="100767" bIns="50367" anchor="ctr" anchorCtr="0">
              <a:noAutofit/>
            </a:bodyPr>
            <a:lstStyle/>
            <a:p>
              <a:pPr algn="ctr">
                <a:buSzPts val="2300"/>
              </a:pPr>
              <a:endParaRPr sz="1533">
                <a:solidFill>
                  <a:schemeClr val="dk1"/>
                </a:solidFill>
                <a:latin typeface="Calibri"/>
                <a:ea typeface="Calibri"/>
                <a:cs typeface="Calibri"/>
                <a:sym typeface="Calibri"/>
              </a:endParaRPr>
            </a:p>
          </p:txBody>
        </p:sp>
        <p:sp>
          <p:nvSpPr>
            <p:cNvPr id="384" name="Google Shape;384;p89"/>
            <p:cNvSpPr/>
            <p:nvPr/>
          </p:nvSpPr>
          <p:spPr>
            <a:xfrm>
              <a:off x="1119186" y="5364562"/>
              <a:ext cx="1371600" cy="1371600"/>
            </a:xfrm>
            <a:prstGeom prst="ellipse">
              <a:avLst/>
            </a:prstGeom>
            <a:solidFill>
              <a:srgbClr val="48A8D7"/>
            </a:solidFill>
            <a:ln>
              <a:noFill/>
            </a:ln>
          </p:spPr>
          <p:txBody>
            <a:bodyPr spcFirstLastPara="1" wrap="square" lIns="100767" tIns="50367" rIns="100767" bIns="50367" anchor="ctr" anchorCtr="0">
              <a:noAutofit/>
            </a:bodyPr>
            <a:lstStyle/>
            <a:p>
              <a:pPr algn="ctr">
                <a:buSzPts val="2200"/>
              </a:pPr>
              <a:r>
                <a:rPr lang="en-US" sz="1467" b="1">
                  <a:solidFill>
                    <a:schemeClr val="lt1"/>
                  </a:solidFill>
                  <a:latin typeface="Lato"/>
                  <a:ea typeface="Lato"/>
                  <a:cs typeface="Lato"/>
                  <a:sym typeface="Lato"/>
                </a:rPr>
                <a:t>Your</a:t>
              </a:r>
              <a:endParaRPr sz="1467" b="1">
                <a:latin typeface="Lato"/>
                <a:ea typeface="Lato"/>
                <a:cs typeface="Lato"/>
                <a:sym typeface="Lato"/>
              </a:endParaRPr>
            </a:p>
            <a:p>
              <a:pPr algn="ctr">
                <a:buSzPts val="2200"/>
              </a:pPr>
              <a:r>
                <a:rPr lang="en-US" sz="1467" b="1">
                  <a:solidFill>
                    <a:schemeClr val="lt1"/>
                  </a:solidFill>
                  <a:latin typeface="Lato"/>
                  <a:ea typeface="Lato"/>
                  <a:cs typeface="Lato"/>
                  <a:sym typeface="Lato"/>
                </a:rPr>
                <a:t> Data</a:t>
              </a:r>
              <a:endParaRPr sz="1467" b="1">
                <a:latin typeface="Lato"/>
                <a:ea typeface="Lato"/>
                <a:cs typeface="Lato"/>
                <a:sym typeface="Lato"/>
              </a:endParaRPr>
            </a:p>
          </p:txBody>
        </p:sp>
        <p:cxnSp>
          <p:nvCxnSpPr>
            <p:cNvPr id="385" name="Google Shape;385;p89"/>
            <p:cNvCxnSpPr/>
            <p:nvPr/>
          </p:nvCxnSpPr>
          <p:spPr>
            <a:xfrm rot="10800000" flipH="1">
              <a:off x="2505267" y="5612452"/>
              <a:ext cx="259500" cy="100800"/>
            </a:xfrm>
            <a:prstGeom prst="straightConnector1">
              <a:avLst/>
            </a:prstGeom>
            <a:noFill/>
            <a:ln w="19050" cap="flat" cmpd="sng">
              <a:solidFill>
                <a:srgbClr val="BFBFBF"/>
              </a:solidFill>
              <a:prstDash val="solid"/>
              <a:miter lim="800000"/>
              <a:headEnd type="none" w="sm" len="sm"/>
              <a:tailEnd type="none" w="sm" len="sm"/>
            </a:ln>
          </p:spPr>
        </p:cxnSp>
        <p:sp>
          <p:nvSpPr>
            <p:cNvPr id="386" name="Google Shape;386;p89"/>
            <p:cNvSpPr txBox="1"/>
            <p:nvPr/>
          </p:nvSpPr>
          <p:spPr>
            <a:xfrm>
              <a:off x="2580798" y="5243507"/>
              <a:ext cx="1198500" cy="627900"/>
            </a:xfrm>
            <a:prstGeom prst="rect">
              <a:avLst/>
            </a:prstGeom>
            <a:noFill/>
            <a:ln>
              <a:noFill/>
            </a:ln>
          </p:spPr>
          <p:txBody>
            <a:bodyPr spcFirstLastPara="1" wrap="square" lIns="100767" tIns="50367" rIns="100767" bIns="50367" anchor="t" anchorCtr="0">
              <a:noAutofit/>
            </a:bodyPr>
            <a:lstStyle/>
            <a:p>
              <a:pPr algn="ctr">
                <a:buSzPts val="2200"/>
              </a:pPr>
              <a:r>
                <a:rPr lang="en-US" sz="1467" b="1">
                  <a:solidFill>
                    <a:srgbClr val="A5A5A5"/>
                  </a:solidFill>
                  <a:latin typeface="Lato"/>
                  <a:ea typeface="Lato"/>
                  <a:cs typeface="Lato"/>
                  <a:sym typeface="Lato"/>
                </a:rPr>
                <a:t>Outside </a:t>
              </a:r>
              <a:endParaRPr sz="1467" b="1">
                <a:solidFill>
                  <a:srgbClr val="A5A5A5"/>
                </a:solidFill>
                <a:latin typeface="Lato"/>
                <a:ea typeface="Lato"/>
                <a:cs typeface="Lato"/>
                <a:sym typeface="Lato"/>
              </a:endParaRPr>
            </a:p>
            <a:p>
              <a:pPr algn="ctr">
                <a:buSzPts val="2200"/>
              </a:pPr>
              <a:r>
                <a:rPr lang="en-US" sz="1467" b="1">
                  <a:solidFill>
                    <a:srgbClr val="A5A5A5"/>
                  </a:solidFill>
                  <a:latin typeface="Lato"/>
                  <a:ea typeface="Lato"/>
                  <a:cs typeface="Lato"/>
                  <a:sym typeface="Lato"/>
                </a:rPr>
                <a:t>Data</a:t>
              </a:r>
              <a:endParaRPr sz="1467" b="1">
                <a:solidFill>
                  <a:srgbClr val="A5A5A5"/>
                </a:solidFill>
                <a:latin typeface="Lato"/>
                <a:ea typeface="Lato"/>
                <a:cs typeface="Lato"/>
                <a:sym typeface="Lato"/>
              </a:endParaRPr>
            </a:p>
          </p:txBody>
        </p:sp>
      </p:grpSp>
      <p:sp>
        <p:nvSpPr>
          <p:cNvPr id="387" name="Google Shape;387;p89"/>
          <p:cNvSpPr txBox="1"/>
          <p:nvPr/>
        </p:nvSpPr>
        <p:spPr>
          <a:xfrm>
            <a:off x="3554309" y="2612599"/>
            <a:ext cx="2172200" cy="765800"/>
          </a:xfrm>
          <a:prstGeom prst="rect">
            <a:avLst/>
          </a:prstGeom>
          <a:noFill/>
          <a:ln>
            <a:noFill/>
          </a:ln>
        </p:spPr>
        <p:txBody>
          <a:bodyPr spcFirstLastPara="1" wrap="square" lIns="0" tIns="0" rIns="0" bIns="0" anchor="t" anchorCtr="0">
            <a:noAutofit/>
          </a:bodyPr>
          <a:lstStyle/>
          <a:p>
            <a:pPr>
              <a:lnSpc>
                <a:spcPct val="125000"/>
              </a:lnSpc>
              <a:buSzPts val="2000"/>
            </a:pPr>
            <a:r>
              <a:rPr lang="en-US" sz="1333">
                <a:solidFill>
                  <a:srgbClr val="6A6B6D"/>
                </a:solidFill>
                <a:latin typeface="Lato"/>
                <a:ea typeface="Lato"/>
                <a:cs typeface="Lato"/>
                <a:sym typeface="Lato"/>
              </a:rPr>
              <a:t>Candidates screened based on insights derived primarily from outside dataset</a:t>
            </a:r>
            <a:endParaRPr sz="1533"/>
          </a:p>
        </p:txBody>
      </p:sp>
      <p:sp>
        <p:nvSpPr>
          <p:cNvPr id="389" name="Google Shape;389;p89"/>
          <p:cNvSpPr/>
          <p:nvPr/>
        </p:nvSpPr>
        <p:spPr>
          <a:xfrm>
            <a:off x="908450" y="1730951"/>
            <a:ext cx="4803200" cy="423000"/>
          </a:xfrm>
          <a:prstGeom prst="roundRect">
            <a:avLst>
              <a:gd name="adj" fmla="val 16667"/>
            </a:avLst>
          </a:prstGeom>
          <a:solidFill>
            <a:srgbClr val="FFFFFF"/>
          </a:solidFill>
          <a:ln>
            <a:noFill/>
          </a:ln>
          <a:effectLst>
            <a:outerShdw blurRad="214313" algn="bl" rotWithShape="0">
              <a:srgbClr val="073763">
                <a:alpha val="14117"/>
              </a:srgbClr>
            </a:outerShdw>
          </a:effectLst>
        </p:spPr>
        <p:txBody>
          <a:bodyPr spcFirstLastPara="1" wrap="square" lIns="100767" tIns="100767" rIns="100767" bIns="100767" anchor="ctr" anchorCtr="0">
            <a:noAutofit/>
          </a:bodyPr>
          <a:lstStyle/>
          <a:p>
            <a:pPr algn="ctr">
              <a:buSzPts val="2300"/>
            </a:pPr>
            <a:r>
              <a:rPr lang="en-US" sz="1533" b="1">
                <a:solidFill>
                  <a:srgbClr val="808285"/>
                </a:solidFill>
                <a:latin typeface="Lato"/>
                <a:ea typeface="Lato"/>
                <a:cs typeface="Lato"/>
                <a:sym typeface="Lato"/>
              </a:rPr>
              <a:t>What Talent+ Uses</a:t>
            </a:r>
            <a:endParaRPr sz="1867" b="1"/>
          </a:p>
        </p:txBody>
      </p:sp>
      <p:sp>
        <p:nvSpPr>
          <p:cNvPr id="390" name="Google Shape;390;p89"/>
          <p:cNvSpPr/>
          <p:nvPr/>
        </p:nvSpPr>
        <p:spPr>
          <a:xfrm>
            <a:off x="6502497" y="1730951"/>
            <a:ext cx="4803200" cy="423000"/>
          </a:xfrm>
          <a:prstGeom prst="roundRect">
            <a:avLst>
              <a:gd name="adj" fmla="val 16667"/>
            </a:avLst>
          </a:prstGeom>
          <a:solidFill>
            <a:srgbClr val="FFFFFF"/>
          </a:solidFill>
          <a:ln>
            <a:noFill/>
          </a:ln>
          <a:effectLst>
            <a:outerShdw blurRad="214313" algn="bl" rotWithShape="0">
              <a:srgbClr val="073763">
                <a:alpha val="14117"/>
              </a:srgbClr>
            </a:outerShdw>
          </a:effectLst>
        </p:spPr>
        <p:txBody>
          <a:bodyPr spcFirstLastPara="1" wrap="square" lIns="100767" tIns="100767" rIns="100767" bIns="100767" anchor="ctr" anchorCtr="0">
            <a:noAutofit/>
          </a:bodyPr>
          <a:lstStyle/>
          <a:p>
            <a:pPr algn="ctr">
              <a:buSzPts val="2300"/>
            </a:pPr>
            <a:r>
              <a:rPr lang="en-US" sz="1533" b="1">
                <a:solidFill>
                  <a:srgbClr val="48A8D7"/>
                </a:solidFill>
                <a:latin typeface="Lato"/>
                <a:ea typeface="Lato"/>
                <a:cs typeface="Lato"/>
                <a:sym typeface="Lato"/>
              </a:rPr>
              <a:t>What Journeyfront Uses</a:t>
            </a:r>
            <a:endParaRPr sz="1867" b="1">
              <a:solidFill>
                <a:srgbClr val="48A8D7"/>
              </a:solidFill>
            </a:endParaRPr>
          </a:p>
        </p:txBody>
      </p:sp>
      <p:graphicFrame>
        <p:nvGraphicFramePr>
          <p:cNvPr id="391" name="Google Shape;391;p89"/>
          <p:cNvGraphicFramePr/>
          <p:nvPr/>
        </p:nvGraphicFramePr>
        <p:xfrm>
          <a:off x="3371558" y="5613931"/>
          <a:ext cx="5448900" cy="423000"/>
        </p:xfrm>
        <a:graphic>
          <a:graphicData uri="http://schemas.openxmlformats.org/drawingml/2006/table">
            <a:tbl>
              <a:tblPr>
                <a:noFill/>
              </a:tblPr>
              <a:tblGrid>
                <a:gridCol w="5448900">
                  <a:extLst>
                    <a:ext uri="{9D8B030D-6E8A-4147-A177-3AD203B41FA5}">
                      <a16:colId xmlns:a16="http://schemas.microsoft.com/office/drawing/2014/main" val="20000"/>
                    </a:ext>
                  </a:extLst>
                </a:gridCol>
              </a:tblGrid>
              <a:tr h="423000">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solidFill>
                            <a:srgbClr val="48A8D7"/>
                          </a:solidFill>
                          <a:latin typeface="Lato"/>
                          <a:ea typeface="Lato"/>
                          <a:cs typeface="Lato"/>
                          <a:sym typeface="Lato"/>
                        </a:rPr>
                        <a:t>Your data is more accurate than outside data</a:t>
                      </a:r>
                      <a:endParaRPr sz="1600" u="none" strike="noStrike" cap="none">
                        <a:solidFill>
                          <a:srgbClr val="48A8D7"/>
                        </a:solidFill>
                        <a:latin typeface="Lato"/>
                        <a:ea typeface="Lato"/>
                        <a:cs typeface="Lato"/>
                        <a:sym typeface="Lato"/>
                      </a:endParaRPr>
                    </a:p>
                  </a:txBody>
                  <a:tcPr marL="99600" marR="99600" marT="43300" marB="43300" anchor="ctr">
                    <a:lnL w="12700" cap="flat" cmpd="sng">
                      <a:solidFill>
                        <a:srgbClr val="48A8D7"/>
                      </a:solidFill>
                      <a:prstDash val="solid"/>
                      <a:round/>
                      <a:headEnd type="none" w="sm" len="sm"/>
                      <a:tailEnd type="none" w="sm" len="sm"/>
                    </a:lnL>
                    <a:lnR w="12700" cap="flat" cmpd="sng">
                      <a:solidFill>
                        <a:srgbClr val="48A8D7"/>
                      </a:solidFill>
                      <a:prstDash val="solid"/>
                      <a:round/>
                      <a:headEnd type="none" w="sm" len="sm"/>
                      <a:tailEnd type="none" w="sm" len="sm"/>
                    </a:lnR>
                    <a:lnT w="12700" cap="flat" cmpd="sng">
                      <a:solidFill>
                        <a:srgbClr val="48A8D7"/>
                      </a:solidFill>
                      <a:prstDash val="solid"/>
                      <a:round/>
                      <a:headEnd type="none" w="sm" len="sm"/>
                      <a:tailEnd type="none" w="sm" len="sm"/>
                    </a:lnT>
                    <a:lnB w="12700" cap="flat" cmpd="sng">
                      <a:solidFill>
                        <a:srgbClr val="48A8D7"/>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392" name="Google Shape;392;p89"/>
          <p:cNvSpPr/>
          <p:nvPr/>
        </p:nvSpPr>
        <p:spPr>
          <a:xfrm>
            <a:off x="2053276" y="2780909"/>
            <a:ext cx="82057" cy="452845"/>
          </a:xfrm>
          <a:custGeom>
            <a:avLst/>
            <a:gdLst/>
            <a:ahLst/>
            <a:cxnLst/>
            <a:rect l="l" t="t" r="r" b="b"/>
            <a:pathLst>
              <a:path w="3048" h="17336" extrusionOk="0">
                <a:moveTo>
                  <a:pt x="1524" y="0"/>
                </a:moveTo>
                <a:lnTo>
                  <a:pt x="571" y="3239"/>
                </a:lnTo>
                <a:lnTo>
                  <a:pt x="0" y="7239"/>
                </a:lnTo>
                <a:lnTo>
                  <a:pt x="190" y="11621"/>
                </a:lnTo>
                <a:lnTo>
                  <a:pt x="1524" y="17336"/>
                </a:lnTo>
                <a:lnTo>
                  <a:pt x="3048" y="11621"/>
                </a:lnTo>
                <a:lnTo>
                  <a:pt x="3048" y="5525"/>
                </a:lnTo>
                <a:close/>
              </a:path>
            </a:pathLst>
          </a:custGeom>
          <a:solidFill>
            <a:srgbClr val="48A8D7"/>
          </a:solidFill>
          <a:ln>
            <a:noFill/>
          </a:ln>
        </p:spPr>
      </p:sp>
      <p:sp>
        <p:nvSpPr>
          <p:cNvPr id="393" name="Google Shape;393;p89"/>
          <p:cNvSpPr/>
          <p:nvPr/>
        </p:nvSpPr>
        <p:spPr>
          <a:xfrm>
            <a:off x="2099421" y="2800814"/>
            <a:ext cx="39467" cy="422988"/>
          </a:xfrm>
          <a:custGeom>
            <a:avLst/>
            <a:gdLst/>
            <a:ahLst/>
            <a:cxnLst/>
            <a:rect l="l" t="t" r="r" b="b"/>
            <a:pathLst>
              <a:path w="1466" h="16193" extrusionOk="0">
                <a:moveTo>
                  <a:pt x="0" y="16193"/>
                </a:moveTo>
                <a:cubicBezTo>
                  <a:pt x="1312" y="10957"/>
                  <a:pt x="2414" y="4828"/>
                  <a:pt x="0" y="0"/>
                </a:cubicBezTo>
              </a:path>
            </a:pathLst>
          </a:custGeom>
          <a:noFill/>
          <a:ln w="9525" cap="flat" cmpd="sng">
            <a:solidFill>
              <a:srgbClr val="48A8D7"/>
            </a:solidFill>
            <a:prstDash val="solid"/>
            <a:round/>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2" name="Title 1">
            <a:extLst>
              <a:ext uri="{FF2B5EF4-FFF2-40B4-BE49-F238E27FC236}">
                <a16:creationId xmlns:a16="http://schemas.microsoft.com/office/drawing/2014/main" id="{330BAE62-CE56-5D7E-A01D-81AF37280915}"/>
              </a:ext>
            </a:extLst>
          </p:cNvPr>
          <p:cNvSpPr>
            <a:spLocks noGrp="1"/>
          </p:cNvSpPr>
          <p:nvPr>
            <p:ph type="title"/>
          </p:nvPr>
        </p:nvSpPr>
        <p:spPr/>
        <p:txBody>
          <a:bodyPr/>
          <a:lstStyle/>
          <a:p>
            <a:r>
              <a:rPr lang="en-US" dirty="0">
                <a:solidFill>
                  <a:srgbClr val="3CB1E5"/>
                </a:solidFill>
                <a:latin typeface="Lato Black"/>
                <a:ea typeface="Lato Black"/>
                <a:cs typeface="Lato Black"/>
                <a:sym typeface="Lato Black"/>
              </a:rPr>
              <a:t>1. Your Company’s Data vs. Outside Data</a:t>
            </a:r>
            <a:endParaRPr lang="en-US" dirty="0">
              <a:solidFill>
                <a:srgbClr val="3CB1E5"/>
              </a:solidFill>
            </a:endParaRPr>
          </a:p>
        </p:txBody>
      </p:sp>
      <p:sp>
        <p:nvSpPr>
          <p:cNvPr id="395" name="Google Shape;395;p89"/>
          <p:cNvSpPr txBox="1"/>
          <p:nvPr/>
        </p:nvSpPr>
        <p:spPr>
          <a:xfrm>
            <a:off x="9002842" y="2612599"/>
            <a:ext cx="2172200" cy="765800"/>
          </a:xfrm>
          <a:prstGeom prst="rect">
            <a:avLst/>
          </a:prstGeom>
          <a:noFill/>
          <a:ln>
            <a:noFill/>
          </a:ln>
        </p:spPr>
        <p:txBody>
          <a:bodyPr spcFirstLastPara="1" wrap="square" lIns="0" tIns="0" rIns="0" bIns="0" anchor="t" anchorCtr="0">
            <a:noAutofit/>
          </a:bodyPr>
          <a:lstStyle/>
          <a:p>
            <a:pPr>
              <a:lnSpc>
                <a:spcPct val="125000"/>
              </a:lnSpc>
              <a:buSzPts val="2000"/>
            </a:pPr>
            <a:r>
              <a:rPr lang="en-US" sz="1333">
                <a:solidFill>
                  <a:srgbClr val="6A6B6D"/>
                </a:solidFill>
                <a:latin typeface="Lato"/>
                <a:ea typeface="Lato"/>
                <a:cs typeface="Lato"/>
                <a:sym typeface="Lato"/>
              </a:rPr>
              <a:t>Candidates screened based on insights derived primarily from your employee data</a:t>
            </a:r>
            <a:endParaRPr sz="1533"/>
          </a:p>
        </p:txBody>
      </p:sp>
      <p:cxnSp>
        <p:nvCxnSpPr>
          <p:cNvPr id="396" name="Google Shape;396;p89"/>
          <p:cNvCxnSpPr/>
          <p:nvPr/>
        </p:nvCxnSpPr>
        <p:spPr>
          <a:xfrm>
            <a:off x="1099583" y="3871572"/>
            <a:ext cx="9993400" cy="0"/>
          </a:xfrm>
          <a:prstGeom prst="straightConnector1">
            <a:avLst/>
          </a:prstGeom>
          <a:noFill/>
          <a:ln w="19050" cap="flat" cmpd="sng">
            <a:solidFill>
              <a:srgbClr val="EFEFEF"/>
            </a:solidFill>
            <a:prstDash val="solid"/>
            <a:round/>
            <a:headEnd type="none" w="sm" len="sm"/>
            <a:tailEnd type="none" w="sm" len="sm"/>
          </a:ln>
        </p:spPr>
      </p:cxnSp>
      <p:cxnSp>
        <p:nvCxnSpPr>
          <p:cNvPr id="397" name="Google Shape;397;p89"/>
          <p:cNvCxnSpPr/>
          <p:nvPr/>
        </p:nvCxnSpPr>
        <p:spPr>
          <a:xfrm rot="10800000">
            <a:off x="6107067" y="1742800"/>
            <a:ext cx="0" cy="2134800"/>
          </a:xfrm>
          <a:prstGeom prst="straightConnector1">
            <a:avLst/>
          </a:prstGeom>
          <a:noFill/>
          <a:ln w="19050" cap="flat" cmpd="sng">
            <a:solidFill>
              <a:srgbClr val="EFEFEF"/>
            </a:solidFill>
            <a:prstDash val="solid"/>
            <a:round/>
            <a:headEnd type="none" w="sm" len="sm"/>
            <a:tailEnd type="none" w="sm" len="sm"/>
          </a:ln>
        </p:spPr>
      </p:cxn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cxnSp>
        <p:nvCxnSpPr>
          <p:cNvPr id="403" name="Google Shape;403;p90"/>
          <p:cNvCxnSpPr/>
          <p:nvPr/>
        </p:nvCxnSpPr>
        <p:spPr>
          <a:xfrm rot="10800000">
            <a:off x="1107947" y="3888824"/>
            <a:ext cx="4322800" cy="68600"/>
          </a:xfrm>
          <a:prstGeom prst="straightConnector1">
            <a:avLst/>
          </a:prstGeom>
          <a:noFill/>
          <a:ln w="19050" cap="flat" cmpd="sng">
            <a:solidFill>
              <a:srgbClr val="48A8D7"/>
            </a:solidFill>
            <a:prstDash val="dash"/>
            <a:miter lim="800000"/>
            <a:headEnd type="none" w="sm" len="sm"/>
            <a:tailEnd type="none" w="sm" len="sm"/>
          </a:ln>
        </p:spPr>
      </p:cxnSp>
      <p:sp>
        <p:nvSpPr>
          <p:cNvPr id="405" name="Google Shape;405;p90"/>
          <p:cNvSpPr/>
          <p:nvPr/>
        </p:nvSpPr>
        <p:spPr>
          <a:xfrm>
            <a:off x="1038117" y="1916017"/>
            <a:ext cx="4542800" cy="1135000"/>
          </a:xfrm>
          <a:prstGeom prst="roundRect">
            <a:avLst>
              <a:gd name="adj" fmla="val 8001"/>
            </a:avLst>
          </a:prstGeom>
          <a:solidFill>
            <a:srgbClr val="FFFFFF"/>
          </a:solidFill>
          <a:ln>
            <a:noFill/>
          </a:ln>
          <a:effectLst>
            <a:outerShdw blurRad="214313" algn="bl" rotWithShape="0">
              <a:srgbClr val="073763">
                <a:alpha val="14509"/>
              </a:srgbClr>
            </a:outerShdw>
          </a:effectLst>
        </p:spPr>
        <p:txBody>
          <a:bodyPr spcFirstLastPara="1" wrap="square" lIns="60950" tIns="60950" rIns="60950" bIns="60950" anchor="ctr" anchorCtr="0">
            <a:noAutofit/>
          </a:bodyPr>
          <a:lstStyle/>
          <a:p>
            <a:pPr algn="ctr">
              <a:buSzPts val="1200"/>
            </a:pPr>
            <a:r>
              <a:rPr lang="en-US" sz="1333">
                <a:solidFill>
                  <a:srgbClr val="6A6B6D"/>
                </a:solidFill>
                <a:latin typeface="Lato"/>
                <a:ea typeface="Lato"/>
                <a:cs typeface="Lato"/>
                <a:sym typeface="Lato"/>
              </a:rPr>
              <a:t>When Talent+ Does Tailor, It Typically Benchmarks Off of Only Your Top Performers; Having No Visibility to How Bottom Performers Scored Can Create False Positives</a:t>
            </a:r>
            <a:endParaRPr sz="800" b="1"/>
          </a:p>
        </p:txBody>
      </p:sp>
      <p:sp>
        <p:nvSpPr>
          <p:cNvPr id="406" name="Google Shape;406;p90"/>
          <p:cNvSpPr/>
          <p:nvPr/>
        </p:nvSpPr>
        <p:spPr>
          <a:xfrm rot="-940916">
            <a:off x="1255457" y="3482667"/>
            <a:ext cx="2413643" cy="1269934"/>
          </a:xfrm>
          <a:prstGeom prst="ellipse">
            <a:avLst/>
          </a:prstGeom>
          <a:solidFill>
            <a:srgbClr val="F2F2F2"/>
          </a:solidFill>
          <a:ln>
            <a:noFill/>
          </a:ln>
        </p:spPr>
        <p:txBody>
          <a:bodyPr spcFirstLastPara="1" wrap="square" lIns="60950" tIns="30467" rIns="60950" bIns="30467" anchor="ctr" anchorCtr="0">
            <a:noAutofit/>
          </a:bodyPr>
          <a:lstStyle/>
          <a:p>
            <a:pPr algn="ctr">
              <a:buSzPts val="1400"/>
            </a:pPr>
            <a:endParaRPr sz="933">
              <a:solidFill>
                <a:srgbClr val="FFFFFF"/>
              </a:solidFill>
            </a:endParaRPr>
          </a:p>
        </p:txBody>
      </p:sp>
      <p:cxnSp>
        <p:nvCxnSpPr>
          <p:cNvPr id="407" name="Google Shape;407;p90"/>
          <p:cNvCxnSpPr/>
          <p:nvPr/>
        </p:nvCxnSpPr>
        <p:spPr>
          <a:xfrm>
            <a:off x="1038847" y="3527957"/>
            <a:ext cx="0" cy="1611200"/>
          </a:xfrm>
          <a:prstGeom prst="straightConnector1">
            <a:avLst/>
          </a:prstGeom>
          <a:noFill/>
          <a:ln w="28575" cap="flat" cmpd="sng">
            <a:solidFill>
              <a:srgbClr val="888888"/>
            </a:solidFill>
            <a:prstDash val="solid"/>
            <a:miter lim="800000"/>
            <a:headEnd type="triangle" w="sm" len="sm"/>
            <a:tailEnd type="none" w="sm" len="sm"/>
          </a:ln>
        </p:spPr>
      </p:cxnSp>
      <p:cxnSp>
        <p:nvCxnSpPr>
          <p:cNvPr id="408" name="Google Shape;408;p90"/>
          <p:cNvCxnSpPr/>
          <p:nvPr/>
        </p:nvCxnSpPr>
        <p:spPr>
          <a:xfrm rot="10800000">
            <a:off x="1038747" y="5125295"/>
            <a:ext cx="4392000" cy="0"/>
          </a:xfrm>
          <a:prstGeom prst="straightConnector1">
            <a:avLst/>
          </a:prstGeom>
          <a:noFill/>
          <a:ln w="28575" cap="flat" cmpd="sng">
            <a:solidFill>
              <a:srgbClr val="888888"/>
            </a:solidFill>
            <a:prstDash val="solid"/>
            <a:miter lim="800000"/>
            <a:headEnd type="triangle" w="sm" len="sm"/>
            <a:tailEnd type="none" w="sm" len="sm"/>
          </a:ln>
        </p:spPr>
      </p:cxnSp>
      <p:sp>
        <p:nvSpPr>
          <p:cNvPr id="409" name="Google Shape;409;p90"/>
          <p:cNvSpPr txBox="1"/>
          <p:nvPr/>
        </p:nvSpPr>
        <p:spPr>
          <a:xfrm>
            <a:off x="4249069" y="5192030"/>
            <a:ext cx="1181800" cy="493200"/>
          </a:xfrm>
          <a:prstGeom prst="rect">
            <a:avLst/>
          </a:prstGeom>
          <a:noFill/>
          <a:ln>
            <a:noFill/>
          </a:ln>
        </p:spPr>
        <p:txBody>
          <a:bodyPr spcFirstLastPara="1" wrap="square" lIns="60950" tIns="30467" rIns="60950" bIns="30467" anchor="t" anchorCtr="0">
            <a:noAutofit/>
          </a:bodyPr>
          <a:lstStyle/>
          <a:p>
            <a:pPr algn="ctr">
              <a:lnSpc>
                <a:spcPct val="90000"/>
              </a:lnSpc>
              <a:buSzPts val="1400"/>
            </a:pPr>
            <a:r>
              <a:rPr lang="en-US" sz="1200" b="1">
                <a:solidFill>
                  <a:srgbClr val="1DBC5D"/>
                </a:solidFill>
                <a:latin typeface="Lato"/>
                <a:ea typeface="Lato"/>
                <a:cs typeface="Lato"/>
                <a:sym typeface="Lato"/>
              </a:rPr>
              <a:t>Top Performers</a:t>
            </a:r>
            <a:endParaRPr sz="1200" b="1">
              <a:solidFill>
                <a:srgbClr val="1DBC5D"/>
              </a:solidFill>
              <a:latin typeface="Lato"/>
              <a:ea typeface="Lato"/>
              <a:cs typeface="Lato"/>
              <a:sym typeface="Lato"/>
            </a:endParaRPr>
          </a:p>
        </p:txBody>
      </p:sp>
      <p:cxnSp>
        <p:nvCxnSpPr>
          <p:cNvPr id="410" name="Google Shape;410;p90"/>
          <p:cNvCxnSpPr/>
          <p:nvPr/>
        </p:nvCxnSpPr>
        <p:spPr>
          <a:xfrm flipH="1">
            <a:off x="6761108" y="3719801"/>
            <a:ext cx="4116000" cy="1055600"/>
          </a:xfrm>
          <a:prstGeom prst="straightConnector1">
            <a:avLst/>
          </a:prstGeom>
          <a:noFill/>
          <a:ln w="19050" cap="flat" cmpd="sng">
            <a:solidFill>
              <a:srgbClr val="48A8D7"/>
            </a:solidFill>
            <a:prstDash val="dash"/>
            <a:miter lim="800000"/>
            <a:headEnd type="none" w="sm" len="sm"/>
            <a:tailEnd type="none" w="sm" len="sm"/>
          </a:ln>
        </p:spPr>
      </p:cxnSp>
      <p:sp>
        <p:nvSpPr>
          <p:cNvPr id="411" name="Google Shape;411;p90"/>
          <p:cNvSpPr txBox="1"/>
          <p:nvPr/>
        </p:nvSpPr>
        <p:spPr>
          <a:xfrm>
            <a:off x="1038847" y="5208704"/>
            <a:ext cx="1181800" cy="493200"/>
          </a:xfrm>
          <a:prstGeom prst="rect">
            <a:avLst/>
          </a:prstGeom>
          <a:noFill/>
          <a:ln>
            <a:noFill/>
          </a:ln>
        </p:spPr>
        <p:txBody>
          <a:bodyPr spcFirstLastPara="1" wrap="square" lIns="60950" tIns="30467" rIns="60950" bIns="30467" anchor="t" anchorCtr="0">
            <a:noAutofit/>
          </a:bodyPr>
          <a:lstStyle/>
          <a:p>
            <a:pPr algn="ctr">
              <a:lnSpc>
                <a:spcPct val="90000"/>
              </a:lnSpc>
              <a:buSzPts val="1400"/>
            </a:pPr>
            <a:r>
              <a:rPr lang="en-US" sz="1200" b="1">
                <a:solidFill>
                  <a:srgbClr val="C56969"/>
                </a:solidFill>
                <a:latin typeface="Lato"/>
                <a:ea typeface="Lato"/>
                <a:cs typeface="Lato"/>
                <a:sym typeface="Lato"/>
              </a:rPr>
              <a:t>Bottom Performers</a:t>
            </a:r>
            <a:endParaRPr sz="1200" b="1">
              <a:solidFill>
                <a:srgbClr val="C56969"/>
              </a:solidFill>
              <a:latin typeface="Lato"/>
              <a:ea typeface="Lato"/>
              <a:cs typeface="Lato"/>
              <a:sym typeface="Lato"/>
            </a:endParaRPr>
          </a:p>
        </p:txBody>
      </p:sp>
      <p:sp>
        <p:nvSpPr>
          <p:cNvPr id="412" name="Google Shape;412;p90"/>
          <p:cNvSpPr/>
          <p:nvPr/>
        </p:nvSpPr>
        <p:spPr>
          <a:xfrm>
            <a:off x="3777999" y="3838145"/>
            <a:ext cx="249200" cy="250200"/>
          </a:xfrm>
          <a:prstGeom prst="ellipse">
            <a:avLst/>
          </a:prstGeom>
          <a:solidFill>
            <a:srgbClr val="1DBC5D">
              <a:alpha val="65882"/>
            </a:srgbClr>
          </a:solidFill>
          <a:ln>
            <a:noFill/>
          </a:ln>
        </p:spPr>
        <p:txBody>
          <a:bodyPr spcFirstLastPara="1" wrap="square" lIns="60950" tIns="30467" rIns="60950" bIns="30467" anchor="ctr" anchorCtr="0">
            <a:noAutofit/>
          </a:bodyPr>
          <a:lstStyle/>
          <a:p>
            <a:pPr algn="ctr">
              <a:buSzPts val="1800"/>
            </a:pPr>
            <a:endParaRPr sz="1200">
              <a:solidFill>
                <a:srgbClr val="FFFFFF"/>
              </a:solidFill>
              <a:latin typeface="Calibri"/>
              <a:ea typeface="Calibri"/>
              <a:cs typeface="Calibri"/>
              <a:sym typeface="Calibri"/>
            </a:endParaRPr>
          </a:p>
        </p:txBody>
      </p:sp>
      <p:sp>
        <p:nvSpPr>
          <p:cNvPr id="413" name="Google Shape;413;p90"/>
          <p:cNvSpPr/>
          <p:nvPr/>
        </p:nvSpPr>
        <p:spPr>
          <a:xfrm>
            <a:off x="4777317" y="3713089"/>
            <a:ext cx="249200" cy="250200"/>
          </a:xfrm>
          <a:prstGeom prst="ellipse">
            <a:avLst/>
          </a:prstGeom>
          <a:solidFill>
            <a:srgbClr val="1DBC5D">
              <a:alpha val="65882"/>
            </a:srgbClr>
          </a:solidFill>
          <a:ln>
            <a:noFill/>
          </a:ln>
        </p:spPr>
        <p:txBody>
          <a:bodyPr spcFirstLastPara="1" wrap="square" lIns="60950" tIns="30467" rIns="60950" bIns="30467" anchor="ctr" anchorCtr="0">
            <a:noAutofit/>
          </a:bodyPr>
          <a:lstStyle/>
          <a:p>
            <a:pPr algn="ctr">
              <a:buSzPts val="1800"/>
            </a:pPr>
            <a:endParaRPr sz="1200">
              <a:solidFill>
                <a:srgbClr val="FFFFFF"/>
              </a:solidFill>
              <a:latin typeface="Calibri"/>
              <a:ea typeface="Calibri"/>
              <a:cs typeface="Calibri"/>
              <a:sym typeface="Calibri"/>
            </a:endParaRPr>
          </a:p>
        </p:txBody>
      </p:sp>
      <p:sp>
        <p:nvSpPr>
          <p:cNvPr id="414" name="Google Shape;414;p90"/>
          <p:cNvSpPr/>
          <p:nvPr/>
        </p:nvSpPr>
        <p:spPr>
          <a:xfrm>
            <a:off x="4248775" y="3742041"/>
            <a:ext cx="249200" cy="250200"/>
          </a:xfrm>
          <a:prstGeom prst="ellipse">
            <a:avLst/>
          </a:prstGeom>
          <a:solidFill>
            <a:srgbClr val="1DBC5D">
              <a:alpha val="65882"/>
            </a:srgbClr>
          </a:solidFill>
          <a:ln>
            <a:noFill/>
          </a:ln>
        </p:spPr>
        <p:txBody>
          <a:bodyPr spcFirstLastPara="1" wrap="square" lIns="60950" tIns="30467" rIns="60950" bIns="30467" anchor="ctr" anchorCtr="0">
            <a:noAutofit/>
          </a:bodyPr>
          <a:lstStyle/>
          <a:p>
            <a:pPr algn="ctr">
              <a:buSzPts val="1800"/>
            </a:pPr>
            <a:endParaRPr sz="1200">
              <a:solidFill>
                <a:srgbClr val="FFFFFF"/>
              </a:solidFill>
              <a:latin typeface="Calibri"/>
              <a:ea typeface="Calibri"/>
              <a:cs typeface="Calibri"/>
              <a:sym typeface="Calibri"/>
            </a:endParaRPr>
          </a:p>
        </p:txBody>
      </p:sp>
      <p:sp>
        <p:nvSpPr>
          <p:cNvPr id="415" name="Google Shape;415;p90"/>
          <p:cNvSpPr/>
          <p:nvPr/>
        </p:nvSpPr>
        <p:spPr>
          <a:xfrm>
            <a:off x="4508597" y="4102384"/>
            <a:ext cx="249200" cy="250200"/>
          </a:xfrm>
          <a:prstGeom prst="ellipse">
            <a:avLst/>
          </a:prstGeom>
          <a:solidFill>
            <a:srgbClr val="1DBC5D">
              <a:alpha val="65882"/>
            </a:srgbClr>
          </a:solidFill>
          <a:ln>
            <a:noFill/>
          </a:ln>
        </p:spPr>
        <p:txBody>
          <a:bodyPr spcFirstLastPara="1" wrap="square" lIns="60950" tIns="30467" rIns="60950" bIns="30467" anchor="ctr" anchorCtr="0">
            <a:noAutofit/>
          </a:bodyPr>
          <a:lstStyle/>
          <a:p>
            <a:pPr algn="ctr">
              <a:buSzPts val="1800"/>
            </a:pPr>
            <a:endParaRPr sz="1200">
              <a:solidFill>
                <a:srgbClr val="FFFFFF"/>
              </a:solidFill>
              <a:latin typeface="Calibri"/>
              <a:ea typeface="Calibri"/>
              <a:cs typeface="Calibri"/>
              <a:sym typeface="Calibri"/>
            </a:endParaRPr>
          </a:p>
        </p:txBody>
      </p:sp>
      <p:sp>
        <p:nvSpPr>
          <p:cNvPr id="416" name="Google Shape;416;p90"/>
          <p:cNvSpPr txBox="1"/>
          <p:nvPr/>
        </p:nvSpPr>
        <p:spPr>
          <a:xfrm>
            <a:off x="2643959" y="5208704"/>
            <a:ext cx="1181800" cy="493200"/>
          </a:xfrm>
          <a:prstGeom prst="rect">
            <a:avLst/>
          </a:prstGeom>
          <a:noFill/>
          <a:ln>
            <a:noFill/>
          </a:ln>
        </p:spPr>
        <p:txBody>
          <a:bodyPr spcFirstLastPara="1" wrap="square" lIns="60950" tIns="30467" rIns="60950" bIns="30467" anchor="t" anchorCtr="0">
            <a:noAutofit/>
          </a:bodyPr>
          <a:lstStyle/>
          <a:p>
            <a:pPr algn="ctr">
              <a:lnSpc>
                <a:spcPct val="90000"/>
              </a:lnSpc>
              <a:buSzPts val="1400"/>
            </a:pPr>
            <a:r>
              <a:rPr lang="en-US" sz="1200" b="1">
                <a:solidFill>
                  <a:srgbClr val="7F7F7F"/>
                </a:solidFill>
                <a:latin typeface="Lato"/>
                <a:ea typeface="Lato"/>
                <a:cs typeface="Lato"/>
                <a:sym typeface="Lato"/>
              </a:rPr>
              <a:t>Middle Performers</a:t>
            </a:r>
            <a:endParaRPr sz="1200" b="1">
              <a:latin typeface="Lato"/>
              <a:ea typeface="Lato"/>
              <a:cs typeface="Lato"/>
              <a:sym typeface="Lato"/>
            </a:endParaRPr>
          </a:p>
        </p:txBody>
      </p:sp>
      <p:sp>
        <p:nvSpPr>
          <p:cNvPr id="417" name="Google Shape;417;p90"/>
          <p:cNvSpPr txBox="1"/>
          <p:nvPr/>
        </p:nvSpPr>
        <p:spPr>
          <a:xfrm>
            <a:off x="5286173" y="3721750"/>
            <a:ext cx="797600" cy="493200"/>
          </a:xfrm>
          <a:prstGeom prst="rect">
            <a:avLst/>
          </a:prstGeom>
          <a:noFill/>
          <a:ln>
            <a:noFill/>
          </a:ln>
        </p:spPr>
        <p:txBody>
          <a:bodyPr spcFirstLastPara="1" wrap="square" lIns="60950" tIns="30467" rIns="60950" bIns="30467" anchor="t" anchorCtr="0">
            <a:noAutofit/>
          </a:bodyPr>
          <a:lstStyle/>
          <a:p>
            <a:pPr algn="ctr">
              <a:lnSpc>
                <a:spcPct val="90000"/>
              </a:lnSpc>
              <a:buSzPts val="1000"/>
            </a:pPr>
            <a:endParaRPr sz="667" b="1">
              <a:solidFill>
                <a:srgbClr val="48A8D7"/>
              </a:solidFill>
              <a:latin typeface="Lato"/>
              <a:ea typeface="Lato"/>
              <a:cs typeface="Lato"/>
              <a:sym typeface="Lato"/>
            </a:endParaRPr>
          </a:p>
        </p:txBody>
      </p:sp>
      <p:sp>
        <p:nvSpPr>
          <p:cNvPr id="418" name="Google Shape;418;p90"/>
          <p:cNvSpPr txBox="1"/>
          <p:nvPr/>
        </p:nvSpPr>
        <p:spPr>
          <a:xfrm rot="-5400000">
            <a:off x="417100" y="4169994"/>
            <a:ext cx="773400" cy="306000"/>
          </a:xfrm>
          <a:prstGeom prst="rect">
            <a:avLst/>
          </a:prstGeom>
          <a:noFill/>
          <a:ln>
            <a:noFill/>
          </a:ln>
        </p:spPr>
        <p:txBody>
          <a:bodyPr spcFirstLastPara="1" wrap="square" lIns="60950" tIns="60950" rIns="60950" bIns="60950" anchor="t" anchorCtr="0">
            <a:noAutofit/>
          </a:bodyPr>
          <a:lstStyle/>
          <a:p>
            <a:pPr algn="ctr">
              <a:buSzPts val="1400"/>
            </a:pPr>
            <a:r>
              <a:rPr lang="en-US" sz="1200" b="1">
                <a:solidFill>
                  <a:srgbClr val="313232"/>
                </a:solidFill>
                <a:latin typeface="Lato"/>
                <a:ea typeface="Lato"/>
                <a:cs typeface="Lato"/>
                <a:sym typeface="Lato"/>
              </a:rPr>
              <a:t>Score</a:t>
            </a:r>
            <a:endParaRPr sz="1200"/>
          </a:p>
        </p:txBody>
      </p:sp>
      <p:sp>
        <p:nvSpPr>
          <p:cNvPr id="419" name="Google Shape;419;p90"/>
          <p:cNvSpPr txBox="1"/>
          <p:nvPr/>
        </p:nvSpPr>
        <p:spPr>
          <a:xfrm rot="-5400000">
            <a:off x="614900" y="4712152"/>
            <a:ext cx="377800" cy="306000"/>
          </a:xfrm>
          <a:prstGeom prst="rect">
            <a:avLst/>
          </a:prstGeom>
          <a:noFill/>
          <a:ln>
            <a:noFill/>
          </a:ln>
        </p:spPr>
        <p:txBody>
          <a:bodyPr spcFirstLastPara="1" wrap="square" lIns="60950" tIns="60950" rIns="60950" bIns="60950" anchor="t" anchorCtr="0">
            <a:noAutofit/>
          </a:bodyPr>
          <a:lstStyle/>
          <a:p>
            <a:pPr>
              <a:buSzPts val="1400"/>
            </a:pPr>
            <a:r>
              <a:rPr lang="en-US" sz="1200" b="1">
                <a:solidFill>
                  <a:srgbClr val="313232"/>
                </a:solidFill>
                <a:latin typeface="Lato"/>
                <a:ea typeface="Lato"/>
                <a:cs typeface="Lato"/>
                <a:sym typeface="Lato"/>
              </a:rPr>
              <a:t>1</a:t>
            </a:r>
            <a:endParaRPr sz="1200"/>
          </a:p>
        </p:txBody>
      </p:sp>
      <p:sp>
        <p:nvSpPr>
          <p:cNvPr id="420" name="Google Shape;420;p90"/>
          <p:cNvSpPr txBox="1"/>
          <p:nvPr/>
        </p:nvSpPr>
        <p:spPr>
          <a:xfrm rot="-5400000">
            <a:off x="614900" y="3657475"/>
            <a:ext cx="377800" cy="306000"/>
          </a:xfrm>
          <a:prstGeom prst="rect">
            <a:avLst/>
          </a:prstGeom>
          <a:noFill/>
          <a:ln>
            <a:noFill/>
          </a:ln>
        </p:spPr>
        <p:txBody>
          <a:bodyPr spcFirstLastPara="1" wrap="square" lIns="60950" tIns="60950" rIns="60950" bIns="60950" anchor="t" anchorCtr="0">
            <a:noAutofit/>
          </a:bodyPr>
          <a:lstStyle/>
          <a:p>
            <a:pPr algn="r">
              <a:buSzPts val="1400"/>
            </a:pPr>
            <a:r>
              <a:rPr lang="en-US" sz="1200" b="1">
                <a:solidFill>
                  <a:srgbClr val="313232"/>
                </a:solidFill>
                <a:latin typeface="Lato"/>
                <a:ea typeface="Lato"/>
                <a:cs typeface="Lato"/>
                <a:sym typeface="Lato"/>
              </a:rPr>
              <a:t>5</a:t>
            </a:r>
            <a:endParaRPr sz="1200"/>
          </a:p>
        </p:txBody>
      </p:sp>
      <p:sp>
        <p:nvSpPr>
          <p:cNvPr id="421" name="Google Shape;421;p90"/>
          <p:cNvSpPr/>
          <p:nvPr/>
        </p:nvSpPr>
        <p:spPr>
          <a:xfrm>
            <a:off x="1423339" y="3973828"/>
            <a:ext cx="249200" cy="252600"/>
          </a:xfrm>
          <a:prstGeom prst="ellipse">
            <a:avLst/>
          </a:prstGeom>
          <a:solidFill>
            <a:srgbClr val="C56969">
              <a:alpha val="77647"/>
            </a:srgbClr>
          </a:solidFill>
          <a:ln>
            <a:noFill/>
          </a:ln>
        </p:spPr>
        <p:txBody>
          <a:bodyPr spcFirstLastPara="1" wrap="square" lIns="60950" tIns="30467" rIns="60950" bIns="30467" anchor="ctr" anchorCtr="0">
            <a:noAutofit/>
          </a:bodyPr>
          <a:lstStyle/>
          <a:p>
            <a:pPr algn="ctr">
              <a:buSzPts val="1800"/>
            </a:pPr>
            <a:endParaRPr sz="1200">
              <a:solidFill>
                <a:srgbClr val="C56969"/>
              </a:solidFill>
              <a:latin typeface="Calibri"/>
              <a:ea typeface="Calibri"/>
              <a:cs typeface="Calibri"/>
              <a:sym typeface="Calibri"/>
            </a:endParaRPr>
          </a:p>
        </p:txBody>
      </p:sp>
      <p:sp>
        <p:nvSpPr>
          <p:cNvPr id="422" name="Google Shape;422;p90"/>
          <p:cNvSpPr/>
          <p:nvPr/>
        </p:nvSpPr>
        <p:spPr>
          <a:xfrm>
            <a:off x="2194985" y="3667228"/>
            <a:ext cx="249200" cy="252600"/>
          </a:xfrm>
          <a:prstGeom prst="ellipse">
            <a:avLst/>
          </a:prstGeom>
          <a:solidFill>
            <a:srgbClr val="C56969">
              <a:alpha val="77647"/>
            </a:srgbClr>
          </a:solidFill>
          <a:ln>
            <a:noFill/>
          </a:ln>
        </p:spPr>
        <p:txBody>
          <a:bodyPr spcFirstLastPara="1" wrap="square" lIns="60950" tIns="30467" rIns="60950" bIns="30467" anchor="ctr" anchorCtr="0">
            <a:noAutofit/>
          </a:bodyPr>
          <a:lstStyle/>
          <a:p>
            <a:pPr algn="ctr">
              <a:buSzPts val="1800"/>
            </a:pPr>
            <a:endParaRPr sz="1200">
              <a:solidFill>
                <a:srgbClr val="C56969"/>
              </a:solidFill>
              <a:latin typeface="Calibri"/>
              <a:ea typeface="Calibri"/>
              <a:cs typeface="Calibri"/>
              <a:sym typeface="Calibri"/>
            </a:endParaRPr>
          </a:p>
        </p:txBody>
      </p:sp>
      <p:sp>
        <p:nvSpPr>
          <p:cNvPr id="423" name="Google Shape;423;p90"/>
          <p:cNvSpPr/>
          <p:nvPr/>
        </p:nvSpPr>
        <p:spPr>
          <a:xfrm>
            <a:off x="1873078" y="4132369"/>
            <a:ext cx="249200" cy="252600"/>
          </a:xfrm>
          <a:prstGeom prst="ellipse">
            <a:avLst/>
          </a:prstGeom>
          <a:solidFill>
            <a:srgbClr val="C56969">
              <a:alpha val="77647"/>
            </a:srgbClr>
          </a:solidFill>
          <a:ln>
            <a:noFill/>
          </a:ln>
        </p:spPr>
        <p:txBody>
          <a:bodyPr spcFirstLastPara="1" wrap="square" lIns="60950" tIns="30467" rIns="60950" bIns="30467" anchor="ctr" anchorCtr="0">
            <a:noAutofit/>
          </a:bodyPr>
          <a:lstStyle/>
          <a:p>
            <a:pPr algn="ctr">
              <a:buSzPts val="1800"/>
            </a:pPr>
            <a:endParaRPr sz="1200">
              <a:solidFill>
                <a:srgbClr val="C56969"/>
              </a:solidFill>
              <a:latin typeface="Calibri"/>
              <a:ea typeface="Calibri"/>
              <a:cs typeface="Calibri"/>
              <a:sym typeface="Calibri"/>
            </a:endParaRPr>
          </a:p>
        </p:txBody>
      </p:sp>
      <p:sp>
        <p:nvSpPr>
          <p:cNvPr id="424" name="Google Shape;424;p90"/>
          <p:cNvSpPr/>
          <p:nvPr/>
        </p:nvSpPr>
        <p:spPr>
          <a:xfrm>
            <a:off x="2816057" y="3851110"/>
            <a:ext cx="249200" cy="248200"/>
          </a:xfrm>
          <a:prstGeom prst="ellipse">
            <a:avLst/>
          </a:prstGeom>
          <a:solidFill>
            <a:srgbClr val="7F7F7F">
              <a:alpha val="68627"/>
            </a:srgbClr>
          </a:solidFill>
          <a:ln>
            <a:noFill/>
          </a:ln>
        </p:spPr>
        <p:txBody>
          <a:bodyPr spcFirstLastPara="1" wrap="square" lIns="60950" tIns="30467" rIns="60950" bIns="30467" anchor="ctr" anchorCtr="0">
            <a:noAutofit/>
          </a:bodyPr>
          <a:lstStyle/>
          <a:p>
            <a:pPr algn="ctr">
              <a:buSzPts val="1800"/>
            </a:pPr>
            <a:endParaRPr sz="1200">
              <a:solidFill>
                <a:srgbClr val="FFFFFF"/>
              </a:solidFill>
              <a:latin typeface="Calibri"/>
              <a:ea typeface="Calibri"/>
              <a:cs typeface="Calibri"/>
              <a:sym typeface="Calibri"/>
            </a:endParaRPr>
          </a:p>
        </p:txBody>
      </p:sp>
      <p:sp>
        <p:nvSpPr>
          <p:cNvPr id="425" name="Google Shape;425;p90"/>
          <p:cNvSpPr/>
          <p:nvPr/>
        </p:nvSpPr>
        <p:spPr>
          <a:xfrm>
            <a:off x="3234745" y="4006062"/>
            <a:ext cx="249200" cy="252600"/>
          </a:xfrm>
          <a:prstGeom prst="ellipse">
            <a:avLst/>
          </a:prstGeom>
          <a:solidFill>
            <a:srgbClr val="7F7F7F">
              <a:alpha val="68627"/>
            </a:srgbClr>
          </a:solidFill>
          <a:ln>
            <a:noFill/>
          </a:ln>
        </p:spPr>
        <p:txBody>
          <a:bodyPr spcFirstLastPara="1" wrap="square" lIns="60950" tIns="30467" rIns="60950" bIns="30467" anchor="ctr" anchorCtr="0">
            <a:noAutofit/>
          </a:bodyPr>
          <a:lstStyle/>
          <a:p>
            <a:pPr algn="ctr">
              <a:buSzPts val="1800"/>
            </a:pPr>
            <a:endParaRPr sz="1200">
              <a:solidFill>
                <a:srgbClr val="FFFFFF"/>
              </a:solidFill>
              <a:latin typeface="Calibri"/>
              <a:ea typeface="Calibri"/>
              <a:cs typeface="Calibri"/>
              <a:sym typeface="Calibri"/>
            </a:endParaRPr>
          </a:p>
        </p:txBody>
      </p:sp>
      <p:sp>
        <p:nvSpPr>
          <p:cNvPr id="426" name="Google Shape;426;p90"/>
          <p:cNvSpPr txBox="1"/>
          <p:nvPr/>
        </p:nvSpPr>
        <p:spPr>
          <a:xfrm>
            <a:off x="2272177" y="3900659"/>
            <a:ext cx="311000" cy="506600"/>
          </a:xfrm>
          <a:prstGeom prst="rect">
            <a:avLst/>
          </a:prstGeom>
          <a:noFill/>
          <a:ln>
            <a:noFill/>
          </a:ln>
        </p:spPr>
        <p:txBody>
          <a:bodyPr spcFirstLastPara="1" wrap="square" lIns="60950" tIns="30467" rIns="60950" bIns="30467" anchor="t" anchorCtr="0">
            <a:noAutofit/>
          </a:bodyPr>
          <a:lstStyle/>
          <a:p>
            <a:pPr>
              <a:buSzPts val="3000"/>
            </a:pPr>
            <a:r>
              <a:rPr lang="en-US" sz="2000">
                <a:solidFill>
                  <a:srgbClr val="7F7F7F"/>
                </a:solidFill>
                <a:latin typeface="Lato"/>
                <a:ea typeface="Lato"/>
                <a:cs typeface="Lato"/>
                <a:sym typeface="Lato"/>
              </a:rPr>
              <a:t>?</a:t>
            </a:r>
            <a:endParaRPr sz="933"/>
          </a:p>
        </p:txBody>
      </p:sp>
      <p:grpSp>
        <p:nvGrpSpPr>
          <p:cNvPr id="427" name="Google Shape;427;p90"/>
          <p:cNvGrpSpPr/>
          <p:nvPr/>
        </p:nvGrpSpPr>
        <p:grpSpPr>
          <a:xfrm>
            <a:off x="6485117" y="3516627"/>
            <a:ext cx="4391775" cy="1611191"/>
            <a:chOff x="1264300" y="2095117"/>
            <a:chExt cx="5034900" cy="2111100"/>
          </a:xfrm>
        </p:grpSpPr>
        <p:cxnSp>
          <p:nvCxnSpPr>
            <p:cNvPr id="428" name="Google Shape;428;p90"/>
            <p:cNvCxnSpPr/>
            <p:nvPr/>
          </p:nvCxnSpPr>
          <p:spPr>
            <a:xfrm>
              <a:off x="1264356" y="2095117"/>
              <a:ext cx="0" cy="2111100"/>
            </a:xfrm>
            <a:prstGeom prst="straightConnector1">
              <a:avLst/>
            </a:prstGeom>
            <a:noFill/>
            <a:ln w="28575" cap="flat" cmpd="sng">
              <a:solidFill>
                <a:srgbClr val="888888"/>
              </a:solidFill>
              <a:prstDash val="solid"/>
              <a:miter lim="800000"/>
              <a:headEnd type="triangle" w="sm" len="sm"/>
              <a:tailEnd type="none" w="sm" len="sm"/>
            </a:ln>
          </p:spPr>
        </p:cxnSp>
        <p:cxnSp>
          <p:nvCxnSpPr>
            <p:cNvPr id="429" name="Google Shape;429;p90"/>
            <p:cNvCxnSpPr/>
            <p:nvPr/>
          </p:nvCxnSpPr>
          <p:spPr>
            <a:xfrm rot="10800000">
              <a:off x="1264300" y="4188178"/>
              <a:ext cx="5034900" cy="0"/>
            </a:xfrm>
            <a:prstGeom prst="straightConnector1">
              <a:avLst/>
            </a:prstGeom>
            <a:noFill/>
            <a:ln w="28575" cap="flat" cmpd="sng">
              <a:solidFill>
                <a:srgbClr val="888888"/>
              </a:solidFill>
              <a:prstDash val="solid"/>
              <a:miter lim="800000"/>
              <a:headEnd type="triangle" w="sm" len="sm"/>
              <a:tailEnd type="none" w="sm" len="sm"/>
            </a:ln>
          </p:spPr>
        </p:cxnSp>
      </p:grpSp>
      <p:sp>
        <p:nvSpPr>
          <p:cNvPr id="430" name="Google Shape;430;p90"/>
          <p:cNvSpPr/>
          <p:nvPr/>
        </p:nvSpPr>
        <p:spPr>
          <a:xfrm>
            <a:off x="9224360" y="3762253"/>
            <a:ext cx="249200" cy="252600"/>
          </a:xfrm>
          <a:prstGeom prst="ellipse">
            <a:avLst/>
          </a:prstGeom>
          <a:solidFill>
            <a:srgbClr val="1DBC5D">
              <a:alpha val="65882"/>
            </a:srgbClr>
          </a:solidFill>
          <a:ln>
            <a:noFill/>
          </a:ln>
        </p:spPr>
        <p:txBody>
          <a:bodyPr spcFirstLastPara="1" wrap="square" lIns="60950" tIns="30467" rIns="60950" bIns="30467" anchor="ctr" anchorCtr="0">
            <a:noAutofit/>
          </a:bodyPr>
          <a:lstStyle/>
          <a:p>
            <a:pPr algn="ctr">
              <a:buSzPts val="1800"/>
            </a:pPr>
            <a:endParaRPr sz="1200">
              <a:solidFill>
                <a:srgbClr val="FFFFFF"/>
              </a:solidFill>
              <a:latin typeface="Calibri"/>
              <a:ea typeface="Calibri"/>
              <a:cs typeface="Calibri"/>
              <a:sym typeface="Calibri"/>
            </a:endParaRPr>
          </a:p>
        </p:txBody>
      </p:sp>
      <p:sp>
        <p:nvSpPr>
          <p:cNvPr id="431" name="Google Shape;431;p90"/>
          <p:cNvSpPr/>
          <p:nvPr/>
        </p:nvSpPr>
        <p:spPr>
          <a:xfrm>
            <a:off x="10223678" y="3635986"/>
            <a:ext cx="249200" cy="252600"/>
          </a:xfrm>
          <a:prstGeom prst="ellipse">
            <a:avLst/>
          </a:prstGeom>
          <a:solidFill>
            <a:srgbClr val="1DBC5D">
              <a:alpha val="65882"/>
            </a:srgbClr>
          </a:solidFill>
          <a:ln>
            <a:noFill/>
          </a:ln>
        </p:spPr>
        <p:txBody>
          <a:bodyPr spcFirstLastPara="1" wrap="square" lIns="60950" tIns="30467" rIns="60950" bIns="30467" anchor="ctr" anchorCtr="0">
            <a:noAutofit/>
          </a:bodyPr>
          <a:lstStyle/>
          <a:p>
            <a:pPr algn="ctr">
              <a:buSzPts val="1800"/>
            </a:pPr>
            <a:endParaRPr sz="1200">
              <a:solidFill>
                <a:srgbClr val="FFFFFF"/>
              </a:solidFill>
              <a:latin typeface="Calibri"/>
              <a:ea typeface="Calibri"/>
              <a:cs typeface="Calibri"/>
              <a:sym typeface="Calibri"/>
            </a:endParaRPr>
          </a:p>
        </p:txBody>
      </p:sp>
      <p:sp>
        <p:nvSpPr>
          <p:cNvPr id="432" name="Google Shape;432;p90"/>
          <p:cNvSpPr/>
          <p:nvPr/>
        </p:nvSpPr>
        <p:spPr>
          <a:xfrm>
            <a:off x="9695137" y="3665217"/>
            <a:ext cx="249200" cy="252600"/>
          </a:xfrm>
          <a:prstGeom prst="ellipse">
            <a:avLst/>
          </a:prstGeom>
          <a:solidFill>
            <a:srgbClr val="1DBC5D">
              <a:alpha val="65882"/>
            </a:srgbClr>
          </a:solidFill>
          <a:ln>
            <a:noFill/>
          </a:ln>
        </p:spPr>
        <p:txBody>
          <a:bodyPr spcFirstLastPara="1" wrap="square" lIns="60950" tIns="30467" rIns="60950" bIns="30467" anchor="ctr" anchorCtr="0">
            <a:noAutofit/>
          </a:bodyPr>
          <a:lstStyle/>
          <a:p>
            <a:pPr algn="ctr">
              <a:buSzPts val="1800"/>
            </a:pPr>
            <a:endParaRPr sz="1200">
              <a:solidFill>
                <a:srgbClr val="FFFFFF"/>
              </a:solidFill>
              <a:latin typeface="Calibri"/>
              <a:ea typeface="Calibri"/>
              <a:cs typeface="Calibri"/>
              <a:sym typeface="Calibri"/>
            </a:endParaRPr>
          </a:p>
        </p:txBody>
      </p:sp>
      <p:sp>
        <p:nvSpPr>
          <p:cNvPr id="433" name="Google Shape;433;p90"/>
          <p:cNvSpPr/>
          <p:nvPr/>
        </p:nvSpPr>
        <p:spPr>
          <a:xfrm>
            <a:off x="9954959" y="4029049"/>
            <a:ext cx="249200" cy="252600"/>
          </a:xfrm>
          <a:prstGeom prst="ellipse">
            <a:avLst/>
          </a:prstGeom>
          <a:solidFill>
            <a:srgbClr val="1DBC5D">
              <a:alpha val="65882"/>
            </a:srgbClr>
          </a:solidFill>
          <a:ln>
            <a:noFill/>
          </a:ln>
        </p:spPr>
        <p:txBody>
          <a:bodyPr spcFirstLastPara="1" wrap="square" lIns="60950" tIns="30467" rIns="60950" bIns="30467" anchor="ctr" anchorCtr="0">
            <a:noAutofit/>
          </a:bodyPr>
          <a:lstStyle/>
          <a:p>
            <a:pPr algn="ctr">
              <a:buSzPts val="1800"/>
            </a:pPr>
            <a:endParaRPr sz="1200">
              <a:solidFill>
                <a:srgbClr val="FFFFFF"/>
              </a:solidFill>
              <a:latin typeface="Calibri"/>
              <a:ea typeface="Calibri"/>
              <a:cs typeface="Calibri"/>
              <a:sym typeface="Calibri"/>
            </a:endParaRPr>
          </a:p>
        </p:txBody>
      </p:sp>
      <p:sp>
        <p:nvSpPr>
          <p:cNvPr id="434" name="Google Shape;434;p90"/>
          <p:cNvSpPr/>
          <p:nvPr/>
        </p:nvSpPr>
        <p:spPr>
          <a:xfrm>
            <a:off x="6850521" y="4567147"/>
            <a:ext cx="249200" cy="252600"/>
          </a:xfrm>
          <a:prstGeom prst="ellipse">
            <a:avLst/>
          </a:prstGeom>
          <a:solidFill>
            <a:srgbClr val="C56969">
              <a:alpha val="77647"/>
            </a:srgbClr>
          </a:solidFill>
          <a:ln>
            <a:noFill/>
          </a:ln>
        </p:spPr>
        <p:txBody>
          <a:bodyPr spcFirstLastPara="1" wrap="square" lIns="60950" tIns="30467" rIns="60950" bIns="30467" anchor="ctr" anchorCtr="0">
            <a:noAutofit/>
          </a:bodyPr>
          <a:lstStyle/>
          <a:p>
            <a:pPr algn="ctr">
              <a:buSzPts val="1800"/>
            </a:pPr>
            <a:endParaRPr sz="1200">
              <a:solidFill>
                <a:srgbClr val="C56969"/>
              </a:solidFill>
              <a:latin typeface="Calibri"/>
              <a:ea typeface="Calibri"/>
              <a:cs typeface="Calibri"/>
              <a:sym typeface="Calibri"/>
            </a:endParaRPr>
          </a:p>
        </p:txBody>
      </p:sp>
      <p:sp>
        <p:nvSpPr>
          <p:cNvPr id="435" name="Google Shape;435;p90"/>
          <p:cNvSpPr/>
          <p:nvPr/>
        </p:nvSpPr>
        <p:spPr>
          <a:xfrm>
            <a:off x="7624877" y="4321282"/>
            <a:ext cx="249200" cy="252600"/>
          </a:xfrm>
          <a:prstGeom prst="ellipse">
            <a:avLst/>
          </a:prstGeom>
          <a:solidFill>
            <a:srgbClr val="C56969">
              <a:alpha val="77647"/>
            </a:srgbClr>
          </a:solidFill>
          <a:ln>
            <a:noFill/>
          </a:ln>
        </p:spPr>
        <p:txBody>
          <a:bodyPr spcFirstLastPara="1" wrap="square" lIns="60950" tIns="30467" rIns="60950" bIns="30467" anchor="ctr" anchorCtr="0">
            <a:noAutofit/>
          </a:bodyPr>
          <a:lstStyle/>
          <a:p>
            <a:pPr algn="ctr">
              <a:buSzPts val="1800"/>
            </a:pPr>
            <a:endParaRPr sz="1200">
              <a:solidFill>
                <a:srgbClr val="C56969"/>
              </a:solidFill>
              <a:latin typeface="Calibri"/>
              <a:ea typeface="Calibri"/>
              <a:cs typeface="Calibri"/>
              <a:sym typeface="Calibri"/>
            </a:endParaRPr>
          </a:p>
        </p:txBody>
      </p:sp>
      <p:sp>
        <p:nvSpPr>
          <p:cNvPr id="436" name="Google Shape;436;p90"/>
          <p:cNvSpPr/>
          <p:nvPr/>
        </p:nvSpPr>
        <p:spPr>
          <a:xfrm>
            <a:off x="7300261" y="4725687"/>
            <a:ext cx="249200" cy="252600"/>
          </a:xfrm>
          <a:prstGeom prst="ellipse">
            <a:avLst/>
          </a:prstGeom>
          <a:solidFill>
            <a:srgbClr val="C56969">
              <a:alpha val="77647"/>
            </a:srgbClr>
          </a:solidFill>
          <a:ln>
            <a:noFill/>
          </a:ln>
        </p:spPr>
        <p:txBody>
          <a:bodyPr spcFirstLastPara="1" wrap="square" lIns="60950" tIns="30467" rIns="60950" bIns="30467" anchor="ctr" anchorCtr="0">
            <a:noAutofit/>
          </a:bodyPr>
          <a:lstStyle/>
          <a:p>
            <a:pPr algn="ctr">
              <a:buSzPts val="1800"/>
            </a:pPr>
            <a:endParaRPr sz="1200">
              <a:solidFill>
                <a:srgbClr val="C56969"/>
              </a:solidFill>
              <a:latin typeface="Calibri"/>
              <a:ea typeface="Calibri"/>
              <a:cs typeface="Calibri"/>
              <a:sym typeface="Calibri"/>
            </a:endParaRPr>
          </a:p>
        </p:txBody>
      </p:sp>
      <p:sp>
        <p:nvSpPr>
          <p:cNvPr id="437" name="Google Shape;437;p90"/>
          <p:cNvSpPr/>
          <p:nvPr/>
        </p:nvSpPr>
        <p:spPr>
          <a:xfrm>
            <a:off x="7846553" y="4725687"/>
            <a:ext cx="249200" cy="252600"/>
          </a:xfrm>
          <a:prstGeom prst="ellipse">
            <a:avLst/>
          </a:prstGeom>
          <a:solidFill>
            <a:srgbClr val="C56969">
              <a:alpha val="77647"/>
            </a:srgbClr>
          </a:solidFill>
          <a:ln>
            <a:noFill/>
          </a:ln>
        </p:spPr>
        <p:txBody>
          <a:bodyPr spcFirstLastPara="1" wrap="square" lIns="60950" tIns="30467" rIns="60950" bIns="30467" anchor="ctr" anchorCtr="0">
            <a:noAutofit/>
          </a:bodyPr>
          <a:lstStyle/>
          <a:p>
            <a:pPr algn="ctr">
              <a:buSzPts val="1800"/>
            </a:pPr>
            <a:endParaRPr sz="1200">
              <a:solidFill>
                <a:srgbClr val="C56969"/>
              </a:solidFill>
              <a:latin typeface="Calibri"/>
              <a:ea typeface="Calibri"/>
              <a:cs typeface="Calibri"/>
              <a:sym typeface="Calibri"/>
            </a:endParaRPr>
          </a:p>
        </p:txBody>
      </p:sp>
      <p:sp>
        <p:nvSpPr>
          <p:cNvPr id="438" name="Google Shape;438;p90"/>
          <p:cNvSpPr txBox="1"/>
          <p:nvPr/>
        </p:nvSpPr>
        <p:spPr>
          <a:xfrm>
            <a:off x="9695430" y="5176654"/>
            <a:ext cx="1181800" cy="493200"/>
          </a:xfrm>
          <a:prstGeom prst="rect">
            <a:avLst/>
          </a:prstGeom>
          <a:noFill/>
          <a:ln>
            <a:noFill/>
          </a:ln>
        </p:spPr>
        <p:txBody>
          <a:bodyPr spcFirstLastPara="1" wrap="square" lIns="60950" tIns="30467" rIns="60950" bIns="30467" anchor="t" anchorCtr="0">
            <a:noAutofit/>
          </a:bodyPr>
          <a:lstStyle/>
          <a:p>
            <a:pPr algn="ctr">
              <a:lnSpc>
                <a:spcPct val="90000"/>
              </a:lnSpc>
              <a:buSzPts val="1400"/>
            </a:pPr>
            <a:r>
              <a:rPr lang="en-US" sz="1200" b="1">
                <a:solidFill>
                  <a:srgbClr val="1DBC5D"/>
                </a:solidFill>
                <a:latin typeface="Lato"/>
                <a:ea typeface="Lato"/>
                <a:cs typeface="Lato"/>
                <a:sym typeface="Lato"/>
              </a:rPr>
              <a:t>Top Performers</a:t>
            </a:r>
            <a:endParaRPr sz="1200" b="1">
              <a:solidFill>
                <a:srgbClr val="1DBC5D"/>
              </a:solidFill>
              <a:latin typeface="Lato"/>
              <a:ea typeface="Lato"/>
              <a:cs typeface="Lato"/>
              <a:sym typeface="Lato"/>
            </a:endParaRPr>
          </a:p>
        </p:txBody>
      </p:sp>
      <p:sp>
        <p:nvSpPr>
          <p:cNvPr id="439" name="Google Shape;439;p90"/>
          <p:cNvSpPr txBox="1"/>
          <p:nvPr/>
        </p:nvSpPr>
        <p:spPr>
          <a:xfrm>
            <a:off x="6485208" y="5193327"/>
            <a:ext cx="1181800" cy="493200"/>
          </a:xfrm>
          <a:prstGeom prst="rect">
            <a:avLst/>
          </a:prstGeom>
          <a:noFill/>
          <a:ln>
            <a:noFill/>
          </a:ln>
        </p:spPr>
        <p:txBody>
          <a:bodyPr spcFirstLastPara="1" wrap="square" lIns="60950" tIns="30467" rIns="60950" bIns="30467" anchor="t" anchorCtr="0">
            <a:noAutofit/>
          </a:bodyPr>
          <a:lstStyle/>
          <a:p>
            <a:pPr algn="ctr">
              <a:lnSpc>
                <a:spcPct val="90000"/>
              </a:lnSpc>
              <a:buSzPts val="1400"/>
            </a:pPr>
            <a:r>
              <a:rPr lang="en-US" sz="1200" b="1">
                <a:solidFill>
                  <a:srgbClr val="C56969"/>
                </a:solidFill>
                <a:latin typeface="Lato"/>
                <a:ea typeface="Lato"/>
                <a:cs typeface="Lato"/>
                <a:sym typeface="Lato"/>
              </a:rPr>
              <a:t>Bottom Performers</a:t>
            </a:r>
            <a:endParaRPr sz="1200" b="1">
              <a:solidFill>
                <a:srgbClr val="C56969"/>
              </a:solidFill>
              <a:latin typeface="Lato"/>
              <a:ea typeface="Lato"/>
              <a:cs typeface="Lato"/>
              <a:sym typeface="Lato"/>
            </a:endParaRPr>
          </a:p>
        </p:txBody>
      </p:sp>
      <p:sp>
        <p:nvSpPr>
          <p:cNvPr id="440" name="Google Shape;440;p90"/>
          <p:cNvSpPr txBox="1"/>
          <p:nvPr/>
        </p:nvSpPr>
        <p:spPr>
          <a:xfrm>
            <a:off x="8090320" y="5193327"/>
            <a:ext cx="1181800" cy="493200"/>
          </a:xfrm>
          <a:prstGeom prst="rect">
            <a:avLst/>
          </a:prstGeom>
          <a:noFill/>
          <a:ln>
            <a:noFill/>
          </a:ln>
        </p:spPr>
        <p:txBody>
          <a:bodyPr spcFirstLastPara="1" wrap="square" lIns="60950" tIns="30467" rIns="60950" bIns="30467" anchor="t" anchorCtr="0">
            <a:noAutofit/>
          </a:bodyPr>
          <a:lstStyle/>
          <a:p>
            <a:pPr algn="ctr">
              <a:lnSpc>
                <a:spcPct val="90000"/>
              </a:lnSpc>
              <a:buSzPts val="1400"/>
            </a:pPr>
            <a:r>
              <a:rPr lang="en-US" sz="1200" b="1">
                <a:solidFill>
                  <a:srgbClr val="7F7F7F"/>
                </a:solidFill>
                <a:latin typeface="Lato"/>
                <a:ea typeface="Lato"/>
                <a:cs typeface="Lato"/>
                <a:sym typeface="Lato"/>
              </a:rPr>
              <a:t>Middle Performers</a:t>
            </a:r>
            <a:endParaRPr sz="1200" b="1">
              <a:latin typeface="Lato"/>
              <a:ea typeface="Lato"/>
              <a:cs typeface="Lato"/>
              <a:sym typeface="Lato"/>
            </a:endParaRPr>
          </a:p>
        </p:txBody>
      </p:sp>
      <p:sp>
        <p:nvSpPr>
          <p:cNvPr id="441" name="Google Shape;441;p90"/>
          <p:cNvSpPr txBox="1"/>
          <p:nvPr/>
        </p:nvSpPr>
        <p:spPr>
          <a:xfrm>
            <a:off x="10732534" y="3458703"/>
            <a:ext cx="797600" cy="493200"/>
          </a:xfrm>
          <a:prstGeom prst="rect">
            <a:avLst/>
          </a:prstGeom>
          <a:noFill/>
          <a:ln>
            <a:noFill/>
          </a:ln>
        </p:spPr>
        <p:txBody>
          <a:bodyPr spcFirstLastPara="1" wrap="square" lIns="60950" tIns="30467" rIns="60950" bIns="30467" anchor="t" anchorCtr="0">
            <a:noAutofit/>
          </a:bodyPr>
          <a:lstStyle/>
          <a:p>
            <a:pPr algn="ctr">
              <a:lnSpc>
                <a:spcPct val="90000"/>
              </a:lnSpc>
              <a:buSzPts val="1400"/>
            </a:pPr>
            <a:r>
              <a:rPr lang="en-US" sz="1200" b="1">
                <a:solidFill>
                  <a:srgbClr val="48A8D7"/>
                </a:solidFill>
                <a:latin typeface="Lato"/>
                <a:ea typeface="Lato"/>
                <a:cs typeface="Lato"/>
                <a:sym typeface="Lato"/>
              </a:rPr>
              <a:t>Trend Line</a:t>
            </a:r>
            <a:endParaRPr sz="1200" b="1">
              <a:solidFill>
                <a:srgbClr val="48A8D7"/>
              </a:solidFill>
              <a:latin typeface="Lato"/>
              <a:ea typeface="Lato"/>
              <a:cs typeface="Lato"/>
              <a:sym typeface="Lato"/>
            </a:endParaRPr>
          </a:p>
        </p:txBody>
      </p:sp>
      <p:sp>
        <p:nvSpPr>
          <p:cNvPr id="442" name="Google Shape;442;p90"/>
          <p:cNvSpPr/>
          <p:nvPr/>
        </p:nvSpPr>
        <p:spPr>
          <a:xfrm>
            <a:off x="8485522" y="4091358"/>
            <a:ext cx="249200" cy="248200"/>
          </a:xfrm>
          <a:prstGeom prst="ellipse">
            <a:avLst/>
          </a:prstGeom>
          <a:solidFill>
            <a:srgbClr val="7F7F7F">
              <a:alpha val="68627"/>
            </a:srgbClr>
          </a:solidFill>
          <a:ln>
            <a:noFill/>
          </a:ln>
        </p:spPr>
        <p:txBody>
          <a:bodyPr spcFirstLastPara="1" wrap="square" lIns="60950" tIns="30467" rIns="60950" bIns="30467" anchor="ctr" anchorCtr="0">
            <a:noAutofit/>
          </a:bodyPr>
          <a:lstStyle/>
          <a:p>
            <a:pPr algn="ctr">
              <a:buSzPts val="1800"/>
            </a:pPr>
            <a:endParaRPr sz="1200">
              <a:solidFill>
                <a:srgbClr val="FFFFFF"/>
              </a:solidFill>
              <a:latin typeface="Calibri"/>
              <a:ea typeface="Calibri"/>
              <a:cs typeface="Calibri"/>
              <a:sym typeface="Calibri"/>
            </a:endParaRPr>
          </a:p>
        </p:txBody>
      </p:sp>
      <p:sp>
        <p:nvSpPr>
          <p:cNvPr id="443" name="Google Shape;443;p90"/>
          <p:cNvSpPr/>
          <p:nvPr/>
        </p:nvSpPr>
        <p:spPr>
          <a:xfrm>
            <a:off x="8648261" y="4405239"/>
            <a:ext cx="249200" cy="252600"/>
          </a:xfrm>
          <a:prstGeom prst="ellipse">
            <a:avLst/>
          </a:prstGeom>
          <a:solidFill>
            <a:srgbClr val="7F7F7F">
              <a:alpha val="68627"/>
            </a:srgbClr>
          </a:solidFill>
          <a:ln>
            <a:noFill/>
          </a:ln>
        </p:spPr>
        <p:txBody>
          <a:bodyPr spcFirstLastPara="1" wrap="square" lIns="60950" tIns="30467" rIns="60950" bIns="30467" anchor="ctr" anchorCtr="0">
            <a:noAutofit/>
          </a:bodyPr>
          <a:lstStyle/>
          <a:p>
            <a:pPr algn="ctr">
              <a:buSzPts val="1800"/>
            </a:pPr>
            <a:endParaRPr sz="1200">
              <a:solidFill>
                <a:srgbClr val="FFFFFF"/>
              </a:solidFill>
              <a:latin typeface="Calibri"/>
              <a:ea typeface="Calibri"/>
              <a:cs typeface="Calibri"/>
              <a:sym typeface="Calibri"/>
            </a:endParaRPr>
          </a:p>
        </p:txBody>
      </p:sp>
      <p:sp>
        <p:nvSpPr>
          <p:cNvPr id="444" name="Google Shape;444;p90"/>
          <p:cNvSpPr/>
          <p:nvPr/>
        </p:nvSpPr>
        <p:spPr>
          <a:xfrm>
            <a:off x="6484467" y="1948550"/>
            <a:ext cx="4542800" cy="1135000"/>
          </a:xfrm>
          <a:prstGeom prst="roundRect">
            <a:avLst>
              <a:gd name="adj" fmla="val 6989"/>
            </a:avLst>
          </a:prstGeom>
          <a:solidFill>
            <a:srgbClr val="FFFFFF"/>
          </a:solidFill>
          <a:ln>
            <a:noFill/>
          </a:ln>
          <a:effectLst>
            <a:outerShdw blurRad="214313" algn="bl" rotWithShape="0">
              <a:srgbClr val="073763">
                <a:alpha val="14509"/>
              </a:srgbClr>
            </a:outerShdw>
          </a:effectLst>
        </p:spPr>
        <p:txBody>
          <a:bodyPr spcFirstLastPara="1" wrap="square" lIns="60950" tIns="60950" rIns="60950" bIns="60950" anchor="ctr" anchorCtr="0">
            <a:noAutofit/>
          </a:bodyPr>
          <a:lstStyle/>
          <a:p>
            <a:pPr algn="ctr">
              <a:buSzPts val="1200"/>
            </a:pPr>
            <a:r>
              <a:rPr lang="en-US" sz="1333">
                <a:solidFill>
                  <a:srgbClr val="6A6B6D"/>
                </a:solidFill>
                <a:latin typeface="Lato"/>
                <a:ea typeface="Lato"/>
                <a:cs typeface="Lato"/>
                <a:sym typeface="Lato"/>
              </a:rPr>
              <a:t>Journeyfront Measures Employees Across The Performance Spectrum and Uses Analytics to Identify What Differentiates Your Best From the Rest</a:t>
            </a:r>
            <a:endParaRPr sz="1333">
              <a:solidFill>
                <a:srgbClr val="6A6B6D"/>
              </a:solidFill>
              <a:latin typeface="Lato"/>
              <a:ea typeface="Lato"/>
              <a:cs typeface="Lato"/>
              <a:sym typeface="Lato"/>
            </a:endParaRPr>
          </a:p>
        </p:txBody>
      </p:sp>
      <p:sp>
        <p:nvSpPr>
          <p:cNvPr id="445" name="Google Shape;445;p90"/>
          <p:cNvSpPr txBox="1"/>
          <p:nvPr/>
        </p:nvSpPr>
        <p:spPr>
          <a:xfrm rot="-5400000">
            <a:off x="5863461" y="4200257"/>
            <a:ext cx="773400" cy="306000"/>
          </a:xfrm>
          <a:prstGeom prst="rect">
            <a:avLst/>
          </a:prstGeom>
          <a:noFill/>
          <a:ln>
            <a:noFill/>
          </a:ln>
        </p:spPr>
        <p:txBody>
          <a:bodyPr spcFirstLastPara="1" wrap="square" lIns="60950" tIns="60950" rIns="60950" bIns="60950" anchor="t" anchorCtr="0">
            <a:noAutofit/>
          </a:bodyPr>
          <a:lstStyle/>
          <a:p>
            <a:pPr algn="ctr">
              <a:buSzPts val="1400"/>
            </a:pPr>
            <a:r>
              <a:rPr lang="en-US" sz="1200" b="1">
                <a:solidFill>
                  <a:srgbClr val="313232"/>
                </a:solidFill>
                <a:latin typeface="Lato"/>
                <a:ea typeface="Lato"/>
                <a:cs typeface="Lato"/>
                <a:sym typeface="Lato"/>
              </a:rPr>
              <a:t>Score</a:t>
            </a:r>
            <a:endParaRPr sz="1200"/>
          </a:p>
        </p:txBody>
      </p:sp>
      <p:sp>
        <p:nvSpPr>
          <p:cNvPr id="446" name="Google Shape;446;p90"/>
          <p:cNvSpPr txBox="1"/>
          <p:nvPr/>
        </p:nvSpPr>
        <p:spPr>
          <a:xfrm rot="-5400000">
            <a:off x="6061261" y="4742415"/>
            <a:ext cx="377800" cy="306000"/>
          </a:xfrm>
          <a:prstGeom prst="rect">
            <a:avLst/>
          </a:prstGeom>
          <a:noFill/>
          <a:ln>
            <a:noFill/>
          </a:ln>
        </p:spPr>
        <p:txBody>
          <a:bodyPr spcFirstLastPara="1" wrap="square" lIns="60950" tIns="60950" rIns="60950" bIns="60950" anchor="t" anchorCtr="0">
            <a:noAutofit/>
          </a:bodyPr>
          <a:lstStyle/>
          <a:p>
            <a:pPr>
              <a:buSzPts val="1400"/>
            </a:pPr>
            <a:r>
              <a:rPr lang="en-US" sz="1200" b="1">
                <a:solidFill>
                  <a:srgbClr val="313232"/>
                </a:solidFill>
                <a:latin typeface="Lato"/>
                <a:ea typeface="Lato"/>
                <a:cs typeface="Lato"/>
                <a:sym typeface="Lato"/>
              </a:rPr>
              <a:t>1</a:t>
            </a:r>
            <a:endParaRPr sz="1200"/>
          </a:p>
        </p:txBody>
      </p:sp>
      <p:sp>
        <p:nvSpPr>
          <p:cNvPr id="447" name="Google Shape;447;p90"/>
          <p:cNvSpPr txBox="1"/>
          <p:nvPr/>
        </p:nvSpPr>
        <p:spPr>
          <a:xfrm rot="-5400000">
            <a:off x="6061261" y="3687739"/>
            <a:ext cx="377800" cy="306000"/>
          </a:xfrm>
          <a:prstGeom prst="rect">
            <a:avLst/>
          </a:prstGeom>
          <a:noFill/>
          <a:ln>
            <a:noFill/>
          </a:ln>
        </p:spPr>
        <p:txBody>
          <a:bodyPr spcFirstLastPara="1" wrap="square" lIns="60950" tIns="60950" rIns="60950" bIns="60950" anchor="t" anchorCtr="0">
            <a:noAutofit/>
          </a:bodyPr>
          <a:lstStyle/>
          <a:p>
            <a:pPr algn="r">
              <a:buSzPts val="1400"/>
            </a:pPr>
            <a:r>
              <a:rPr lang="en-US" sz="1200" b="1">
                <a:solidFill>
                  <a:srgbClr val="313232"/>
                </a:solidFill>
                <a:latin typeface="Lato"/>
                <a:ea typeface="Lato"/>
                <a:cs typeface="Lato"/>
                <a:sym typeface="Lato"/>
              </a:rPr>
              <a:t>5</a:t>
            </a:r>
            <a:endParaRPr sz="1200"/>
          </a:p>
        </p:txBody>
      </p:sp>
      <p:sp>
        <p:nvSpPr>
          <p:cNvPr id="2" name="Title 1">
            <a:extLst>
              <a:ext uri="{FF2B5EF4-FFF2-40B4-BE49-F238E27FC236}">
                <a16:creationId xmlns:a16="http://schemas.microsoft.com/office/drawing/2014/main" id="{89CD2425-16C0-16BA-85AE-085C34A87CC9}"/>
              </a:ext>
            </a:extLst>
          </p:cNvPr>
          <p:cNvSpPr>
            <a:spLocks noGrp="1"/>
          </p:cNvSpPr>
          <p:nvPr>
            <p:ph type="title"/>
          </p:nvPr>
        </p:nvSpPr>
        <p:spPr/>
        <p:txBody>
          <a:bodyPr/>
          <a:lstStyle/>
          <a:p>
            <a:pPr>
              <a:lnSpc>
                <a:spcPct val="115000"/>
              </a:lnSpc>
              <a:spcBef>
                <a:spcPts val="0"/>
              </a:spcBef>
              <a:spcAft>
                <a:spcPts val="1133"/>
              </a:spcAft>
            </a:pPr>
            <a:r>
              <a:rPr lang="en-US" dirty="0">
                <a:solidFill>
                  <a:srgbClr val="3CB1E5"/>
                </a:solidFill>
                <a:latin typeface="Lato Black"/>
                <a:ea typeface="Lato Black"/>
                <a:cs typeface="Lato Black"/>
                <a:sym typeface="Lato Black"/>
              </a:rPr>
              <a:t>1. Your Company’s Data vs. Outside Data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1" name="Google Shape;191;p2"/>
          <p:cNvSpPr/>
          <p:nvPr/>
        </p:nvSpPr>
        <p:spPr>
          <a:xfrm>
            <a:off x="2286859" y="4747908"/>
            <a:ext cx="7354851"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marL="0" marR="0" lvl="0" indent="0" rtl="0">
              <a:lnSpc>
                <a:spcPct val="100000"/>
              </a:lnSpc>
              <a:spcBef>
                <a:spcPts val="0"/>
              </a:spcBef>
              <a:spcAft>
                <a:spcPts val="0"/>
              </a:spcAft>
              <a:buClr>
                <a:srgbClr val="000000"/>
              </a:buClr>
              <a:buSzPts val="2300"/>
              <a:buFont typeface="Arial"/>
              <a:buNone/>
            </a:pPr>
            <a:r>
              <a:rPr lang="en-US" sz="2000" b="0" i="0" u="none" strike="noStrike" cap="none" dirty="0">
                <a:solidFill>
                  <a:srgbClr val="222222"/>
                </a:solidFill>
                <a:latin typeface="Lato"/>
                <a:ea typeface="Lato"/>
                <a:cs typeface="Lato"/>
                <a:sym typeface="Lato"/>
              </a:rPr>
              <a:t>4. Next Steps</a:t>
            </a:r>
            <a:endParaRPr sz="2000" b="0" i="0" u="none" strike="noStrike" cap="none" dirty="0">
              <a:solidFill>
                <a:srgbClr val="222222"/>
              </a:solidFill>
              <a:latin typeface="Lato"/>
              <a:ea typeface="Lato"/>
              <a:cs typeface="Lato"/>
              <a:sym typeface="Lato"/>
            </a:endParaRPr>
          </a:p>
        </p:txBody>
      </p:sp>
      <p:sp>
        <p:nvSpPr>
          <p:cNvPr id="5" name="Google Shape;189;p2">
            <a:extLst>
              <a:ext uri="{FF2B5EF4-FFF2-40B4-BE49-F238E27FC236}">
                <a16:creationId xmlns:a16="http://schemas.microsoft.com/office/drawing/2014/main" id="{8F282CB8-9C86-8386-B6DA-C417AB9B616A}"/>
              </a:ext>
            </a:extLst>
          </p:cNvPr>
          <p:cNvSpPr/>
          <p:nvPr/>
        </p:nvSpPr>
        <p:spPr>
          <a:xfrm>
            <a:off x="2286859" y="2284514"/>
            <a:ext cx="7354851"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2000" dirty="0">
                <a:solidFill>
                  <a:srgbClr val="222222"/>
                </a:solidFill>
                <a:latin typeface="Lato"/>
                <a:sym typeface="Lato"/>
              </a:rPr>
              <a:t>1. Introductions</a:t>
            </a:r>
            <a:endParaRPr sz="2000" dirty="0">
              <a:solidFill>
                <a:srgbClr val="222222"/>
              </a:solidFill>
              <a:latin typeface="Lato"/>
              <a:sym typeface="Lato"/>
            </a:endParaRPr>
          </a:p>
        </p:txBody>
      </p:sp>
      <p:sp>
        <p:nvSpPr>
          <p:cNvPr id="9" name="Google Shape;188;p2">
            <a:extLst>
              <a:ext uri="{FF2B5EF4-FFF2-40B4-BE49-F238E27FC236}">
                <a16:creationId xmlns:a16="http://schemas.microsoft.com/office/drawing/2014/main" id="{535791CC-D37E-79C4-C730-2699BA5CD92E}"/>
              </a:ext>
            </a:extLst>
          </p:cNvPr>
          <p:cNvSpPr/>
          <p:nvPr/>
        </p:nvSpPr>
        <p:spPr>
          <a:xfrm>
            <a:off x="2286859" y="3926776"/>
            <a:ext cx="7354851" cy="590700"/>
          </a:xfrm>
          <a:prstGeom prst="roundRect">
            <a:avLst>
              <a:gd name="adj" fmla="val 10909"/>
            </a:avLst>
          </a:prstGeom>
          <a:solidFill>
            <a:srgbClr val="FFFFFF"/>
          </a:solidFill>
          <a:ln>
            <a:noFill/>
          </a:ln>
        </p:spPr>
        <p:txBody>
          <a:bodyPr spcFirstLastPara="1" wrap="square" lIns="274320" tIns="60950" rIns="60950" bIns="60950" anchor="ctr" anchorCtr="0">
            <a:noAutofit/>
          </a:bodyPr>
          <a:lstStyle/>
          <a:p>
            <a:pPr>
              <a:buSzPts val="2300"/>
            </a:pPr>
            <a:r>
              <a:rPr lang="en-US" sz="2000" dirty="0">
                <a:solidFill>
                  <a:srgbClr val="222222"/>
                </a:solidFill>
                <a:latin typeface="Lato"/>
                <a:sym typeface="Lato Black"/>
              </a:rPr>
              <a:t>3. Getting Started</a:t>
            </a:r>
          </a:p>
        </p:txBody>
      </p:sp>
      <p:sp>
        <p:nvSpPr>
          <p:cNvPr id="10" name="Google Shape;189;p2">
            <a:extLst>
              <a:ext uri="{FF2B5EF4-FFF2-40B4-BE49-F238E27FC236}">
                <a16:creationId xmlns:a16="http://schemas.microsoft.com/office/drawing/2014/main" id="{949A079A-27DF-A698-7673-9A73CC001C1C}"/>
              </a:ext>
            </a:extLst>
          </p:cNvPr>
          <p:cNvSpPr/>
          <p:nvPr/>
        </p:nvSpPr>
        <p:spPr>
          <a:xfrm>
            <a:off x="2286859" y="3105645"/>
            <a:ext cx="7354851" cy="590700"/>
          </a:xfrm>
          <a:prstGeom prst="roundRect">
            <a:avLst>
              <a:gd name="adj" fmla="val 10909"/>
            </a:avLst>
          </a:prstGeom>
          <a:solidFill>
            <a:srgbClr val="3CB1E5"/>
          </a:solidFill>
          <a:ln>
            <a:noFill/>
          </a:ln>
          <a:effectLst>
            <a:outerShdw blurRad="228600" algn="bl" rotWithShape="0">
              <a:srgbClr val="214868">
                <a:alpha val="20000"/>
              </a:srgbClr>
            </a:outerShdw>
          </a:effectLst>
        </p:spPr>
        <p:txBody>
          <a:bodyPr spcFirstLastPara="1" wrap="square" lIns="274320" tIns="60950" rIns="60950" bIns="60950" anchor="ctr" anchorCtr="0">
            <a:noAutofit/>
          </a:bodyPr>
          <a:lstStyle/>
          <a:p>
            <a:pPr>
              <a:buSzPts val="2300"/>
            </a:pPr>
            <a:r>
              <a:rPr lang="en-US" sz="2000" dirty="0">
                <a:solidFill>
                  <a:srgbClr val="FFFFFF"/>
                </a:solidFill>
                <a:latin typeface="Lato Black"/>
                <a:sym typeface="Lato"/>
              </a:rPr>
              <a:t>2. Journeyfront Overview</a:t>
            </a:r>
          </a:p>
        </p:txBody>
      </p:sp>
      <p:sp>
        <p:nvSpPr>
          <p:cNvPr id="2" name="Title 6">
            <a:extLst>
              <a:ext uri="{FF2B5EF4-FFF2-40B4-BE49-F238E27FC236}">
                <a16:creationId xmlns:a16="http://schemas.microsoft.com/office/drawing/2014/main" id="{5E1095EA-3CE6-3EC9-7FFE-500A2A4FE497}"/>
              </a:ext>
            </a:extLst>
          </p:cNvPr>
          <p:cNvSpPr txBox="1">
            <a:spLocks/>
          </p:cNvSpPr>
          <p:nvPr/>
        </p:nvSpPr>
        <p:spPr>
          <a:xfrm>
            <a:off x="2286859" y="1247178"/>
            <a:ext cx="2510322" cy="763600"/>
          </a:xfrm>
          <a:prstGeom prst="rect">
            <a:avLst/>
          </a:prstGeom>
        </p:spPr>
        <p:txBody>
          <a:bodyPr lIns="0" tIns="0" rIns="0" bIns="0"/>
          <a:lstStyle>
            <a:lvl1pPr algn="l" defTabSz="609585" rtl="0" eaLnBrk="1" latinLnBrk="0" hangingPunct="1">
              <a:lnSpc>
                <a:spcPct val="90000"/>
              </a:lnSpc>
              <a:spcBef>
                <a:spcPct val="0"/>
              </a:spcBef>
              <a:buNone/>
              <a:defRPr sz="3200" kern="1200">
                <a:gradFill>
                  <a:gsLst>
                    <a:gs pos="100000">
                      <a:srgbClr val="20E0B2"/>
                    </a:gs>
                    <a:gs pos="0">
                      <a:srgbClr val="3CB1E5"/>
                    </a:gs>
                  </a:gsLst>
                  <a:lin ang="0" scaled="0"/>
                </a:gradFill>
                <a:latin typeface="Lato Black" panose="020F0A02020204030203" pitchFamily="34" charset="0"/>
                <a:ea typeface="+mj-ea"/>
                <a:cs typeface="+mj-cs"/>
              </a:defRPr>
            </a:lvl1pPr>
          </a:lstStyle>
          <a:p>
            <a:pPr>
              <a:buClrTx/>
              <a:buFontTx/>
            </a:pPr>
            <a:r>
              <a:rPr lang="en-US" sz="4400" dirty="0"/>
              <a:t>Agenda</a:t>
            </a:r>
          </a:p>
        </p:txBody>
      </p:sp>
      <p:pic>
        <p:nvPicPr>
          <p:cNvPr id="3" name="Graphic 2">
            <a:extLst>
              <a:ext uri="{FF2B5EF4-FFF2-40B4-BE49-F238E27FC236}">
                <a16:creationId xmlns:a16="http://schemas.microsoft.com/office/drawing/2014/main" id="{35EA6E7A-D3C5-50C4-C52D-488FCEDB07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46418" y="4036674"/>
            <a:ext cx="2326929" cy="2682875"/>
          </a:xfrm>
          <a:prstGeom prst="rect">
            <a:avLst/>
          </a:prstGeom>
        </p:spPr>
      </p:pic>
      <p:pic>
        <p:nvPicPr>
          <p:cNvPr id="4" name="Graphic 3">
            <a:extLst>
              <a:ext uri="{FF2B5EF4-FFF2-40B4-BE49-F238E27FC236}">
                <a16:creationId xmlns:a16="http://schemas.microsoft.com/office/drawing/2014/main" id="{92F17C26-EDB4-CD1D-B1C3-95D7AF7C79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6627" y="6179785"/>
            <a:ext cx="2912179" cy="3080696"/>
          </a:xfrm>
          <a:prstGeom prst="rect">
            <a:avLst/>
          </a:prstGeom>
        </p:spPr>
      </p:pic>
      <p:sp>
        <p:nvSpPr>
          <p:cNvPr id="6" name="Title 5">
            <a:extLst>
              <a:ext uri="{FF2B5EF4-FFF2-40B4-BE49-F238E27FC236}">
                <a16:creationId xmlns:a16="http://schemas.microsoft.com/office/drawing/2014/main" id="{81524975-6863-EC8A-FD00-FEDBE7E962DD}"/>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10985701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13"/>
          <p:cNvSpPr txBox="1"/>
          <p:nvPr/>
        </p:nvSpPr>
        <p:spPr>
          <a:xfrm>
            <a:off x="1097567" y="4409183"/>
            <a:ext cx="7539600" cy="1458800"/>
          </a:xfrm>
          <a:prstGeom prst="rect">
            <a:avLst/>
          </a:prstGeom>
          <a:noFill/>
          <a:ln>
            <a:noFill/>
          </a:ln>
        </p:spPr>
        <p:txBody>
          <a:bodyPr spcFirstLastPara="1" wrap="square" lIns="0" tIns="0" rIns="0" bIns="0" anchor="t" anchorCtr="0">
            <a:noAutofit/>
          </a:bodyPr>
          <a:lstStyle/>
          <a:p>
            <a:pPr>
              <a:lnSpc>
                <a:spcPct val="125000"/>
              </a:lnSpc>
              <a:buSzPts val="2300"/>
            </a:pPr>
            <a:r>
              <a:rPr lang="en-US" sz="1533" b="1">
                <a:solidFill>
                  <a:srgbClr val="313232"/>
                </a:solidFill>
                <a:latin typeface="Lato"/>
                <a:ea typeface="Lato"/>
                <a:cs typeface="Lato"/>
                <a:sym typeface="Lato"/>
              </a:rPr>
              <a:t>Assessment data alone isn’t enough.</a:t>
            </a:r>
            <a:endParaRPr sz="2000">
              <a:solidFill>
                <a:schemeClr val="dk1"/>
              </a:solidFill>
              <a:latin typeface="Calibri"/>
              <a:ea typeface="Calibri"/>
              <a:cs typeface="Calibri"/>
              <a:sym typeface="Calibri"/>
            </a:endParaRPr>
          </a:p>
          <a:p>
            <a:pPr>
              <a:lnSpc>
                <a:spcPct val="125000"/>
              </a:lnSpc>
              <a:spcBef>
                <a:spcPts val="1133"/>
              </a:spcBef>
              <a:buSzPts val="2000"/>
            </a:pPr>
            <a:r>
              <a:rPr lang="en-US" sz="1333">
                <a:solidFill>
                  <a:srgbClr val="6A6B6D"/>
                </a:solidFill>
                <a:latin typeface="Lato"/>
                <a:ea typeface="Lato"/>
                <a:cs typeface="Lato"/>
                <a:sym typeface="Lato"/>
              </a:rPr>
              <a:t>The insights generated from pre-employment assessments are limited in their ability to inform great hiring decisions. Think of all the other valuable information gathered on a candidate from resume reviews, phone screens, onsite interviews, work samples, etc. Journeyfront helps collect and aggregate information collected on a candidate across the entirety of the hiring process so you can make the most accurate decision possible.</a:t>
            </a:r>
            <a:endParaRPr sz="1733">
              <a:solidFill>
                <a:schemeClr val="dk1"/>
              </a:solidFill>
              <a:latin typeface="Calibri"/>
              <a:ea typeface="Calibri"/>
              <a:cs typeface="Calibri"/>
              <a:sym typeface="Calibri"/>
            </a:endParaRPr>
          </a:p>
        </p:txBody>
      </p:sp>
      <p:grpSp>
        <p:nvGrpSpPr>
          <p:cNvPr id="454" name="Google Shape;454;p213"/>
          <p:cNvGrpSpPr/>
          <p:nvPr/>
        </p:nvGrpSpPr>
        <p:grpSpPr>
          <a:xfrm>
            <a:off x="1076981" y="3631595"/>
            <a:ext cx="10017390" cy="373901"/>
            <a:chOff x="776" y="-3"/>
            <a:chExt cx="6386198" cy="548403"/>
          </a:xfrm>
        </p:grpSpPr>
        <p:sp>
          <p:nvSpPr>
            <p:cNvPr id="455" name="Google Shape;455;p213"/>
            <p:cNvSpPr/>
            <p:nvPr/>
          </p:nvSpPr>
          <p:spPr>
            <a:xfrm>
              <a:off x="779" y="0"/>
              <a:ext cx="1520400" cy="548400"/>
            </a:xfrm>
            <a:prstGeom prst="homePlate">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456" name="Google Shape;456;p213"/>
            <p:cNvSpPr txBox="1"/>
            <p:nvPr/>
          </p:nvSpPr>
          <p:spPr>
            <a:xfrm>
              <a:off x="776" y="-3"/>
              <a:ext cx="1217700" cy="548400"/>
            </a:xfrm>
            <a:prstGeom prst="rect">
              <a:avLst/>
            </a:prstGeom>
            <a:solidFill>
              <a:srgbClr val="48A8D7"/>
            </a:solidFill>
            <a:ln>
              <a:noFill/>
            </a:ln>
          </p:spPr>
          <p:txBody>
            <a:bodyPr spcFirstLastPara="1" wrap="square" lIns="70533"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Candidate Application</a:t>
              </a:r>
              <a:endParaRPr sz="1333">
                <a:solidFill>
                  <a:schemeClr val="lt1"/>
                </a:solidFill>
                <a:latin typeface="Calibri"/>
                <a:ea typeface="Calibri"/>
                <a:cs typeface="Calibri"/>
                <a:sym typeface="Calibri"/>
              </a:endParaRPr>
            </a:p>
          </p:txBody>
        </p:sp>
        <p:sp>
          <p:nvSpPr>
            <p:cNvPr id="457" name="Google Shape;457;p213"/>
            <p:cNvSpPr/>
            <p:nvPr/>
          </p:nvSpPr>
          <p:spPr>
            <a:xfrm>
              <a:off x="1217033" y="0"/>
              <a:ext cx="1520400" cy="548400"/>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458" name="Google Shape;458;p213"/>
            <p:cNvSpPr txBox="1"/>
            <p:nvPr/>
          </p:nvSpPr>
          <p:spPr>
            <a:xfrm>
              <a:off x="1491190" y="0"/>
              <a:ext cx="972000" cy="548400"/>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Assessment</a:t>
              </a:r>
              <a:endParaRPr sz="1533"/>
            </a:p>
          </p:txBody>
        </p:sp>
        <p:sp>
          <p:nvSpPr>
            <p:cNvPr id="459" name="Google Shape;459;p213"/>
            <p:cNvSpPr/>
            <p:nvPr/>
          </p:nvSpPr>
          <p:spPr>
            <a:xfrm>
              <a:off x="2388717" y="0"/>
              <a:ext cx="1520400" cy="548400"/>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460" name="Google Shape;460;p213"/>
            <p:cNvSpPr txBox="1"/>
            <p:nvPr/>
          </p:nvSpPr>
          <p:spPr>
            <a:xfrm>
              <a:off x="2662874" y="0"/>
              <a:ext cx="972000" cy="548400"/>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Phone Scree</a:t>
              </a:r>
              <a:r>
                <a:rPr lang="en-US" sz="1200">
                  <a:solidFill>
                    <a:schemeClr val="lt1"/>
                  </a:solidFill>
                  <a:latin typeface="Lato"/>
                  <a:ea typeface="Lato"/>
                  <a:cs typeface="Lato"/>
                  <a:sym typeface="Lato"/>
                </a:rPr>
                <a:t>n</a:t>
              </a:r>
              <a:endParaRPr sz="1200">
                <a:latin typeface="Lato"/>
                <a:ea typeface="Lato"/>
                <a:cs typeface="Lato"/>
                <a:sym typeface="Lato"/>
              </a:endParaRPr>
            </a:p>
          </p:txBody>
        </p:sp>
        <p:sp>
          <p:nvSpPr>
            <p:cNvPr id="461" name="Google Shape;461;p213"/>
            <p:cNvSpPr/>
            <p:nvPr/>
          </p:nvSpPr>
          <p:spPr>
            <a:xfrm>
              <a:off x="3640016" y="0"/>
              <a:ext cx="1520400" cy="548400"/>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462" name="Google Shape;462;p213"/>
            <p:cNvSpPr txBox="1"/>
            <p:nvPr/>
          </p:nvSpPr>
          <p:spPr>
            <a:xfrm>
              <a:off x="3914173" y="0"/>
              <a:ext cx="972000" cy="548400"/>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Interviews</a:t>
              </a:r>
              <a:endParaRPr sz="1333">
                <a:solidFill>
                  <a:schemeClr val="lt1"/>
                </a:solidFill>
                <a:latin typeface="Calibri"/>
                <a:ea typeface="Calibri"/>
                <a:cs typeface="Calibri"/>
                <a:sym typeface="Calibri"/>
              </a:endParaRPr>
            </a:p>
          </p:txBody>
        </p:sp>
        <p:sp>
          <p:nvSpPr>
            <p:cNvPr id="463" name="Google Shape;463;p213"/>
            <p:cNvSpPr/>
            <p:nvPr/>
          </p:nvSpPr>
          <p:spPr>
            <a:xfrm>
              <a:off x="4866574" y="0"/>
              <a:ext cx="1520400" cy="548400"/>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464" name="Google Shape;464;p213"/>
            <p:cNvSpPr txBox="1"/>
            <p:nvPr/>
          </p:nvSpPr>
          <p:spPr>
            <a:xfrm>
              <a:off x="5140731" y="0"/>
              <a:ext cx="972000" cy="548400"/>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Discussion &amp; Selection</a:t>
              </a:r>
              <a:endParaRPr sz="1533"/>
            </a:p>
          </p:txBody>
        </p:sp>
      </p:grpSp>
      <p:grpSp>
        <p:nvGrpSpPr>
          <p:cNvPr id="465" name="Google Shape;465;p213"/>
          <p:cNvGrpSpPr/>
          <p:nvPr/>
        </p:nvGrpSpPr>
        <p:grpSpPr>
          <a:xfrm>
            <a:off x="1122549" y="2321026"/>
            <a:ext cx="9971846" cy="373903"/>
            <a:chOff x="774" y="0"/>
            <a:chExt cx="6357163" cy="548405"/>
          </a:xfrm>
        </p:grpSpPr>
        <p:sp>
          <p:nvSpPr>
            <p:cNvPr id="466" name="Google Shape;466;p213"/>
            <p:cNvSpPr/>
            <p:nvPr/>
          </p:nvSpPr>
          <p:spPr>
            <a:xfrm>
              <a:off x="776" y="0"/>
              <a:ext cx="1513500" cy="548400"/>
            </a:xfrm>
            <a:prstGeom prst="homePlate">
              <a:avLst>
                <a:gd name="adj" fmla="val 50000"/>
              </a:avLst>
            </a:prstGeom>
            <a:solidFill>
              <a:srgbClr val="A5A5A5"/>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467" name="Google Shape;467;p213"/>
            <p:cNvSpPr txBox="1"/>
            <p:nvPr/>
          </p:nvSpPr>
          <p:spPr>
            <a:xfrm>
              <a:off x="774" y="5"/>
              <a:ext cx="1217700" cy="548400"/>
            </a:xfrm>
            <a:prstGeom prst="rect">
              <a:avLst/>
            </a:prstGeom>
            <a:noFill/>
            <a:ln>
              <a:noFill/>
            </a:ln>
          </p:spPr>
          <p:txBody>
            <a:bodyPr spcFirstLastPara="1" wrap="square" lIns="70533" tIns="35267" rIns="17633" bIns="35267" anchor="ctr" anchorCtr="0">
              <a:noAutofit/>
            </a:bodyPr>
            <a:lstStyle/>
            <a:p>
              <a:pPr algn="ctr">
                <a:buSzPts val="1800"/>
              </a:pPr>
              <a:r>
                <a:rPr lang="en-US" sz="1200" b="1">
                  <a:solidFill>
                    <a:schemeClr val="lt1"/>
                  </a:solidFill>
                  <a:latin typeface="Lato"/>
                  <a:ea typeface="Lato"/>
                  <a:cs typeface="Lato"/>
                  <a:sym typeface="Lato"/>
                </a:rPr>
                <a:t>Candidate Application</a:t>
              </a:r>
              <a:endParaRPr sz="1200" b="1">
                <a:solidFill>
                  <a:schemeClr val="lt1"/>
                </a:solidFill>
                <a:latin typeface="Lato"/>
                <a:ea typeface="Lato"/>
                <a:cs typeface="Lato"/>
                <a:sym typeface="Lato"/>
              </a:endParaRPr>
            </a:p>
          </p:txBody>
        </p:sp>
        <p:sp>
          <p:nvSpPr>
            <p:cNvPr id="468" name="Google Shape;468;p213"/>
            <p:cNvSpPr/>
            <p:nvPr/>
          </p:nvSpPr>
          <p:spPr>
            <a:xfrm>
              <a:off x="1211497" y="0"/>
              <a:ext cx="1513500" cy="548400"/>
            </a:xfrm>
            <a:prstGeom prst="chevron">
              <a:avLst>
                <a:gd name="adj" fmla="val 50000"/>
              </a:avLst>
            </a:prstGeom>
            <a:solidFill>
              <a:srgbClr val="48A8D7"/>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469" name="Google Shape;469;p213"/>
            <p:cNvSpPr txBox="1"/>
            <p:nvPr/>
          </p:nvSpPr>
          <p:spPr>
            <a:xfrm>
              <a:off x="1485653" y="0"/>
              <a:ext cx="965100" cy="548400"/>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Assessment</a:t>
              </a:r>
              <a:endParaRPr sz="1200" b="1">
                <a:solidFill>
                  <a:schemeClr val="lt1"/>
                </a:solidFill>
                <a:latin typeface="Lato"/>
                <a:ea typeface="Lato"/>
                <a:cs typeface="Lato"/>
                <a:sym typeface="Lato"/>
              </a:endParaRPr>
            </a:p>
          </p:txBody>
        </p:sp>
        <p:sp>
          <p:nvSpPr>
            <p:cNvPr id="470" name="Google Shape;470;p213"/>
            <p:cNvSpPr/>
            <p:nvPr/>
          </p:nvSpPr>
          <p:spPr>
            <a:xfrm>
              <a:off x="2422218" y="0"/>
              <a:ext cx="1513500" cy="548400"/>
            </a:xfrm>
            <a:prstGeom prst="chevron">
              <a:avLst>
                <a:gd name="adj" fmla="val 50000"/>
              </a:avLst>
            </a:prstGeom>
            <a:solidFill>
              <a:srgbClr val="A5A5A5"/>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471" name="Google Shape;471;p213"/>
            <p:cNvSpPr txBox="1"/>
            <p:nvPr/>
          </p:nvSpPr>
          <p:spPr>
            <a:xfrm>
              <a:off x="2696374" y="0"/>
              <a:ext cx="965100" cy="548400"/>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Phone Screen</a:t>
              </a:r>
              <a:endParaRPr sz="1200" b="1">
                <a:solidFill>
                  <a:schemeClr val="lt1"/>
                </a:solidFill>
                <a:latin typeface="Lato"/>
                <a:ea typeface="Lato"/>
                <a:cs typeface="Lato"/>
                <a:sym typeface="Lato"/>
              </a:endParaRPr>
            </a:p>
          </p:txBody>
        </p:sp>
        <p:sp>
          <p:nvSpPr>
            <p:cNvPr id="472" name="Google Shape;472;p213"/>
            <p:cNvSpPr/>
            <p:nvPr/>
          </p:nvSpPr>
          <p:spPr>
            <a:xfrm>
              <a:off x="3632939" y="0"/>
              <a:ext cx="1513500" cy="548400"/>
            </a:xfrm>
            <a:prstGeom prst="chevron">
              <a:avLst>
                <a:gd name="adj" fmla="val 50000"/>
              </a:avLst>
            </a:prstGeom>
            <a:solidFill>
              <a:srgbClr val="A5A5A5"/>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473" name="Google Shape;473;p213"/>
            <p:cNvSpPr txBox="1"/>
            <p:nvPr/>
          </p:nvSpPr>
          <p:spPr>
            <a:xfrm>
              <a:off x="3907095" y="0"/>
              <a:ext cx="965100" cy="548400"/>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Interviews</a:t>
              </a:r>
              <a:endParaRPr sz="1333">
                <a:solidFill>
                  <a:schemeClr val="lt1"/>
                </a:solidFill>
                <a:latin typeface="Calibri"/>
                <a:ea typeface="Calibri"/>
                <a:cs typeface="Calibri"/>
                <a:sym typeface="Calibri"/>
              </a:endParaRPr>
            </a:p>
          </p:txBody>
        </p:sp>
        <p:sp>
          <p:nvSpPr>
            <p:cNvPr id="474" name="Google Shape;474;p213"/>
            <p:cNvSpPr/>
            <p:nvPr/>
          </p:nvSpPr>
          <p:spPr>
            <a:xfrm>
              <a:off x="4844437" y="0"/>
              <a:ext cx="1513500" cy="548400"/>
            </a:xfrm>
            <a:prstGeom prst="chevron">
              <a:avLst>
                <a:gd name="adj" fmla="val 50000"/>
              </a:avLst>
            </a:prstGeom>
            <a:solidFill>
              <a:srgbClr val="A5A5A5"/>
            </a:solidFill>
            <a:ln w="12700" cap="flat" cmpd="sng">
              <a:solidFill>
                <a:schemeClr val="lt1"/>
              </a:solidFill>
              <a:prstDash val="solid"/>
              <a:miter lim="800000"/>
              <a:headEnd type="none" w="sm" len="sm"/>
              <a:tailEnd type="none" w="sm" len="sm"/>
            </a:ln>
          </p:spPr>
          <p:txBody>
            <a:bodyPr spcFirstLastPara="1" wrap="square" lIns="100767" tIns="100767" rIns="100767" bIns="100767" anchor="ctr" anchorCtr="0">
              <a:noAutofit/>
            </a:bodyPr>
            <a:lstStyle/>
            <a:p>
              <a:pPr>
                <a:buSzPts val="2300"/>
              </a:pPr>
              <a:endParaRPr sz="1533"/>
            </a:p>
          </p:txBody>
        </p:sp>
        <p:sp>
          <p:nvSpPr>
            <p:cNvPr id="475" name="Google Shape;475;p213"/>
            <p:cNvSpPr txBox="1"/>
            <p:nvPr/>
          </p:nvSpPr>
          <p:spPr>
            <a:xfrm>
              <a:off x="5118593" y="0"/>
              <a:ext cx="965100" cy="548400"/>
            </a:xfrm>
            <a:prstGeom prst="rect">
              <a:avLst/>
            </a:prstGeom>
            <a:noFill/>
            <a:ln>
              <a:noFill/>
            </a:ln>
          </p:spPr>
          <p:txBody>
            <a:bodyPr spcFirstLastPara="1" wrap="square" lIns="52900" tIns="35267" rIns="17633" bIns="35267" anchor="ctr" anchorCtr="0">
              <a:noAutofit/>
            </a:bodyPr>
            <a:lstStyle/>
            <a:p>
              <a:pPr algn="ctr">
                <a:lnSpc>
                  <a:spcPct val="90000"/>
                </a:lnSpc>
                <a:buSzPts val="1800"/>
              </a:pPr>
              <a:r>
                <a:rPr lang="en-US" sz="1200" b="1">
                  <a:solidFill>
                    <a:schemeClr val="lt1"/>
                  </a:solidFill>
                  <a:latin typeface="Lato"/>
                  <a:ea typeface="Lato"/>
                  <a:cs typeface="Lato"/>
                  <a:sym typeface="Lato"/>
                </a:rPr>
                <a:t>Discussion &amp; Selection</a:t>
              </a:r>
              <a:endParaRPr sz="1533"/>
            </a:p>
          </p:txBody>
        </p:sp>
      </p:grpSp>
      <p:sp>
        <p:nvSpPr>
          <p:cNvPr id="476" name="Google Shape;476;p213"/>
          <p:cNvSpPr/>
          <p:nvPr/>
        </p:nvSpPr>
        <p:spPr>
          <a:xfrm rot="-5400000">
            <a:off x="5750551" y="-1267463"/>
            <a:ext cx="245400" cy="9559600"/>
          </a:xfrm>
          <a:prstGeom prst="rightBrace">
            <a:avLst>
              <a:gd name="adj1" fmla="val 0"/>
              <a:gd name="adj2" fmla="val 50000"/>
            </a:avLst>
          </a:prstGeom>
          <a:noFill/>
          <a:ln w="9525" cap="flat" cmpd="sng">
            <a:solidFill>
              <a:srgbClr val="A5A5A5"/>
            </a:solidFill>
            <a:prstDash val="solid"/>
            <a:miter lim="800000"/>
            <a:headEnd type="none" w="sm" len="sm"/>
            <a:tailEnd type="none" w="sm" len="sm"/>
          </a:ln>
        </p:spPr>
        <p:txBody>
          <a:bodyPr spcFirstLastPara="1" wrap="square" lIns="100767" tIns="50367" rIns="100767" bIns="50367" anchor="ctr" anchorCtr="0">
            <a:noAutofit/>
          </a:bodyPr>
          <a:lstStyle/>
          <a:p>
            <a:pPr algn="ctr">
              <a:buSzPts val="3000"/>
            </a:pPr>
            <a:endParaRPr sz="2000">
              <a:solidFill>
                <a:schemeClr val="dk1"/>
              </a:solidFill>
              <a:latin typeface="Calibri"/>
              <a:ea typeface="Calibri"/>
              <a:cs typeface="Calibri"/>
              <a:sym typeface="Calibri"/>
            </a:endParaRPr>
          </a:p>
        </p:txBody>
      </p:sp>
      <p:sp>
        <p:nvSpPr>
          <p:cNvPr id="477" name="Google Shape;477;p213"/>
          <p:cNvSpPr/>
          <p:nvPr/>
        </p:nvSpPr>
        <p:spPr>
          <a:xfrm rot="-5400000">
            <a:off x="3867969" y="1246178"/>
            <a:ext cx="245400" cy="1910200"/>
          </a:xfrm>
          <a:prstGeom prst="rightBrace">
            <a:avLst>
              <a:gd name="adj1" fmla="val 0"/>
              <a:gd name="adj2" fmla="val 50000"/>
            </a:avLst>
          </a:prstGeom>
          <a:noFill/>
          <a:ln w="9525" cap="flat" cmpd="sng">
            <a:solidFill>
              <a:srgbClr val="A5A5A5"/>
            </a:solidFill>
            <a:prstDash val="solid"/>
            <a:miter lim="800000"/>
            <a:headEnd type="none" w="sm" len="sm"/>
            <a:tailEnd type="none" w="sm" len="sm"/>
          </a:ln>
        </p:spPr>
        <p:txBody>
          <a:bodyPr spcFirstLastPara="1" wrap="square" lIns="100767" tIns="50367" rIns="100767" bIns="50367" anchor="ctr" anchorCtr="0">
            <a:noAutofit/>
          </a:bodyPr>
          <a:lstStyle/>
          <a:p>
            <a:pPr algn="ctr">
              <a:buSzPts val="3000"/>
            </a:pPr>
            <a:endParaRPr sz="2000">
              <a:solidFill>
                <a:schemeClr val="dk1"/>
              </a:solidFill>
              <a:latin typeface="Calibri"/>
              <a:ea typeface="Calibri"/>
              <a:cs typeface="Calibri"/>
              <a:sym typeface="Calibri"/>
            </a:endParaRPr>
          </a:p>
        </p:txBody>
      </p:sp>
      <p:sp>
        <p:nvSpPr>
          <p:cNvPr id="479" name="Google Shape;479;p213"/>
          <p:cNvSpPr/>
          <p:nvPr/>
        </p:nvSpPr>
        <p:spPr>
          <a:xfrm>
            <a:off x="3482411" y="1750050"/>
            <a:ext cx="5206600" cy="330600"/>
          </a:xfrm>
          <a:prstGeom prst="roundRect">
            <a:avLst>
              <a:gd name="adj" fmla="val 16667"/>
            </a:avLst>
          </a:prstGeom>
          <a:solidFill>
            <a:srgbClr val="FFFFFF"/>
          </a:solidFill>
          <a:ln>
            <a:noFill/>
          </a:ln>
          <a:effectLst>
            <a:outerShdw blurRad="214313" algn="bl" rotWithShape="0">
              <a:srgbClr val="073763">
                <a:alpha val="14117"/>
              </a:srgbClr>
            </a:outerShdw>
          </a:effectLst>
        </p:spPr>
        <p:txBody>
          <a:bodyPr spcFirstLastPara="1" wrap="square" lIns="100767" tIns="100767" rIns="100767" bIns="100767" anchor="ctr" anchorCtr="0">
            <a:noAutofit/>
          </a:bodyPr>
          <a:lstStyle/>
          <a:p>
            <a:pPr algn="ctr">
              <a:buSzPts val="2300"/>
            </a:pPr>
            <a:r>
              <a:rPr lang="en-US" sz="1533" b="1">
                <a:solidFill>
                  <a:srgbClr val="808285"/>
                </a:solidFill>
                <a:latin typeface="Lato"/>
                <a:ea typeface="Lato"/>
                <a:cs typeface="Lato"/>
                <a:sym typeface="Lato"/>
              </a:rPr>
              <a:t>Where Talent+ Helps</a:t>
            </a:r>
            <a:endParaRPr sz="1867" b="1"/>
          </a:p>
        </p:txBody>
      </p:sp>
      <p:sp>
        <p:nvSpPr>
          <p:cNvPr id="480" name="Google Shape;480;p213"/>
          <p:cNvSpPr/>
          <p:nvPr/>
        </p:nvSpPr>
        <p:spPr>
          <a:xfrm>
            <a:off x="3482411" y="3059234"/>
            <a:ext cx="5206600" cy="330600"/>
          </a:xfrm>
          <a:prstGeom prst="roundRect">
            <a:avLst>
              <a:gd name="adj" fmla="val 16667"/>
            </a:avLst>
          </a:prstGeom>
          <a:solidFill>
            <a:srgbClr val="FFFFFF"/>
          </a:solidFill>
          <a:ln>
            <a:noFill/>
          </a:ln>
          <a:effectLst>
            <a:outerShdw blurRad="214313" algn="bl" rotWithShape="0">
              <a:srgbClr val="073763">
                <a:alpha val="14117"/>
              </a:srgbClr>
            </a:outerShdw>
          </a:effectLst>
        </p:spPr>
        <p:txBody>
          <a:bodyPr spcFirstLastPara="1" wrap="square" lIns="100767" tIns="100767" rIns="100767" bIns="100767" anchor="ctr" anchorCtr="0">
            <a:noAutofit/>
          </a:bodyPr>
          <a:lstStyle/>
          <a:p>
            <a:pPr algn="ctr">
              <a:buSzPts val="2300"/>
            </a:pPr>
            <a:r>
              <a:rPr lang="en-US" sz="1533" b="1">
                <a:solidFill>
                  <a:srgbClr val="48A8D7"/>
                </a:solidFill>
                <a:latin typeface="Lato"/>
                <a:ea typeface="Lato"/>
                <a:cs typeface="Lato"/>
                <a:sym typeface="Lato"/>
              </a:rPr>
              <a:t>Where Journeyfront Helps</a:t>
            </a:r>
            <a:endParaRPr sz="1867" b="1">
              <a:solidFill>
                <a:srgbClr val="48A8D7"/>
              </a:solidFill>
            </a:endParaRPr>
          </a:p>
        </p:txBody>
      </p:sp>
      <p:graphicFrame>
        <p:nvGraphicFramePr>
          <p:cNvPr id="481" name="Google Shape;481;p213"/>
          <p:cNvGraphicFramePr/>
          <p:nvPr/>
        </p:nvGraphicFramePr>
        <p:xfrm>
          <a:off x="8849608" y="4898232"/>
          <a:ext cx="2244800" cy="969750"/>
        </p:xfrm>
        <a:graphic>
          <a:graphicData uri="http://schemas.openxmlformats.org/drawingml/2006/table">
            <a:tbl>
              <a:tblPr>
                <a:noFill/>
              </a:tblPr>
              <a:tblGrid>
                <a:gridCol w="2244800">
                  <a:extLst>
                    <a:ext uri="{9D8B030D-6E8A-4147-A177-3AD203B41FA5}">
                      <a16:colId xmlns:a16="http://schemas.microsoft.com/office/drawing/2014/main" val="20000"/>
                    </a:ext>
                  </a:extLst>
                </a:gridCol>
              </a:tblGrid>
              <a:tr h="969750">
                <a:tc>
                  <a:txBody>
                    <a:bodyPr/>
                    <a:lstStyle/>
                    <a:p>
                      <a:pPr marL="0" marR="0" lvl="0" indent="0" algn="ctr" rtl="0">
                        <a:lnSpc>
                          <a:spcPct val="100000"/>
                        </a:lnSpc>
                        <a:spcBef>
                          <a:spcPts val="0"/>
                        </a:spcBef>
                        <a:spcAft>
                          <a:spcPts val="0"/>
                        </a:spcAft>
                        <a:buClr>
                          <a:srgbClr val="000000"/>
                        </a:buClr>
                        <a:buSzPts val="1500"/>
                        <a:buFont typeface="Arial"/>
                        <a:buNone/>
                      </a:pPr>
                      <a:r>
                        <a:rPr lang="en-US" sz="1600" u="none" strike="noStrike" cap="none">
                          <a:solidFill>
                            <a:srgbClr val="48A8D7"/>
                          </a:solidFill>
                          <a:latin typeface="Lato"/>
                          <a:ea typeface="Lato"/>
                          <a:cs typeface="Lato"/>
                          <a:sym typeface="Lato"/>
                        </a:rPr>
                        <a:t>More Data</a:t>
                      </a:r>
                      <a:endParaRPr sz="1600" u="none" strike="noStrike" cap="none">
                        <a:solidFill>
                          <a:srgbClr val="48A8D7"/>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500"/>
                        <a:buFont typeface="Arial"/>
                        <a:buNone/>
                      </a:pPr>
                      <a:r>
                        <a:rPr lang="en-US" sz="1600" u="none" strike="noStrike" cap="none">
                          <a:solidFill>
                            <a:srgbClr val="48A8D7"/>
                          </a:solidFill>
                          <a:latin typeface="Lato"/>
                          <a:ea typeface="Lato"/>
                          <a:cs typeface="Lato"/>
                          <a:sym typeface="Lato"/>
                        </a:rPr>
                        <a:t>=</a:t>
                      </a:r>
                      <a:endParaRPr sz="1600" u="none" strike="noStrike" cap="none">
                        <a:solidFill>
                          <a:srgbClr val="48A8D7"/>
                        </a:solidFill>
                        <a:latin typeface="Lato"/>
                        <a:ea typeface="Lato"/>
                        <a:cs typeface="Lato"/>
                        <a:sym typeface="Lato"/>
                      </a:endParaRPr>
                    </a:p>
                    <a:p>
                      <a:pPr marL="0" marR="0" lvl="0" indent="0" algn="ctr" rtl="0">
                        <a:lnSpc>
                          <a:spcPct val="100000"/>
                        </a:lnSpc>
                        <a:spcBef>
                          <a:spcPts val="0"/>
                        </a:spcBef>
                        <a:spcAft>
                          <a:spcPts val="0"/>
                        </a:spcAft>
                        <a:buClr>
                          <a:srgbClr val="000000"/>
                        </a:buClr>
                        <a:buSzPts val="1500"/>
                        <a:buFont typeface="Arial"/>
                        <a:buNone/>
                      </a:pPr>
                      <a:r>
                        <a:rPr lang="en-US" sz="1600" u="none" strike="noStrike" cap="none">
                          <a:solidFill>
                            <a:srgbClr val="48A8D7"/>
                          </a:solidFill>
                          <a:latin typeface="Lato"/>
                          <a:ea typeface="Lato"/>
                          <a:cs typeface="Lato"/>
                          <a:sym typeface="Lato"/>
                        </a:rPr>
                        <a:t>More Accurate</a:t>
                      </a:r>
                      <a:endParaRPr sz="1600" u="none" strike="noStrike" cap="none">
                        <a:solidFill>
                          <a:srgbClr val="48A8D7"/>
                        </a:solidFill>
                        <a:latin typeface="Lato"/>
                        <a:ea typeface="Lato"/>
                        <a:cs typeface="Lato"/>
                        <a:sym typeface="Lato"/>
                      </a:endParaRPr>
                    </a:p>
                  </a:txBody>
                  <a:tcPr marL="99600" marR="99600" marT="43300" marB="43300" anchor="ctr">
                    <a:lnL w="12700" cap="flat" cmpd="sng">
                      <a:solidFill>
                        <a:srgbClr val="48A8D7"/>
                      </a:solidFill>
                      <a:prstDash val="solid"/>
                      <a:round/>
                      <a:headEnd type="none" w="sm" len="sm"/>
                      <a:tailEnd type="none" w="sm" len="sm"/>
                    </a:lnL>
                    <a:lnR w="12700" cap="flat" cmpd="sng">
                      <a:solidFill>
                        <a:srgbClr val="48A8D7"/>
                      </a:solidFill>
                      <a:prstDash val="solid"/>
                      <a:round/>
                      <a:headEnd type="none" w="sm" len="sm"/>
                      <a:tailEnd type="none" w="sm" len="sm"/>
                    </a:lnR>
                    <a:lnT w="12700" cap="flat" cmpd="sng">
                      <a:solidFill>
                        <a:srgbClr val="48A8D7"/>
                      </a:solidFill>
                      <a:prstDash val="solid"/>
                      <a:round/>
                      <a:headEnd type="none" w="sm" len="sm"/>
                      <a:tailEnd type="none" w="sm" len="sm"/>
                    </a:lnT>
                    <a:lnB w="12700" cap="flat" cmpd="sng">
                      <a:solidFill>
                        <a:srgbClr val="48A8D7"/>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D3ADEADF-3B31-AE97-6F04-9608ACC013C4}"/>
              </a:ext>
            </a:extLst>
          </p:cNvPr>
          <p:cNvSpPr>
            <a:spLocks noGrp="1"/>
          </p:cNvSpPr>
          <p:nvPr>
            <p:ph type="title"/>
          </p:nvPr>
        </p:nvSpPr>
        <p:spPr/>
        <p:txBody>
          <a:bodyPr/>
          <a:lstStyle/>
          <a:p>
            <a:r>
              <a:rPr lang="en-US" dirty="0">
                <a:solidFill>
                  <a:srgbClr val="3CB1E5"/>
                </a:solidFill>
                <a:latin typeface="Lato Black"/>
                <a:ea typeface="Lato Black"/>
                <a:cs typeface="Lato Black"/>
                <a:sym typeface="Lato Black"/>
              </a:rPr>
              <a:t>2. More Data to Make Better Decisions</a:t>
            </a:r>
            <a:endParaRPr lang="en-US" dirty="0">
              <a:solidFill>
                <a:srgbClr val="3CB1E5"/>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00"/>
          <p:cNvSpPr txBox="1"/>
          <p:nvPr/>
        </p:nvSpPr>
        <p:spPr>
          <a:xfrm>
            <a:off x="1097567" y="3927917"/>
            <a:ext cx="7387600" cy="2182600"/>
          </a:xfrm>
          <a:prstGeom prst="rect">
            <a:avLst/>
          </a:prstGeom>
          <a:noFill/>
          <a:ln>
            <a:noFill/>
          </a:ln>
        </p:spPr>
        <p:txBody>
          <a:bodyPr spcFirstLastPara="1" wrap="square" lIns="0" tIns="0" rIns="0" bIns="0" anchor="t" anchorCtr="0">
            <a:noAutofit/>
          </a:bodyPr>
          <a:lstStyle/>
          <a:p>
            <a:pPr>
              <a:lnSpc>
                <a:spcPct val="125000"/>
              </a:lnSpc>
              <a:buSzPts val="2300"/>
            </a:pPr>
            <a:r>
              <a:rPr lang="en-US" sz="1533" b="1">
                <a:solidFill>
                  <a:srgbClr val="313232"/>
                </a:solidFill>
                <a:latin typeface="Lato"/>
                <a:ea typeface="Lato"/>
                <a:cs typeface="Lato"/>
                <a:sym typeface="Lato"/>
              </a:rPr>
              <a:t>You can’t improve what you don’t measure.</a:t>
            </a:r>
            <a:endParaRPr sz="1533" b="1">
              <a:solidFill>
                <a:srgbClr val="313232"/>
              </a:solidFill>
              <a:latin typeface="Lato"/>
              <a:ea typeface="Lato"/>
              <a:cs typeface="Lato"/>
              <a:sym typeface="Lato"/>
            </a:endParaRPr>
          </a:p>
          <a:p>
            <a:pPr>
              <a:lnSpc>
                <a:spcPct val="125000"/>
              </a:lnSpc>
              <a:spcBef>
                <a:spcPts val="1133"/>
              </a:spcBef>
              <a:buSzPts val="2000"/>
            </a:pPr>
            <a:r>
              <a:rPr lang="en-US" sz="1333">
                <a:solidFill>
                  <a:srgbClr val="6A6B6D"/>
                </a:solidFill>
                <a:latin typeface="Lato"/>
                <a:ea typeface="Lato"/>
                <a:cs typeface="Lato"/>
                <a:sym typeface="Lato"/>
              </a:rPr>
              <a:t>Tracking your results to figure out what’s working and not working is the only way to get better. Like most typical assessments, Talent+ doesn’t track its recommendations against your post-hire results so you end up with general recommendations that stay the same.</a:t>
            </a:r>
            <a:endParaRPr sz="1333">
              <a:solidFill>
                <a:srgbClr val="6A6B6D"/>
              </a:solidFill>
              <a:latin typeface="Lato"/>
              <a:ea typeface="Lato"/>
              <a:cs typeface="Lato"/>
              <a:sym typeface="Lato"/>
            </a:endParaRPr>
          </a:p>
          <a:p>
            <a:pPr>
              <a:lnSpc>
                <a:spcPct val="125000"/>
              </a:lnSpc>
              <a:spcBef>
                <a:spcPts val="1133"/>
              </a:spcBef>
              <a:spcAft>
                <a:spcPts val="1133"/>
              </a:spcAft>
              <a:buSzPts val="2000"/>
            </a:pPr>
            <a:r>
              <a:rPr lang="en-US" sz="1333">
                <a:solidFill>
                  <a:srgbClr val="6A6B6D"/>
                </a:solidFill>
                <a:latin typeface="Lato"/>
                <a:ea typeface="Lato"/>
                <a:cs typeface="Lato"/>
                <a:sym typeface="Lato"/>
              </a:rPr>
              <a:t>Journeyfront connects the data collected in the hiring process (assessments, phone screens, interviews, reference calls, etc.) to the post hire outcomes of those you hired (job performance, culture fit, turnover) to help you continuously get smarter about who and how you hire.</a:t>
            </a:r>
            <a:endParaRPr sz="1733">
              <a:solidFill>
                <a:schemeClr val="dk1"/>
              </a:solidFill>
              <a:latin typeface="Calibri"/>
              <a:ea typeface="Calibri"/>
              <a:cs typeface="Calibri"/>
              <a:sym typeface="Calibri"/>
            </a:endParaRPr>
          </a:p>
        </p:txBody>
      </p:sp>
      <p:sp>
        <p:nvSpPr>
          <p:cNvPr id="488" name="Google Shape;488;p300"/>
          <p:cNvSpPr/>
          <p:nvPr/>
        </p:nvSpPr>
        <p:spPr>
          <a:xfrm>
            <a:off x="1883950" y="2593587"/>
            <a:ext cx="3089000" cy="848400"/>
          </a:xfrm>
          <a:prstGeom prst="rect">
            <a:avLst/>
          </a:prstGeom>
          <a:noFill/>
          <a:ln w="19050" cap="flat" cmpd="sng">
            <a:solidFill>
              <a:srgbClr val="C56969"/>
            </a:solidFill>
            <a:prstDash val="dash"/>
            <a:miter lim="800000"/>
            <a:headEnd type="none" w="sm" len="sm"/>
            <a:tailEnd type="none" w="sm" len="sm"/>
          </a:ln>
        </p:spPr>
        <p:txBody>
          <a:bodyPr spcFirstLastPara="1" wrap="square" lIns="100767" tIns="50367" rIns="100767" bIns="50367" anchor="ctr" anchorCtr="0">
            <a:noAutofit/>
          </a:bodyPr>
          <a:lstStyle/>
          <a:p>
            <a:pPr algn="ctr">
              <a:buSzPts val="2100"/>
            </a:pPr>
            <a:r>
              <a:rPr lang="en-US">
                <a:solidFill>
                  <a:srgbClr val="C56969"/>
                </a:solidFill>
                <a:latin typeface="Lato Black"/>
                <a:ea typeface="Lato Black"/>
                <a:cs typeface="Lato Black"/>
                <a:sym typeface="Lato Black"/>
              </a:rPr>
              <a:t>It Doesn’t</a:t>
            </a:r>
            <a:endParaRPr sz="2000">
              <a:solidFill>
                <a:srgbClr val="C56969"/>
              </a:solidFill>
              <a:latin typeface="Lato"/>
              <a:ea typeface="Lato"/>
              <a:cs typeface="Lato"/>
              <a:sym typeface="Lato"/>
            </a:endParaRPr>
          </a:p>
        </p:txBody>
      </p:sp>
      <p:sp>
        <p:nvSpPr>
          <p:cNvPr id="490" name="Google Shape;490;p300"/>
          <p:cNvSpPr/>
          <p:nvPr/>
        </p:nvSpPr>
        <p:spPr>
          <a:xfrm>
            <a:off x="1151850" y="1724098"/>
            <a:ext cx="4553200" cy="562800"/>
          </a:xfrm>
          <a:prstGeom prst="roundRect">
            <a:avLst>
              <a:gd name="adj" fmla="val 16667"/>
            </a:avLst>
          </a:prstGeom>
          <a:solidFill>
            <a:srgbClr val="FFFFFF"/>
          </a:solidFill>
          <a:ln>
            <a:noFill/>
          </a:ln>
          <a:effectLst>
            <a:outerShdw blurRad="214313" algn="bl" rotWithShape="0">
              <a:srgbClr val="073763">
                <a:alpha val="14117"/>
              </a:srgbClr>
            </a:outerShdw>
          </a:effectLst>
        </p:spPr>
        <p:txBody>
          <a:bodyPr spcFirstLastPara="1" wrap="square" lIns="100767" tIns="100767" rIns="100767" bIns="100767" anchor="ctr" anchorCtr="0">
            <a:noAutofit/>
          </a:bodyPr>
          <a:lstStyle/>
          <a:p>
            <a:pPr algn="ctr">
              <a:buSzPts val="2300"/>
            </a:pPr>
            <a:r>
              <a:rPr lang="en-US" b="1">
                <a:solidFill>
                  <a:srgbClr val="808285"/>
                </a:solidFill>
                <a:latin typeface="Lato"/>
                <a:ea typeface="Lato"/>
                <a:cs typeface="Lato"/>
                <a:sym typeface="Lato"/>
              </a:rPr>
              <a:t>How Talent+ Tracks Accuracy to Improve</a:t>
            </a:r>
            <a:endParaRPr b="1">
              <a:solidFill>
                <a:srgbClr val="808285"/>
              </a:solidFill>
              <a:latin typeface="Lato"/>
              <a:ea typeface="Lato"/>
              <a:cs typeface="Lato"/>
              <a:sym typeface="Lato"/>
            </a:endParaRPr>
          </a:p>
        </p:txBody>
      </p:sp>
      <p:sp>
        <p:nvSpPr>
          <p:cNvPr id="491" name="Google Shape;491;p300"/>
          <p:cNvSpPr/>
          <p:nvPr/>
        </p:nvSpPr>
        <p:spPr>
          <a:xfrm>
            <a:off x="6486717" y="1724098"/>
            <a:ext cx="4553200" cy="562800"/>
          </a:xfrm>
          <a:prstGeom prst="roundRect">
            <a:avLst>
              <a:gd name="adj" fmla="val 16667"/>
            </a:avLst>
          </a:prstGeom>
          <a:solidFill>
            <a:srgbClr val="FFFFFF"/>
          </a:solidFill>
          <a:ln>
            <a:noFill/>
          </a:ln>
          <a:effectLst>
            <a:outerShdw blurRad="214313" algn="bl" rotWithShape="0">
              <a:srgbClr val="073763">
                <a:alpha val="14117"/>
              </a:srgbClr>
            </a:outerShdw>
          </a:effectLst>
        </p:spPr>
        <p:txBody>
          <a:bodyPr spcFirstLastPara="1" wrap="square" lIns="100767" tIns="100767" rIns="100767" bIns="100767" anchor="ctr" anchorCtr="0">
            <a:noAutofit/>
          </a:bodyPr>
          <a:lstStyle/>
          <a:p>
            <a:pPr algn="ctr">
              <a:buSzPts val="2300"/>
            </a:pPr>
            <a:r>
              <a:rPr lang="en-US" b="1">
                <a:solidFill>
                  <a:srgbClr val="48A8D7"/>
                </a:solidFill>
                <a:latin typeface="Lato"/>
                <a:ea typeface="Lato"/>
                <a:cs typeface="Lato"/>
                <a:sym typeface="Lato"/>
              </a:rPr>
              <a:t>How Journeyfront Tracks Accuracy to Improve</a:t>
            </a:r>
            <a:endParaRPr b="1">
              <a:solidFill>
                <a:srgbClr val="48A8D7"/>
              </a:solidFill>
              <a:latin typeface="Lato"/>
              <a:ea typeface="Lato"/>
              <a:cs typeface="Lato"/>
              <a:sym typeface="Lato"/>
            </a:endParaRPr>
          </a:p>
        </p:txBody>
      </p:sp>
      <p:cxnSp>
        <p:nvCxnSpPr>
          <p:cNvPr id="492" name="Google Shape;492;p300"/>
          <p:cNvCxnSpPr/>
          <p:nvPr/>
        </p:nvCxnSpPr>
        <p:spPr>
          <a:xfrm>
            <a:off x="6101197" y="1634780"/>
            <a:ext cx="0" cy="1807200"/>
          </a:xfrm>
          <a:prstGeom prst="straightConnector1">
            <a:avLst/>
          </a:prstGeom>
          <a:noFill/>
          <a:ln w="9525" cap="flat" cmpd="sng">
            <a:solidFill>
              <a:srgbClr val="EAECED"/>
            </a:solidFill>
            <a:prstDash val="solid"/>
            <a:round/>
            <a:headEnd type="none" w="sm" len="sm"/>
            <a:tailEnd type="none" w="sm" len="sm"/>
          </a:ln>
        </p:spPr>
      </p:cxnSp>
      <p:pic>
        <p:nvPicPr>
          <p:cNvPr id="493" name="Google Shape;493;p300"/>
          <p:cNvPicPr preferRelativeResize="0"/>
          <p:nvPr/>
        </p:nvPicPr>
        <p:blipFill rotWithShape="1">
          <a:blip r:embed="rId3">
            <a:alphaModFix/>
          </a:blip>
          <a:srcRect/>
          <a:stretch/>
        </p:blipFill>
        <p:spPr>
          <a:xfrm>
            <a:off x="8130709" y="2508334"/>
            <a:ext cx="1265215" cy="1312017"/>
          </a:xfrm>
          <a:prstGeom prst="rect">
            <a:avLst/>
          </a:prstGeom>
          <a:noFill/>
          <a:ln>
            <a:noFill/>
          </a:ln>
        </p:spPr>
      </p:pic>
      <p:sp>
        <p:nvSpPr>
          <p:cNvPr id="495" name="Google Shape;495;p300"/>
          <p:cNvSpPr/>
          <p:nvPr/>
        </p:nvSpPr>
        <p:spPr>
          <a:xfrm>
            <a:off x="7166025" y="2986750"/>
            <a:ext cx="1265200" cy="355200"/>
          </a:xfrm>
          <a:prstGeom prst="roundRect">
            <a:avLst>
              <a:gd name="adj" fmla="val 16667"/>
            </a:avLst>
          </a:prstGeom>
          <a:solidFill>
            <a:srgbClr val="48A8D7"/>
          </a:solidFill>
          <a:ln>
            <a:noFill/>
          </a:ln>
          <a:effectLst>
            <a:outerShdw blurRad="214313" algn="bl" rotWithShape="0">
              <a:srgbClr val="073763">
                <a:alpha val="14117"/>
              </a:srgbClr>
            </a:outerShdw>
          </a:effectLst>
        </p:spPr>
        <p:txBody>
          <a:bodyPr spcFirstLastPara="1" wrap="square" lIns="100767" tIns="100767" rIns="100767" bIns="100767" anchor="ctr" anchorCtr="0">
            <a:noAutofit/>
          </a:bodyPr>
          <a:lstStyle/>
          <a:p>
            <a:pPr algn="ctr">
              <a:lnSpc>
                <a:spcPct val="90000"/>
              </a:lnSpc>
              <a:buSzPts val="2100"/>
            </a:pPr>
            <a:r>
              <a:rPr lang="en-US">
                <a:solidFill>
                  <a:srgbClr val="FFFFFF"/>
                </a:solidFill>
                <a:latin typeface="Lato Black"/>
                <a:ea typeface="Lato Black"/>
                <a:cs typeface="Lato Black"/>
                <a:sym typeface="Lato Black"/>
              </a:rPr>
              <a:t>Hiring Data</a:t>
            </a:r>
            <a:endParaRPr>
              <a:solidFill>
                <a:srgbClr val="FFFFFF"/>
              </a:solidFill>
              <a:latin typeface="Lato Black"/>
              <a:ea typeface="Lato Black"/>
              <a:cs typeface="Lato Black"/>
              <a:sym typeface="Lato Black"/>
            </a:endParaRPr>
          </a:p>
        </p:txBody>
      </p:sp>
      <p:sp>
        <p:nvSpPr>
          <p:cNvPr id="496" name="Google Shape;496;p300"/>
          <p:cNvSpPr/>
          <p:nvPr/>
        </p:nvSpPr>
        <p:spPr>
          <a:xfrm>
            <a:off x="9171195" y="2986749"/>
            <a:ext cx="1724400" cy="355200"/>
          </a:xfrm>
          <a:prstGeom prst="roundRect">
            <a:avLst>
              <a:gd name="adj" fmla="val 16667"/>
            </a:avLst>
          </a:prstGeom>
          <a:solidFill>
            <a:srgbClr val="48A8D7"/>
          </a:solidFill>
          <a:ln>
            <a:noFill/>
          </a:ln>
          <a:effectLst>
            <a:outerShdw blurRad="214313" algn="bl" rotWithShape="0">
              <a:srgbClr val="073763">
                <a:alpha val="14117"/>
              </a:srgbClr>
            </a:outerShdw>
          </a:effectLst>
        </p:spPr>
        <p:txBody>
          <a:bodyPr spcFirstLastPara="1" wrap="square" lIns="100767" tIns="100767" rIns="100767" bIns="100767" anchor="ctr" anchorCtr="0">
            <a:noAutofit/>
          </a:bodyPr>
          <a:lstStyle/>
          <a:p>
            <a:pPr algn="ctr">
              <a:lnSpc>
                <a:spcPct val="90000"/>
              </a:lnSpc>
              <a:buSzPts val="2100"/>
            </a:pPr>
            <a:r>
              <a:rPr lang="en-US">
                <a:solidFill>
                  <a:srgbClr val="FFFFFF"/>
                </a:solidFill>
                <a:latin typeface="Lato Black"/>
                <a:ea typeface="Lato Black"/>
                <a:cs typeface="Lato Black"/>
                <a:sym typeface="Lato Black"/>
              </a:rPr>
              <a:t>Hiring Outcomes</a:t>
            </a:r>
            <a:endParaRPr>
              <a:solidFill>
                <a:srgbClr val="FFFFFF"/>
              </a:solidFill>
              <a:latin typeface="Lato Black"/>
              <a:ea typeface="Lato Black"/>
              <a:cs typeface="Lato Black"/>
              <a:sym typeface="Lato Black"/>
            </a:endParaRPr>
          </a:p>
        </p:txBody>
      </p:sp>
      <p:graphicFrame>
        <p:nvGraphicFramePr>
          <p:cNvPr id="498" name="Google Shape;498;p300"/>
          <p:cNvGraphicFramePr/>
          <p:nvPr/>
        </p:nvGraphicFramePr>
        <p:xfrm>
          <a:off x="8849608" y="4898232"/>
          <a:ext cx="2244800" cy="969750"/>
        </p:xfrm>
        <a:graphic>
          <a:graphicData uri="http://schemas.openxmlformats.org/drawingml/2006/table">
            <a:tbl>
              <a:tblPr>
                <a:noFill/>
              </a:tblPr>
              <a:tblGrid>
                <a:gridCol w="2244800">
                  <a:extLst>
                    <a:ext uri="{9D8B030D-6E8A-4147-A177-3AD203B41FA5}">
                      <a16:colId xmlns:a16="http://schemas.microsoft.com/office/drawing/2014/main" val="20000"/>
                    </a:ext>
                  </a:extLst>
                </a:gridCol>
              </a:tblGrid>
              <a:tr h="969750">
                <a:tc>
                  <a:txBody>
                    <a:bodyPr/>
                    <a:lstStyle/>
                    <a:p>
                      <a:pPr marL="0" marR="0" lvl="0" indent="0" algn="ctr" rtl="0">
                        <a:lnSpc>
                          <a:spcPct val="115000"/>
                        </a:lnSpc>
                        <a:spcBef>
                          <a:spcPts val="0"/>
                        </a:spcBef>
                        <a:spcAft>
                          <a:spcPts val="0"/>
                        </a:spcAft>
                        <a:buClr>
                          <a:srgbClr val="000000"/>
                        </a:buClr>
                        <a:buSzPts val="1500"/>
                        <a:buFont typeface="Arial"/>
                        <a:buNone/>
                      </a:pPr>
                      <a:r>
                        <a:rPr lang="en-US" sz="1600" u="none" strike="noStrike" cap="none">
                          <a:solidFill>
                            <a:srgbClr val="48A8D7"/>
                          </a:solidFill>
                          <a:latin typeface="Lato"/>
                          <a:ea typeface="Lato"/>
                          <a:cs typeface="Lato"/>
                          <a:sym typeface="Lato"/>
                        </a:rPr>
                        <a:t>What gets measured gets improved</a:t>
                      </a:r>
                      <a:endParaRPr sz="1600" u="none" strike="noStrike" cap="none">
                        <a:solidFill>
                          <a:srgbClr val="48A8D7"/>
                        </a:solidFill>
                        <a:latin typeface="Lato"/>
                        <a:ea typeface="Lato"/>
                        <a:cs typeface="Lato"/>
                        <a:sym typeface="Lato"/>
                      </a:endParaRPr>
                    </a:p>
                  </a:txBody>
                  <a:tcPr marL="99600" marR="99600" marT="43300" marB="43300" anchor="ctr">
                    <a:lnL w="12700" cap="flat" cmpd="sng">
                      <a:solidFill>
                        <a:srgbClr val="48A8D7"/>
                      </a:solidFill>
                      <a:prstDash val="solid"/>
                      <a:round/>
                      <a:headEnd type="none" w="sm" len="sm"/>
                      <a:tailEnd type="none" w="sm" len="sm"/>
                    </a:lnL>
                    <a:lnR w="12700" cap="flat" cmpd="sng">
                      <a:solidFill>
                        <a:srgbClr val="48A8D7"/>
                      </a:solidFill>
                      <a:prstDash val="solid"/>
                      <a:round/>
                      <a:headEnd type="none" w="sm" len="sm"/>
                      <a:tailEnd type="none" w="sm" len="sm"/>
                    </a:lnR>
                    <a:lnT w="12700" cap="flat" cmpd="sng">
                      <a:solidFill>
                        <a:srgbClr val="48A8D7"/>
                      </a:solidFill>
                      <a:prstDash val="solid"/>
                      <a:round/>
                      <a:headEnd type="none" w="sm" len="sm"/>
                      <a:tailEnd type="none" w="sm" len="sm"/>
                    </a:lnT>
                    <a:lnB w="12700" cap="flat" cmpd="sng">
                      <a:solidFill>
                        <a:srgbClr val="48A8D7"/>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2" name="Title 1">
            <a:extLst>
              <a:ext uri="{FF2B5EF4-FFF2-40B4-BE49-F238E27FC236}">
                <a16:creationId xmlns:a16="http://schemas.microsoft.com/office/drawing/2014/main" id="{DAA1F091-0CE5-5133-493F-4EF25F53BD8A}"/>
              </a:ext>
            </a:extLst>
          </p:cNvPr>
          <p:cNvSpPr>
            <a:spLocks noGrp="1"/>
          </p:cNvSpPr>
          <p:nvPr>
            <p:ph type="title"/>
          </p:nvPr>
        </p:nvSpPr>
        <p:spPr/>
        <p:txBody>
          <a:bodyPr/>
          <a:lstStyle/>
          <a:p>
            <a:r>
              <a:rPr lang="en-US" dirty="0">
                <a:solidFill>
                  <a:srgbClr val="3CB1E5"/>
                </a:solidFill>
                <a:latin typeface="Lato Black"/>
                <a:ea typeface="Lato Black"/>
                <a:cs typeface="Lato Black"/>
                <a:sym typeface="Lato Black"/>
              </a:rPr>
              <a:t>3. Track and Improve Your Results Over Time</a:t>
            </a:r>
            <a:endParaRPr lang="en-US" dirty="0">
              <a:solidFill>
                <a:srgbClr val="3CB1E5"/>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D39E5-11EB-16C8-0F8A-41C0A73CCD42}"/>
              </a:ext>
            </a:extLst>
          </p:cNvPr>
          <p:cNvSpPr>
            <a:spLocks noGrp="1"/>
          </p:cNvSpPr>
          <p:nvPr>
            <p:ph type="title"/>
          </p:nvPr>
        </p:nvSpPr>
        <p:spPr>
          <a:xfrm>
            <a:off x="1435648" y="2775903"/>
            <a:ext cx="9641584" cy="763600"/>
          </a:xfrm>
        </p:spPr>
        <p:txBody>
          <a:bodyPr/>
          <a:lstStyle/>
          <a:p>
            <a:pPr algn="ctr"/>
            <a:r>
              <a:rPr lang="en-US" sz="5933" dirty="0"/>
              <a:t>JOURNEYFRONT OFFERINGS</a:t>
            </a:r>
          </a:p>
        </p:txBody>
      </p:sp>
      <p:sp>
        <p:nvSpPr>
          <p:cNvPr id="5" name="Text Placeholder 4">
            <a:extLst>
              <a:ext uri="{FF2B5EF4-FFF2-40B4-BE49-F238E27FC236}">
                <a16:creationId xmlns:a16="http://schemas.microsoft.com/office/drawing/2014/main" id="{37DDB13E-EA14-658B-6F63-0EFC9A61F1E5}"/>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3424357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20" name="Graphic 19">
            <a:extLst>
              <a:ext uri="{FF2B5EF4-FFF2-40B4-BE49-F238E27FC236}">
                <a16:creationId xmlns:a16="http://schemas.microsoft.com/office/drawing/2014/main" id="{9C3ABE3F-7876-EC25-50BE-7C01AB6729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9281226">
            <a:off x="10968124" y="6250852"/>
            <a:ext cx="1269988" cy="1343477"/>
          </a:xfrm>
          <a:prstGeom prst="rect">
            <a:avLst/>
          </a:prstGeom>
        </p:spPr>
      </p:pic>
      <p:pic>
        <p:nvPicPr>
          <p:cNvPr id="17" name="Graphic 16">
            <a:extLst>
              <a:ext uri="{FF2B5EF4-FFF2-40B4-BE49-F238E27FC236}">
                <a16:creationId xmlns:a16="http://schemas.microsoft.com/office/drawing/2014/main" id="{6ADB6842-6596-4156-BC7B-0F81810CFA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19067" y="5679542"/>
            <a:ext cx="4018285" cy="1783897"/>
          </a:xfrm>
          <a:prstGeom prst="rect">
            <a:avLst/>
          </a:prstGeom>
        </p:spPr>
      </p:pic>
      <p:sp>
        <p:nvSpPr>
          <p:cNvPr id="151" name="Google Shape;151;p4"/>
          <p:cNvSpPr>
            <a:spLocks/>
          </p:cNvSpPr>
          <p:nvPr/>
        </p:nvSpPr>
        <p:spPr>
          <a:xfrm>
            <a:off x="238727" y="1254922"/>
            <a:ext cx="5579175" cy="5337775"/>
          </a:xfrm>
          <a:custGeom>
            <a:avLst/>
            <a:gdLst/>
            <a:ahLst/>
            <a:cxnLst/>
            <a:rect l="l" t="t" r="r" b="b"/>
            <a:pathLst>
              <a:path w="7315200" h="4175759" extrusionOk="0">
                <a:moveTo>
                  <a:pt x="0" y="4175760"/>
                </a:moveTo>
                <a:lnTo>
                  <a:pt x="7315200" y="4175760"/>
                </a:lnTo>
                <a:lnTo>
                  <a:pt x="7315200" y="0"/>
                </a:lnTo>
                <a:lnTo>
                  <a:pt x="0" y="0"/>
                </a:lnTo>
                <a:lnTo>
                  <a:pt x="0" y="4175760"/>
                </a:lnTo>
                <a:close/>
              </a:path>
            </a:pathLst>
          </a:custGeom>
          <a:solidFill>
            <a:srgbClr val="F7F8F9">
              <a:alpha val="75000"/>
            </a:srgbClr>
          </a:solidFill>
          <a:ln>
            <a:noFill/>
          </a:ln>
        </p:spPr>
        <p:txBody>
          <a:bodyPr spcFirstLastPara="1" wrap="square" lIns="0" tIns="0" rIns="0" bIns="0" anchor="t" anchorCtr="0">
            <a:noAutofit/>
          </a:bodyPr>
          <a:lstStyle/>
          <a:p>
            <a:pPr>
              <a:buSzPts val="1800"/>
            </a:pPr>
            <a:endParaRPr sz="1213" dirty="0">
              <a:solidFill>
                <a:schemeClr val="bg1">
                  <a:lumMod val="85000"/>
                </a:schemeClr>
              </a:solidFill>
              <a:latin typeface="Lato" panose="020F0502020204030203" pitchFamily="34" charset="0"/>
              <a:cs typeface="Lato" panose="020F0502020204030203" pitchFamily="34" charset="0"/>
            </a:endParaRPr>
          </a:p>
        </p:txBody>
      </p:sp>
      <p:pic>
        <p:nvPicPr>
          <p:cNvPr id="11" name="Graphic 10">
            <a:extLst>
              <a:ext uri="{FF2B5EF4-FFF2-40B4-BE49-F238E27FC236}">
                <a16:creationId xmlns:a16="http://schemas.microsoft.com/office/drawing/2014/main" id="{FF8489E5-82D3-58EB-3899-02D77C1428DA}"/>
              </a:ext>
            </a:extLst>
          </p:cNvPr>
          <p:cNvPicPr>
            <a:picLocks noChangeAspect="1"/>
          </p:cNvPicPr>
          <p:nvPr/>
        </p:nvPicPr>
        <p:blipFill>
          <a:blip r:embed="rId7">
            <a:alphaModFix amt="60000"/>
            <a:extLst>
              <a:ext uri="{96DAC541-7B7A-43D3-8B79-37D633B846F1}">
                <asvg:svgBlip xmlns:asvg="http://schemas.microsoft.com/office/drawing/2016/SVG/main" r:embed="rId8"/>
              </a:ext>
            </a:extLst>
          </a:blip>
          <a:stretch>
            <a:fillRect/>
          </a:stretch>
        </p:blipFill>
        <p:spPr>
          <a:xfrm rot="20796999">
            <a:off x="10234750" y="624161"/>
            <a:ext cx="3212952" cy="2724648"/>
          </a:xfrm>
          <a:prstGeom prst="rect">
            <a:avLst/>
          </a:prstGeom>
        </p:spPr>
      </p:pic>
      <p:sp>
        <p:nvSpPr>
          <p:cNvPr id="12" name="Google Shape;151;p4">
            <a:extLst>
              <a:ext uri="{FF2B5EF4-FFF2-40B4-BE49-F238E27FC236}">
                <a16:creationId xmlns:a16="http://schemas.microsoft.com/office/drawing/2014/main" id="{E6560BE9-05EE-ACE8-DBBD-628C2097EA66}"/>
              </a:ext>
            </a:extLst>
          </p:cNvPr>
          <p:cNvSpPr>
            <a:spLocks/>
          </p:cNvSpPr>
          <p:nvPr/>
        </p:nvSpPr>
        <p:spPr>
          <a:xfrm>
            <a:off x="6238365" y="1254923"/>
            <a:ext cx="5566401" cy="5337775"/>
          </a:xfrm>
          <a:custGeom>
            <a:avLst/>
            <a:gdLst/>
            <a:ahLst/>
            <a:cxnLst/>
            <a:rect l="l" t="t" r="r" b="b"/>
            <a:pathLst>
              <a:path w="7315200" h="4175759" extrusionOk="0">
                <a:moveTo>
                  <a:pt x="0" y="4175760"/>
                </a:moveTo>
                <a:lnTo>
                  <a:pt x="7315200" y="4175760"/>
                </a:lnTo>
                <a:lnTo>
                  <a:pt x="7315200" y="0"/>
                </a:lnTo>
                <a:lnTo>
                  <a:pt x="0" y="0"/>
                </a:lnTo>
                <a:lnTo>
                  <a:pt x="0" y="4175760"/>
                </a:lnTo>
                <a:close/>
              </a:path>
            </a:pathLst>
          </a:custGeom>
          <a:solidFill>
            <a:srgbClr val="F7F8F9">
              <a:alpha val="75000"/>
            </a:srgbClr>
          </a:solidFill>
          <a:ln>
            <a:noFill/>
          </a:ln>
        </p:spPr>
        <p:txBody>
          <a:bodyPr spcFirstLastPara="1" wrap="square" lIns="0" tIns="0" rIns="0" bIns="0" anchor="t" anchorCtr="0">
            <a:noAutofit/>
          </a:bodyPr>
          <a:lstStyle/>
          <a:p>
            <a:pPr>
              <a:buSzPts val="1800"/>
            </a:pPr>
            <a:endParaRPr sz="1213" dirty="0">
              <a:solidFill>
                <a:schemeClr val="bg1">
                  <a:lumMod val="85000"/>
                </a:schemeClr>
              </a:solidFill>
              <a:latin typeface="Lato" panose="020F0502020204030203" pitchFamily="34" charset="0"/>
              <a:cs typeface="Lato" panose="020F0502020204030203" pitchFamily="34" charset="0"/>
            </a:endParaRPr>
          </a:p>
        </p:txBody>
      </p:sp>
      <p:sp>
        <p:nvSpPr>
          <p:cNvPr id="158" name="Google Shape;158;p4"/>
          <p:cNvSpPr txBox="1"/>
          <p:nvPr/>
        </p:nvSpPr>
        <p:spPr>
          <a:xfrm>
            <a:off x="2140263" y="1779268"/>
            <a:ext cx="1664413" cy="964568"/>
          </a:xfrm>
          <a:prstGeom prst="rect">
            <a:avLst/>
          </a:prstGeom>
          <a:noFill/>
          <a:ln>
            <a:noFill/>
          </a:ln>
        </p:spPr>
        <p:txBody>
          <a:bodyPr spcFirstLastPara="1" wrap="square" lIns="0" tIns="8562" rIns="0" bIns="0" anchor="t" anchorCtr="0">
            <a:noAutofit/>
          </a:bodyPr>
          <a:lstStyle/>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DIGITAL INTERVIEW GUIDES</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Build and use structured, digital interview guides to maximize interviewer effectiveness. Guide interviewers with topics to cover, example questions, scoring rubrics, and a place to leave notes and scores.</a:t>
            </a:r>
          </a:p>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DIGITAL SCORECARDS</a:t>
            </a:r>
            <a:br>
              <a:rPr lang="en-US" sz="674" b="1" dirty="0">
                <a:solidFill>
                  <a:srgbClr val="11465B"/>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Aggregate all candidate insights into easy-to-use, customizable scorecards to increase the speed and accuracy of your hiring decisions.</a:t>
            </a:r>
          </a:p>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ADVANCED CANDIDATE SORTING/FILTERING</a:t>
            </a:r>
            <a:br>
              <a:rPr lang="en-US" sz="674" b="1" dirty="0">
                <a:solidFill>
                  <a:srgbClr val="11465B"/>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Auto-filter and sort all applicants based on insights collected across the steps of the hiring process</a:t>
            </a:r>
          </a:p>
        </p:txBody>
      </p:sp>
      <p:sp>
        <p:nvSpPr>
          <p:cNvPr id="159" name="Google Shape;159;p4"/>
          <p:cNvSpPr txBox="1"/>
          <p:nvPr/>
        </p:nvSpPr>
        <p:spPr>
          <a:xfrm>
            <a:off x="3837728" y="1779268"/>
            <a:ext cx="1664413" cy="1086608"/>
          </a:xfrm>
          <a:prstGeom prst="rect">
            <a:avLst/>
          </a:prstGeom>
          <a:noFill/>
          <a:ln>
            <a:noFill/>
          </a:ln>
        </p:spPr>
        <p:txBody>
          <a:bodyPr spcFirstLastPara="1" wrap="square" lIns="0" tIns="8562" rIns="0" bIns="0" anchor="t" anchorCtr="0">
            <a:noAutofit/>
          </a:bodyPr>
          <a:lstStyle/>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HIRING FUNNEL REPORTING &amp; ANALYTICS</a:t>
            </a:r>
            <a:br>
              <a:rPr lang="en-US" sz="674" b="1" dirty="0">
                <a:solidFill>
                  <a:srgbClr val="11465B"/>
                </a:solidFill>
                <a:latin typeface="Lato" panose="020F0502020204030203" pitchFamily="34" charset="0"/>
                <a:cs typeface="Lato" panose="020F0502020204030203" pitchFamily="34" charset="0"/>
              </a:rPr>
            </a:br>
            <a:r>
              <a:rPr lang="en-US" sz="674" b="1" dirty="0">
                <a:solidFill>
                  <a:schemeClr val="tx1">
                    <a:lumMod val="75000"/>
                    <a:lumOff val="25000"/>
                  </a:schemeClr>
                </a:solidFill>
                <a:latin typeface="Lato" panose="020F0502020204030203" pitchFamily="34" charset="0"/>
                <a:cs typeface="Lato" panose="020F0502020204030203" pitchFamily="34" charset="0"/>
              </a:rPr>
              <a:t> </a:t>
            </a:r>
            <a:r>
              <a:rPr lang="en-US" sz="674" dirty="0">
                <a:solidFill>
                  <a:schemeClr val="tx1">
                    <a:lumMod val="75000"/>
                    <a:lumOff val="25000"/>
                  </a:schemeClr>
                </a:solidFill>
                <a:latin typeface="Lato" panose="020F0502020204030203" pitchFamily="34" charset="0"/>
              </a:rPr>
              <a:t>All your hiring funnel data displayed across numerous dashboards to gather insights about your hiring funnel.</a:t>
            </a:r>
          </a:p>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PERFORMANCE/TURNOVER TRACKING, REPORTING &amp; ANALYTICS</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Collect or import employee performance and turnover data and track patterns over time, including predictive insights.</a:t>
            </a:r>
            <a:endParaRPr lang="en-US" sz="674" dirty="0">
              <a:solidFill>
                <a:schemeClr val="tx1">
                  <a:lumMod val="75000"/>
                  <a:lumOff val="25000"/>
                </a:schemeClr>
              </a:solidFill>
              <a:latin typeface="Lato" panose="020F0502020204030203" pitchFamily="34" charset="0"/>
              <a:cs typeface="Lato" panose="020F0502020204030203" pitchFamily="34" charset="0"/>
            </a:endParaRPr>
          </a:p>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HIRING OPTIMIZATION REPORTING &amp; ANALYTICS</a:t>
            </a:r>
            <a:br>
              <a:rPr lang="en-US" sz="674" b="1" dirty="0">
                <a:solidFill>
                  <a:srgbClr val="11465B"/>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All your hiring data analyzed and reported against key post-hire outcomes (performance/turnover) to facilitate continuous data-driven improvements.</a:t>
            </a:r>
            <a:endParaRPr lang="en-US"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160" name="Google Shape;160;p4"/>
          <p:cNvSpPr txBox="1"/>
          <p:nvPr/>
        </p:nvSpPr>
        <p:spPr>
          <a:xfrm>
            <a:off x="425690" y="1779267"/>
            <a:ext cx="1664413" cy="2050803"/>
          </a:xfrm>
          <a:prstGeom prst="rect">
            <a:avLst/>
          </a:prstGeom>
          <a:noFill/>
          <a:ln>
            <a:noFill/>
          </a:ln>
        </p:spPr>
        <p:txBody>
          <a:bodyPr spcFirstLastPara="1" wrap="square" lIns="0" tIns="8562" rIns="0" bIns="0" anchor="t" anchorCtr="0">
            <a:noAutofit/>
          </a:bodyPr>
          <a:lstStyle/>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SCREENING QUESTIONS</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Efficiently screen and filter applicants based on job requirements using candidate screening questions.</a:t>
            </a:r>
          </a:p>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VIDEO INTERVIEW</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Record candidate audio or video responses to key questions during the application and score later at your convenience.</a:t>
            </a:r>
          </a:p>
          <a:p>
            <a:pPr marL="124148" indent="-115586">
              <a:spcBef>
                <a:spcPts val="519"/>
              </a:spcBef>
              <a:buSzPts val="650"/>
              <a:buFont typeface="Wingdings" panose="05000000000000000000" pitchFamily="2" charset="2"/>
              <a:buChar char="§"/>
            </a:pPr>
            <a:r>
              <a:rPr lang="en-US" sz="674" b="1" dirty="0">
                <a:solidFill>
                  <a:srgbClr val="3CB1E5"/>
                </a:solidFill>
                <a:latin typeface="Lato" panose="020F0502020204030203" pitchFamily="34" charset="0"/>
                <a:cs typeface="Lato" panose="020F0502020204030203" pitchFamily="34" charset="0"/>
              </a:rPr>
              <a:t>EMBEDDED COMPANY/JOB PREVIEWS</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Embed video into the application process that shows candidates a preview of what they can expect from the job and self-select in or out based on perceived job fit.</a:t>
            </a:r>
          </a:p>
        </p:txBody>
      </p:sp>
      <p:sp>
        <p:nvSpPr>
          <p:cNvPr id="161" name="Google Shape;161;p4"/>
          <p:cNvSpPr txBox="1"/>
          <p:nvPr/>
        </p:nvSpPr>
        <p:spPr>
          <a:xfrm>
            <a:off x="425693" y="4303455"/>
            <a:ext cx="1664413" cy="1342216"/>
          </a:xfrm>
          <a:prstGeom prst="rect">
            <a:avLst/>
          </a:prstGeom>
          <a:noFill/>
          <a:ln>
            <a:noFill/>
          </a:ln>
        </p:spPr>
        <p:txBody>
          <a:bodyPr spcFirstLastPara="1" wrap="square" lIns="0" tIns="8562" rIns="0" bIns="0" anchor="t" anchorCtr="0">
            <a:sp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DEDICATED CUSTOMER SUCCESS MANAGER</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A dedicated Customer Success Manager to work with you from implementation on to ensure you're getting the most from the Journeyfront partnership.</a:t>
            </a:r>
            <a:endParaRPr lang="en-US" sz="674" b="1" dirty="0">
              <a:solidFill>
                <a:schemeClr val="tx1">
                  <a:lumMod val="75000"/>
                  <a:lumOff val="25000"/>
                </a:schemeClr>
              </a:solidFill>
              <a:latin typeface="Lato" panose="020F0502020204030203" pitchFamily="34" charset="0"/>
              <a:cs typeface="Lato" panose="020F0502020204030203" pitchFamily="34" charset="0"/>
            </a:endParaRPr>
          </a:p>
          <a:p>
            <a:pPr marL="85619" indent="-77057">
              <a:spcBef>
                <a:spcPts val="519"/>
              </a:spcBef>
              <a:buSzPts val="650"/>
              <a:buFont typeface="Arial"/>
              <a:buChar char="•"/>
            </a:pPr>
            <a:r>
              <a:rPr lang="en-US" sz="674" b="1" dirty="0">
                <a:solidFill>
                  <a:srgbClr val="3CB1E5"/>
                </a:solidFill>
                <a:latin typeface="Lato" panose="020F0502020204030203" pitchFamily="34" charset="0"/>
              </a:rPr>
              <a:t>ONGOING SUPPORT</a:t>
            </a:r>
            <a:br>
              <a:rPr lang="en-US" sz="674" b="1" dirty="0">
                <a:solidFill>
                  <a:schemeClr val="tx1">
                    <a:lumMod val="75000"/>
                    <a:lumOff val="25000"/>
                  </a:schemeClr>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Structured guidance and assistance in setting up your account and getting started with Journeyfront.</a:t>
            </a:r>
          </a:p>
          <a:p>
            <a:pPr marL="85619" indent="-77057">
              <a:spcBef>
                <a:spcPts val="519"/>
              </a:spcBef>
              <a:buSzPts val="650"/>
              <a:buFont typeface="Arial"/>
              <a:buChar char="•"/>
            </a:pPr>
            <a:endParaRPr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162" name="Google Shape;162;p4"/>
          <p:cNvSpPr txBox="1"/>
          <p:nvPr/>
        </p:nvSpPr>
        <p:spPr>
          <a:xfrm>
            <a:off x="2163058" y="4303456"/>
            <a:ext cx="1664413" cy="591497"/>
          </a:xfrm>
          <a:prstGeom prst="rect">
            <a:avLst/>
          </a:prstGeom>
          <a:noFill/>
          <a:ln>
            <a:noFill/>
          </a:ln>
        </p:spPr>
        <p:txBody>
          <a:bodyPr spcFirstLastPara="1" wrap="square" lIns="0" tIns="8562" rIns="0" bIns="0" anchor="t" anchorCtr="0">
            <a:sp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ONBOARDING</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Dedicated account manager will provide structured guidance and assistance in setting up your account and getting started with Journeyfront.</a:t>
            </a:r>
          </a:p>
        </p:txBody>
      </p:sp>
      <p:sp>
        <p:nvSpPr>
          <p:cNvPr id="163" name="Google Shape;163;p4"/>
          <p:cNvSpPr txBox="1"/>
          <p:nvPr/>
        </p:nvSpPr>
        <p:spPr>
          <a:xfrm>
            <a:off x="425693" y="1464726"/>
            <a:ext cx="1550023" cy="136967"/>
          </a:xfrm>
          <a:prstGeom prst="rect">
            <a:avLst/>
          </a:prstGeom>
          <a:noFill/>
          <a:ln>
            <a:noFill/>
          </a:ln>
        </p:spPr>
        <p:txBody>
          <a:bodyPr spcFirstLastPara="1" wrap="square" lIns="0" tIns="8562" rIns="0" bIns="0" anchor="t" anchorCtr="0">
            <a:noAutofit/>
          </a:bodyPr>
          <a:lstStyle>
            <a:defPPr marR="0" lvl="0" algn="l" rtl="0">
              <a:lnSpc>
                <a:spcPct val="100000"/>
              </a:lnSpc>
              <a:spcBef>
                <a:spcPts val="0"/>
              </a:spcBef>
              <a:spcAft>
                <a:spcPts val="0"/>
              </a:spcAft>
            </a:defPPr>
            <a:lvl1pPr marL="12700">
              <a:buSzPts val="900"/>
              <a:defRPr sz="16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sz="1079" dirty="0"/>
              <a:t>SOFTWARE TOOLS</a:t>
            </a:r>
            <a:endParaRPr sz="1079" dirty="0"/>
          </a:p>
        </p:txBody>
      </p:sp>
      <p:sp>
        <p:nvSpPr>
          <p:cNvPr id="164" name="Google Shape;164;p4"/>
          <p:cNvSpPr txBox="1"/>
          <p:nvPr/>
        </p:nvSpPr>
        <p:spPr>
          <a:xfrm>
            <a:off x="425692" y="3959392"/>
            <a:ext cx="1714570" cy="99299"/>
          </a:xfrm>
          <a:prstGeom prst="rect">
            <a:avLst/>
          </a:prstGeom>
          <a:noFill/>
          <a:ln>
            <a:noFill/>
          </a:ln>
        </p:spPr>
        <p:txBody>
          <a:bodyPr spcFirstLastPara="1" wrap="square" lIns="0" tIns="8562" rIns="0" bIns="0" anchor="t" anchorCtr="0">
            <a:noAutofit/>
          </a:bodyPr>
          <a:lstStyle/>
          <a:p>
            <a:pPr marL="8562">
              <a:buSzPts val="900"/>
            </a:pPr>
            <a:r>
              <a:rPr lang="en-US" sz="1079" dirty="0">
                <a:solidFill>
                  <a:schemeClr val="tx1"/>
                </a:solidFill>
                <a:latin typeface="Lato Heavy" panose="020F0502020204030203" pitchFamily="34" charset="0"/>
                <a:ea typeface="Lato Heavy" panose="020F0502020204030203" pitchFamily="34" charset="0"/>
                <a:cs typeface="Lato Heavy" panose="020F0502020204030203" pitchFamily="34" charset="0"/>
              </a:rPr>
              <a:t>PROFESSIONAL</a:t>
            </a:r>
            <a:r>
              <a:rPr lang="en-US" sz="1079" b="1" dirty="0">
                <a:solidFill>
                  <a:schemeClr val="tx1"/>
                </a:solidFill>
                <a:latin typeface="Lato Heavy" panose="020F0502020204030203" pitchFamily="34" charset="0"/>
                <a:ea typeface="Lato Heavy" panose="020F0502020204030203" pitchFamily="34" charset="0"/>
                <a:cs typeface="Lato Heavy" panose="020F0502020204030203" pitchFamily="34" charset="0"/>
              </a:rPr>
              <a:t> SERVICES</a:t>
            </a:r>
            <a:endParaRPr sz="1079" dirty="0">
              <a:solidFill>
                <a:schemeClr val="tx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165" name="Google Shape;165;p4"/>
          <p:cNvSpPr txBox="1"/>
          <p:nvPr/>
        </p:nvSpPr>
        <p:spPr>
          <a:xfrm>
            <a:off x="3837727" y="4303456"/>
            <a:ext cx="1664413" cy="349029"/>
          </a:xfrm>
          <a:prstGeom prst="rect">
            <a:avLst/>
          </a:prstGeom>
          <a:noFill/>
          <a:ln>
            <a:noFill/>
          </a:ln>
        </p:spPr>
        <p:txBody>
          <a:bodyPr spcFirstLastPara="1" wrap="square" lIns="0" tIns="8562" rIns="0" bIns="0" anchor="t" anchorCtr="0">
            <a:no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LIVE TRAINING</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Live trainings for your team on how to use and get the most value from the product, including client best practices.</a:t>
            </a:r>
          </a:p>
          <a:p>
            <a:pPr marL="85619" indent="-49231">
              <a:spcBef>
                <a:spcPts val="519"/>
              </a:spcBef>
              <a:buSzPts val="650"/>
            </a:pPr>
            <a:endParaRPr lang="en-US"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3" name="Google Shape;158;p4">
            <a:extLst>
              <a:ext uri="{FF2B5EF4-FFF2-40B4-BE49-F238E27FC236}">
                <a16:creationId xmlns:a16="http://schemas.microsoft.com/office/drawing/2014/main" id="{789C58C5-4E63-3EFD-EC96-BB4FEE80CF7D}"/>
              </a:ext>
            </a:extLst>
          </p:cNvPr>
          <p:cNvSpPr txBox="1"/>
          <p:nvPr/>
        </p:nvSpPr>
        <p:spPr>
          <a:xfrm>
            <a:off x="8237816" y="1779268"/>
            <a:ext cx="1664413" cy="964568"/>
          </a:xfrm>
          <a:prstGeom prst="rect">
            <a:avLst/>
          </a:prstGeom>
          <a:noFill/>
          <a:ln>
            <a:noFill/>
          </a:ln>
        </p:spPr>
        <p:txBody>
          <a:bodyPr spcFirstLastPara="1" wrap="square" lIns="0" tIns="8562" rIns="0" bIns="0" anchor="t" anchorCtr="0">
            <a:no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LANGUAGE PROFICIENCY TESTS</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Evaluate speaking and writing proficiency skills in 10+ languages via automated language assessments; basic language assessments also available in other languages.</a:t>
            </a:r>
          </a:p>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CAREER PATHWAYS TOOL</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Match employees or candidates to job and career pathways within your company, improving job matching and internal mobility / retention.</a:t>
            </a:r>
          </a:p>
        </p:txBody>
      </p:sp>
      <p:sp>
        <p:nvSpPr>
          <p:cNvPr id="4" name="Google Shape;159;p4">
            <a:extLst>
              <a:ext uri="{FF2B5EF4-FFF2-40B4-BE49-F238E27FC236}">
                <a16:creationId xmlns:a16="http://schemas.microsoft.com/office/drawing/2014/main" id="{D1F451AD-F572-F9F7-7579-17BE873F2084}"/>
              </a:ext>
            </a:extLst>
          </p:cNvPr>
          <p:cNvSpPr txBox="1"/>
          <p:nvPr/>
        </p:nvSpPr>
        <p:spPr>
          <a:xfrm>
            <a:off x="9938704" y="1779268"/>
            <a:ext cx="1664413" cy="853146"/>
          </a:xfrm>
          <a:prstGeom prst="rect">
            <a:avLst/>
          </a:prstGeom>
          <a:noFill/>
          <a:ln>
            <a:noFill/>
          </a:ln>
        </p:spPr>
        <p:txBody>
          <a:bodyPr spcFirstLastPara="1" wrap="square" lIns="0" tIns="8562" rIns="0" bIns="0" anchor="t" anchorCtr="0">
            <a:no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ATS INTEGRATION</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Integrate Journeyfront with your ATS for a seamless candidate and hiring team experience.</a:t>
            </a:r>
            <a:endParaRPr lang="en-US" sz="674" b="1" dirty="0">
              <a:solidFill>
                <a:schemeClr val="tx1">
                  <a:lumMod val="75000"/>
                  <a:lumOff val="25000"/>
                </a:schemeClr>
              </a:solidFill>
              <a:latin typeface="Lato" panose="020F0502020204030203" pitchFamily="34" charset="0"/>
              <a:cs typeface="Lato" panose="020F0502020204030203" pitchFamily="34" charset="0"/>
            </a:endParaRPr>
          </a:p>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HRIS INTEGRATION</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Integrate Journeyfront with your HRIS for candidate employee performance and turnover data collection.</a:t>
            </a:r>
          </a:p>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SINGLE SIGN ON</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Collect or import employee performance and turnover Integrate Journeyfront with your SSO provider to increase security and simplify system and user management.</a:t>
            </a:r>
            <a:endParaRPr lang="en-US"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5" name="Google Shape;160;p4">
            <a:extLst>
              <a:ext uri="{FF2B5EF4-FFF2-40B4-BE49-F238E27FC236}">
                <a16:creationId xmlns:a16="http://schemas.microsoft.com/office/drawing/2014/main" id="{3C3D6142-2142-6D13-D0AE-0C018A9FC5BB}"/>
              </a:ext>
            </a:extLst>
          </p:cNvPr>
          <p:cNvSpPr txBox="1"/>
          <p:nvPr/>
        </p:nvSpPr>
        <p:spPr>
          <a:xfrm>
            <a:off x="6536942" y="1779267"/>
            <a:ext cx="1664413" cy="1029464"/>
          </a:xfrm>
          <a:prstGeom prst="rect">
            <a:avLst/>
          </a:prstGeom>
          <a:noFill/>
          <a:ln>
            <a:noFill/>
          </a:ln>
        </p:spPr>
        <p:txBody>
          <a:bodyPr spcFirstLastPara="1" wrap="square" lIns="0" tIns="8562" rIns="0" bIns="0" anchor="t" anchorCtr="0">
            <a:no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PREDICTIVE BEHAVIORAL ASSESSMENTS</a:t>
            </a:r>
            <a:br>
              <a:rPr lang="en-US" sz="674" b="1" dirty="0">
                <a:solidFill>
                  <a:srgbClr val="11465B"/>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Behavioral assessments designed to predict candidate job performance and retention based on insights continually found in employee/candidate data.</a:t>
            </a:r>
          </a:p>
          <a:p>
            <a:pPr marL="85619" indent="-77057">
              <a:spcBef>
                <a:spcPts val="519"/>
              </a:spcBef>
              <a:buSzPts val="650"/>
              <a:buFont typeface="Arial"/>
              <a:buChar char="•"/>
            </a:pPr>
            <a:r>
              <a:rPr lang="en-US" sz="674" b="1" dirty="0">
                <a:solidFill>
                  <a:srgbClr val="3CB1E5"/>
                </a:solidFill>
                <a:latin typeface="Lato" panose="020F0502020204030203" pitchFamily="34" charset="0"/>
              </a:rPr>
              <a:t>JOB SIMULATIONS</a:t>
            </a:r>
            <a:br>
              <a:rPr lang="en-US" sz="674" b="1" dirty="0">
                <a:solidFill>
                  <a:srgbClr val="11465B"/>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Measure candidate ability using job-relevant off the shelf or custom skills tests.</a:t>
            </a:r>
          </a:p>
          <a:p>
            <a:pPr marL="85619" indent="-77057">
              <a:spcBef>
                <a:spcPts val="519"/>
              </a:spcBef>
              <a:buSzPts val="650"/>
              <a:buFont typeface="Arial"/>
              <a:buChar char="•"/>
            </a:pPr>
            <a:r>
              <a:rPr lang="en-US" sz="674" b="1" dirty="0">
                <a:solidFill>
                  <a:srgbClr val="3CB1E5"/>
                </a:solidFill>
                <a:latin typeface="Lato" panose="020F0502020204030203" pitchFamily="34" charset="0"/>
              </a:rPr>
              <a:t>SKILLS TESTS</a:t>
            </a:r>
            <a:br>
              <a:rPr lang="en-US" sz="674" b="1" dirty="0">
                <a:solidFill>
                  <a:srgbClr val="11465B"/>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Measure candidate ability using job-relevant off the shelf or custom skills tests.</a:t>
            </a:r>
            <a:endParaRPr lang="en-US"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6" name="Google Shape;161;p4">
            <a:extLst>
              <a:ext uri="{FF2B5EF4-FFF2-40B4-BE49-F238E27FC236}">
                <a16:creationId xmlns:a16="http://schemas.microsoft.com/office/drawing/2014/main" id="{D7A7F8C2-32B4-2E33-3F69-F71A6A69B367}"/>
              </a:ext>
            </a:extLst>
          </p:cNvPr>
          <p:cNvSpPr txBox="1"/>
          <p:nvPr/>
        </p:nvSpPr>
        <p:spPr>
          <a:xfrm>
            <a:off x="6536944" y="4303456"/>
            <a:ext cx="1664413" cy="2132560"/>
          </a:xfrm>
          <a:prstGeom prst="rect">
            <a:avLst/>
          </a:prstGeom>
          <a:noFill/>
          <a:ln>
            <a:noFill/>
          </a:ln>
        </p:spPr>
        <p:txBody>
          <a:bodyPr spcFirstLastPara="1" wrap="square" lIns="0" tIns="8562" rIns="0" bIns="0" anchor="t" anchorCtr="0">
            <a:sp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SCREENING PLAN / INTERVIEW MIGRATION</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A dedicated team to migrate your pre-existing screening plans (found in other systems, google docs, etc.) into your Journeyfront account for you.</a:t>
            </a:r>
            <a:endParaRPr lang="en-US" sz="674" b="1" dirty="0">
              <a:solidFill>
                <a:schemeClr val="tx1">
                  <a:lumMod val="75000"/>
                  <a:lumOff val="25000"/>
                </a:schemeClr>
              </a:solidFill>
              <a:latin typeface="Lato" panose="020F0502020204030203" pitchFamily="34" charset="0"/>
              <a:cs typeface="Lato" panose="020F0502020204030203" pitchFamily="34" charset="0"/>
            </a:endParaRPr>
          </a:p>
          <a:p>
            <a:pPr marL="85619" indent="-77057">
              <a:spcBef>
                <a:spcPts val="519"/>
              </a:spcBef>
              <a:buSzPts val="650"/>
              <a:buFont typeface="Arial"/>
              <a:buChar char="•"/>
            </a:pPr>
            <a:r>
              <a:rPr lang="en-US" sz="674" b="1" dirty="0">
                <a:solidFill>
                  <a:srgbClr val="3CB1E5"/>
                </a:solidFill>
                <a:latin typeface="Lato" panose="020F0502020204030203" pitchFamily="34" charset="0"/>
              </a:rPr>
              <a:t>CANDIDATE EVALUATION PLAN CREATION SERVICE</a:t>
            </a:r>
            <a:br>
              <a:rPr lang="en-US" sz="674" b="1" dirty="0">
                <a:solidFill>
                  <a:srgbClr val="11465B"/>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A team of Journeyfront experts to build screening plans on your behalf, based on your needs as well as hiring best practices and extensive client experience.</a:t>
            </a:r>
          </a:p>
          <a:p>
            <a:pPr marL="85619" indent="-77057">
              <a:spcBef>
                <a:spcPts val="519"/>
              </a:spcBef>
              <a:buSzPts val="650"/>
              <a:buFont typeface="Arial"/>
              <a:buChar char="•"/>
            </a:pPr>
            <a:r>
              <a:rPr lang="en-US" sz="674" b="1" dirty="0">
                <a:solidFill>
                  <a:srgbClr val="3CB1E5"/>
                </a:solidFill>
                <a:latin typeface="Lato" panose="020F0502020204030203" pitchFamily="34" charset="0"/>
              </a:rPr>
              <a:t>JOB PREVIEW VIDEO CREATION</a:t>
            </a:r>
            <a:br>
              <a:rPr lang="en-US" sz="674" b="1" dirty="0">
                <a:solidFill>
                  <a:schemeClr val="tx1">
                    <a:lumMod val="75000"/>
                    <a:lumOff val="25000"/>
                  </a:schemeClr>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A film crew to create video-based job previews on your behalf that help candidates know what to expect in the job. Includes scoping, filming and editing.</a:t>
            </a:r>
          </a:p>
          <a:p>
            <a:pPr marL="85619" indent="-77057">
              <a:spcBef>
                <a:spcPts val="519"/>
              </a:spcBef>
              <a:buSzPts val="650"/>
              <a:buFont typeface="Arial"/>
              <a:buChar char="•"/>
            </a:pPr>
            <a:endParaRPr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7" name="Google Shape;162;p4">
            <a:extLst>
              <a:ext uri="{FF2B5EF4-FFF2-40B4-BE49-F238E27FC236}">
                <a16:creationId xmlns:a16="http://schemas.microsoft.com/office/drawing/2014/main" id="{1C33190C-BE04-E325-06C6-D862F9A7AF2F}"/>
              </a:ext>
            </a:extLst>
          </p:cNvPr>
          <p:cNvSpPr txBox="1"/>
          <p:nvPr/>
        </p:nvSpPr>
        <p:spPr>
          <a:xfrm>
            <a:off x="8260610" y="4303456"/>
            <a:ext cx="1664413" cy="1964694"/>
          </a:xfrm>
          <a:prstGeom prst="rect">
            <a:avLst/>
          </a:prstGeom>
          <a:noFill/>
          <a:ln>
            <a:noFill/>
          </a:ln>
        </p:spPr>
        <p:txBody>
          <a:bodyPr spcFirstLastPara="1" wrap="square" lIns="0" tIns="8562" rIns="0" bIns="0" anchor="t" anchorCtr="0">
            <a:sp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DATA IMPORTS &amp; MANAGEMENT</a:t>
            </a:r>
            <a:br>
              <a:rPr lang="en-US" sz="674"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rPr>
              <a:t>Journeyfront data experts to manage data imports on your behalf to maintain key dashboards within your account from external systems if needed.</a:t>
            </a:r>
          </a:p>
          <a:p>
            <a:pPr marL="85619" indent="-77057">
              <a:spcBef>
                <a:spcPts val="519"/>
              </a:spcBef>
              <a:buSzPts val="650"/>
              <a:buFont typeface="Arial"/>
              <a:buChar char="•"/>
            </a:pPr>
            <a:r>
              <a:rPr lang="en-US" sz="674" b="1" dirty="0">
                <a:solidFill>
                  <a:srgbClr val="3CB1E5"/>
                </a:solidFill>
                <a:latin typeface="Lato" panose="020F0502020204030203" pitchFamily="34" charset="0"/>
              </a:rPr>
              <a:t>INSTRUMENT MONITORING &amp; IMPROVEMENTS</a:t>
            </a:r>
            <a:br>
              <a:rPr lang="en-US" sz="674" b="1" dirty="0">
                <a:solidFill>
                  <a:schemeClr val="tx1">
                    <a:lumMod val="75000"/>
                    <a:lumOff val="25000"/>
                  </a:schemeClr>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A team of experts to monitor the effectiveness of your measurement tool(s) and improve measures as needed to drive key outcomes.</a:t>
            </a:r>
          </a:p>
          <a:p>
            <a:pPr marL="85619" indent="-77057">
              <a:spcBef>
                <a:spcPts val="519"/>
              </a:spcBef>
              <a:buSzPts val="650"/>
              <a:buFont typeface="Arial"/>
              <a:buChar char="•"/>
            </a:pPr>
            <a:r>
              <a:rPr lang="en-US" sz="674" b="1" dirty="0">
                <a:solidFill>
                  <a:srgbClr val="3CB1E5"/>
                </a:solidFill>
                <a:latin typeface="Lato" panose="020F0502020204030203" pitchFamily="34" charset="0"/>
              </a:rPr>
              <a:t>CUSTOM DASHBOARD CREATION SERVICES</a:t>
            </a:r>
            <a:br>
              <a:rPr lang="en-US" sz="674" b="1" dirty="0">
                <a:solidFill>
                  <a:srgbClr val="11465B"/>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A team of business intelligence experts and data engineers to build and add custom dashboards to your Journeyfront account to fit your unique needs.</a:t>
            </a:r>
          </a:p>
        </p:txBody>
      </p:sp>
      <p:sp>
        <p:nvSpPr>
          <p:cNvPr id="8" name="Google Shape;163;p4">
            <a:extLst>
              <a:ext uri="{FF2B5EF4-FFF2-40B4-BE49-F238E27FC236}">
                <a16:creationId xmlns:a16="http://schemas.microsoft.com/office/drawing/2014/main" id="{B76D2B2C-362F-06B0-96D6-23B2BEFC08F2}"/>
              </a:ext>
            </a:extLst>
          </p:cNvPr>
          <p:cNvSpPr txBox="1"/>
          <p:nvPr/>
        </p:nvSpPr>
        <p:spPr>
          <a:xfrm>
            <a:off x="6542583" y="1464726"/>
            <a:ext cx="1550023" cy="136967"/>
          </a:xfrm>
          <a:prstGeom prst="rect">
            <a:avLst/>
          </a:prstGeom>
          <a:noFill/>
          <a:ln>
            <a:noFill/>
          </a:ln>
        </p:spPr>
        <p:txBody>
          <a:bodyPr spcFirstLastPara="1" wrap="square" lIns="0" tIns="8562" rIns="0" bIns="0" anchor="t" anchorCtr="0">
            <a:noAutofit/>
          </a:bodyPr>
          <a:lstStyle/>
          <a:p>
            <a:pPr marL="8562">
              <a:buSzPts val="900"/>
            </a:pPr>
            <a:r>
              <a:rPr lang="en-US" sz="1079" dirty="0">
                <a:solidFill>
                  <a:schemeClr val="tx1"/>
                </a:solidFill>
                <a:latin typeface="Lato Heavy" panose="020F0502020204030203" pitchFamily="34" charset="0"/>
                <a:ea typeface="Lato Heavy" panose="020F0502020204030203" pitchFamily="34" charset="0"/>
                <a:cs typeface="Lato Heavy" panose="020F0502020204030203" pitchFamily="34" charset="0"/>
              </a:rPr>
              <a:t>SOFTWARE</a:t>
            </a:r>
            <a:r>
              <a:rPr lang="en-US" sz="1079" dirty="0">
                <a:solidFill>
                  <a:srgbClr val="231F20"/>
                </a:solidFill>
                <a:latin typeface="Lato Heavy" panose="020F0502020204030203" pitchFamily="34" charset="0"/>
                <a:ea typeface="Lato Heavy" panose="020F0502020204030203" pitchFamily="34" charset="0"/>
                <a:cs typeface="Lato Heavy" panose="020F0502020204030203" pitchFamily="34" charset="0"/>
              </a:rPr>
              <a:t> </a:t>
            </a:r>
            <a:r>
              <a:rPr lang="en-US" sz="1079" dirty="0">
                <a:solidFill>
                  <a:schemeClr val="tx1"/>
                </a:solidFill>
                <a:latin typeface="Lato Heavy" panose="020F0502020204030203" pitchFamily="34" charset="0"/>
                <a:ea typeface="Lato Heavy" panose="020F0502020204030203" pitchFamily="34" charset="0"/>
                <a:cs typeface="Lato Heavy" panose="020F0502020204030203" pitchFamily="34" charset="0"/>
              </a:rPr>
              <a:t>TOOLS</a:t>
            </a:r>
            <a:endParaRPr sz="1079" dirty="0">
              <a:solidFill>
                <a:schemeClr val="tx1"/>
              </a:solidFill>
              <a:latin typeface="Lato Heavy" panose="020F0502020204030203" pitchFamily="34" charset="0"/>
              <a:ea typeface="Lato Heavy" panose="020F0502020204030203" pitchFamily="34" charset="0"/>
              <a:cs typeface="Lato Heavy" panose="020F0502020204030203" pitchFamily="34" charset="0"/>
            </a:endParaRPr>
          </a:p>
        </p:txBody>
      </p:sp>
      <p:sp>
        <p:nvSpPr>
          <p:cNvPr id="9" name="Google Shape;164;p4">
            <a:extLst>
              <a:ext uri="{FF2B5EF4-FFF2-40B4-BE49-F238E27FC236}">
                <a16:creationId xmlns:a16="http://schemas.microsoft.com/office/drawing/2014/main" id="{58769DE5-361E-43E1-D0B6-878315F66765}"/>
              </a:ext>
            </a:extLst>
          </p:cNvPr>
          <p:cNvSpPr txBox="1"/>
          <p:nvPr/>
        </p:nvSpPr>
        <p:spPr>
          <a:xfrm>
            <a:off x="6536944" y="3959391"/>
            <a:ext cx="1812521" cy="155216"/>
          </a:xfrm>
          <a:prstGeom prst="rect">
            <a:avLst/>
          </a:prstGeom>
          <a:noFill/>
          <a:ln>
            <a:noFill/>
          </a:ln>
        </p:spPr>
        <p:txBody>
          <a:bodyPr spcFirstLastPara="1" wrap="square" lIns="0" tIns="8562" rIns="0" bIns="0" anchor="t" anchorCtr="0">
            <a:noAutofit/>
          </a:bodyPr>
          <a:lstStyle>
            <a:defPPr marR="0" lvl="0" algn="l" rtl="0">
              <a:lnSpc>
                <a:spcPct val="100000"/>
              </a:lnSpc>
              <a:spcBef>
                <a:spcPts val="0"/>
              </a:spcBef>
              <a:spcAft>
                <a:spcPts val="0"/>
              </a:spcAft>
            </a:defPPr>
            <a:lvl1pPr marL="12700">
              <a:buSzPts val="900"/>
              <a:defRPr sz="16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sz="1079" dirty="0"/>
              <a:t>PROFESSIONAL SERVICES</a:t>
            </a:r>
            <a:endParaRPr sz="1079" dirty="0"/>
          </a:p>
        </p:txBody>
      </p:sp>
      <p:sp>
        <p:nvSpPr>
          <p:cNvPr id="10" name="Google Shape;165;p4">
            <a:extLst>
              <a:ext uri="{FF2B5EF4-FFF2-40B4-BE49-F238E27FC236}">
                <a16:creationId xmlns:a16="http://schemas.microsoft.com/office/drawing/2014/main" id="{B849108B-DE51-02DE-E36A-0DF68E1F0EE6}"/>
              </a:ext>
            </a:extLst>
          </p:cNvPr>
          <p:cNvSpPr txBox="1"/>
          <p:nvPr/>
        </p:nvSpPr>
        <p:spPr>
          <a:xfrm>
            <a:off x="9938704" y="4303456"/>
            <a:ext cx="1664413" cy="730997"/>
          </a:xfrm>
          <a:prstGeom prst="rect">
            <a:avLst/>
          </a:prstGeom>
          <a:noFill/>
          <a:ln>
            <a:noFill/>
          </a:ln>
        </p:spPr>
        <p:txBody>
          <a:bodyPr spcFirstLastPara="1" wrap="square" lIns="0" tIns="8562" rIns="0" bIns="0" anchor="t" anchorCtr="0">
            <a:noAutofit/>
          </a:bodyPr>
          <a:lstStyle/>
          <a:p>
            <a:pPr marL="85619" indent="-77057">
              <a:spcBef>
                <a:spcPts val="519"/>
              </a:spcBef>
              <a:buSzPts val="650"/>
              <a:buFont typeface="Arial"/>
              <a:buChar char="•"/>
            </a:pPr>
            <a:r>
              <a:rPr lang="en-US" sz="674" b="1" dirty="0">
                <a:solidFill>
                  <a:srgbClr val="3CB1E5"/>
                </a:solidFill>
                <a:latin typeface="Lato" panose="020F0502020204030203" pitchFamily="34" charset="0"/>
                <a:cs typeface="Lato" panose="020F0502020204030203" pitchFamily="34" charset="0"/>
              </a:rPr>
              <a:t>CUSTOM ANALYSIS</a:t>
            </a:r>
            <a:br>
              <a:rPr lang="en-US" sz="674" b="1" dirty="0">
                <a:solidFill>
                  <a:schemeClr val="tx1">
                    <a:lumMod val="75000"/>
                    <a:lumOff val="25000"/>
                  </a:schemeClr>
                </a:solidFill>
                <a:latin typeface="Lato" panose="020F0502020204030203" pitchFamily="34" charset="0"/>
                <a:cs typeface="Lato" panose="020F0502020204030203" pitchFamily="34" charset="0"/>
              </a:rPr>
            </a:br>
            <a:r>
              <a:rPr lang="en-US" sz="674" dirty="0">
                <a:solidFill>
                  <a:schemeClr val="tx1">
                    <a:lumMod val="75000"/>
                    <a:lumOff val="25000"/>
                  </a:schemeClr>
                </a:solidFill>
                <a:latin typeface="Lato" panose="020F0502020204030203" pitchFamily="34" charset="0"/>
                <a:cs typeface="Lato" panose="020F0502020204030203" pitchFamily="34" charset="0"/>
              </a:rPr>
              <a:t>A team of data experts</a:t>
            </a:r>
            <a:r>
              <a:rPr lang="en-US" sz="674" dirty="0">
                <a:solidFill>
                  <a:schemeClr val="tx1">
                    <a:lumMod val="75000"/>
                    <a:lumOff val="25000"/>
                  </a:schemeClr>
                </a:solidFill>
                <a:latin typeface="Lato" panose="020F0502020204030203" pitchFamily="34" charset="0"/>
              </a:rPr>
              <a:t> to analyze your data and build reports and/or presentation(s) of findings, helping you tackle your unique hiring challenges or opportunities.</a:t>
            </a:r>
          </a:p>
          <a:p>
            <a:pPr marL="85619" indent="-77057">
              <a:spcBef>
                <a:spcPts val="519"/>
              </a:spcBef>
              <a:buSzPts val="650"/>
              <a:buFont typeface="Arial"/>
              <a:buChar char="•"/>
            </a:pPr>
            <a:r>
              <a:rPr lang="en-US" sz="674" b="1" dirty="0">
                <a:solidFill>
                  <a:srgbClr val="3CB1E5"/>
                </a:solidFill>
                <a:latin typeface="Lato" panose="020F0502020204030203" pitchFamily="34" charset="0"/>
              </a:rPr>
              <a:t>EXPERT GUIDANCE &amp; CONSULTING </a:t>
            </a:r>
            <a:br>
              <a:rPr lang="en-US" sz="674" b="1" dirty="0">
                <a:solidFill>
                  <a:schemeClr val="tx1">
                    <a:lumMod val="75000"/>
                    <a:lumOff val="25000"/>
                  </a:schemeClr>
                </a:solidFill>
                <a:latin typeface="Lato" panose="020F0502020204030203" pitchFamily="34" charset="0"/>
              </a:rPr>
            </a:br>
            <a:r>
              <a:rPr lang="en-US" sz="674" dirty="0">
                <a:solidFill>
                  <a:schemeClr val="tx1">
                    <a:lumMod val="75000"/>
                    <a:lumOff val="25000"/>
                  </a:schemeClr>
                </a:solidFill>
                <a:latin typeface="Lato" panose="020F0502020204030203" pitchFamily="34" charset="0"/>
              </a:rPr>
              <a:t>Extra help addressing your most significant hiring challenges or opportunities from our team of hiring and data experts. Includes custom analytics if/when needed.</a:t>
            </a:r>
          </a:p>
          <a:p>
            <a:pPr marL="85619" indent="-77057">
              <a:spcBef>
                <a:spcPts val="519"/>
              </a:spcBef>
              <a:buSzPts val="650"/>
              <a:buFont typeface="Arial"/>
              <a:buChar char="•"/>
            </a:pPr>
            <a:endParaRPr lang="en-US" sz="674" dirty="0">
              <a:solidFill>
                <a:schemeClr val="tx1">
                  <a:lumMod val="75000"/>
                  <a:lumOff val="25000"/>
                </a:schemeClr>
              </a:solidFill>
              <a:latin typeface="Lato" panose="020F0502020204030203" pitchFamily="34" charset="0"/>
              <a:cs typeface="Lato" panose="020F0502020204030203" pitchFamily="34" charset="0"/>
            </a:endParaRPr>
          </a:p>
        </p:txBody>
      </p:sp>
      <p:sp>
        <p:nvSpPr>
          <p:cNvPr id="13" name="Google Shape;169;p4">
            <a:extLst>
              <a:ext uri="{FF2B5EF4-FFF2-40B4-BE49-F238E27FC236}">
                <a16:creationId xmlns:a16="http://schemas.microsoft.com/office/drawing/2014/main" id="{4899C485-3297-FAB0-9B25-4132DCD54670}"/>
              </a:ext>
            </a:extLst>
          </p:cNvPr>
          <p:cNvSpPr txBox="1"/>
          <p:nvPr/>
        </p:nvSpPr>
        <p:spPr>
          <a:xfrm>
            <a:off x="6238365" y="796338"/>
            <a:ext cx="5566401" cy="248979"/>
          </a:xfrm>
          <a:prstGeom prst="rect">
            <a:avLst/>
          </a:prstGeom>
          <a:noFill/>
        </p:spPr>
        <p:txBody>
          <a:bodyPr wrap="square" lIns="0" tIns="0" rIns="0" bIns="0" rtlCol="0">
            <a:spAutoFit/>
          </a:bodyPr>
          <a:lstStyle>
            <a:defPPr marR="0" lvl="0" algn="l" rtl="0">
              <a:lnSpc>
                <a:spcPct val="100000"/>
              </a:lnSpc>
              <a:spcBef>
                <a:spcPts val="0"/>
              </a:spcBef>
              <a:spcAft>
                <a:spcPts val="0"/>
              </a:spcAft>
            </a:defPPr>
            <a:lvl1pPr algn="ctr">
              <a:defRPr sz="1600">
                <a:solidFill>
                  <a:schemeClr val="tx1"/>
                </a:solidFill>
                <a:latin typeface="Lato Black" panose="020F0A02020204030203" pitchFamily="34" charset="0"/>
                <a:ea typeface="Lato Heavy" panose="020F0502020204030203" pitchFamily="34" charset="0"/>
                <a:cs typeface="Lato Heavy" panose="020F0502020204030203" pitchFamily="34" charset="0"/>
              </a:defRPr>
            </a:lvl1pPr>
          </a:lstStyle>
          <a:p>
            <a:r>
              <a:rPr lang="en-US" sz="1618" dirty="0">
                <a:solidFill>
                  <a:srgbClr val="3CB1E5"/>
                </a:solidFill>
              </a:rPr>
              <a:t>OPTIONAL ADD-ONS</a:t>
            </a:r>
            <a:endParaRPr sz="1618" dirty="0">
              <a:solidFill>
                <a:srgbClr val="3CB1E5"/>
              </a:solidFill>
            </a:endParaRPr>
          </a:p>
        </p:txBody>
      </p:sp>
      <p:sp>
        <p:nvSpPr>
          <p:cNvPr id="14" name="TextBox 13">
            <a:extLst>
              <a:ext uri="{FF2B5EF4-FFF2-40B4-BE49-F238E27FC236}">
                <a16:creationId xmlns:a16="http://schemas.microsoft.com/office/drawing/2014/main" id="{F6EE0E36-3F8E-6CB6-83C0-67CE1E5D05F6}"/>
              </a:ext>
            </a:extLst>
          </p:cNvPr>
          <p:cNvSpPr txBox="1"/>
          <p:nvPr/>
        </p:nvSpPr>
        <p:spPr>
          <a:xfrm>
            <a:off x="238728" y="796338"/>
            <a:ext cx="5315145" cy="248979"/>
          </a:xfrm>
          <a:prstGeom prst="rect">
            <a:avLst/>
          </a:prstGeom>
          <a:noFill/>
        </p:spPr>
        <p:txBody>
          <a:bodyPr wrap="square" lIns="0" tIns="0" rIns="0" bIns="0" rtlCol="0">
            <a:spAutoFit/>
          </a:bodyPr>
          <a:lstStyle/>
          <a:p>
            <a:pPr algn="ctr"/>
            <a:r>
              <a:rPr lang="en-US" sz="1618" dirty="0">
                <a:solidFill>
                  <a:srgbClr val="3CB1E5"/>
                </a:solidFill>
                <a:latin typeface="Lato Black" panose="020F0A02020204030203" pitchFamily="34" charset="0"/>
                <a:ea typeface="Lato Heavy" panose="020F0502020204030203" pitchFamily="34" charset="0"/>
                <a:cs typeface="Lato Heavy" panose="020F0502020204030203" pitchFamily="34" charset="0"/>
              </a:rPr>
              <a:t>STANDARD OFFERING</a:t>
            </a:r>
          </a:p>
        </p:txBody>
      </p:sp>
      <p:sp>
        <p:nvSpPr>
          <p:cNvPr id="18" name="Google Shape;165;p4">
            <a:extLst>
              <a:ext uri="{FF2B5EF4-FFF2-40B4-BE49-F238E27FC236}">
                <a16:creationId xmlns:a16="http://schemas.microsoft.com/office/drawing/2014/main" id="{78F9CAB9-C2A6-019B-A33C-2FF3C70A316E}"/>
              </a:ext>
            </a:extLst>
          </p:cNvPr>
          <p:cNvSpPr txBox="1"/>
          <p:nvPr/>
        </p:nvSpPr>
        <p:spPr>
          <a:xfrm>
            <a:off x="5283634" y="6634196"/>
            <a:ext cx="1558921" cy="84021"/>
          </a:xfrm>
          <a:prstGeom prst="rect">
            <a:avLst/>
          </a:prstGeom>
          <a:noFill/>
          <a:ln>
            <a:noFill/>
          </a:ln>
        </p:spPr>
        <p:txBody>
          <a:bodyPr spcFirstLastPara="1" wrap="square" lIns="0" tIns="8562" rIns="0" bIns="0" anchor="t" anchorCtr="0">
            <a:noAutofit/>
          </a:bodyPr>
          <a:lstStyle/>
          <a:p>
            <a:pPr algn="ctr">
              <a:buSzPts val="650"/>
            </a:pPr>
            <a:r>
              <a:rPr lang="en-US" sz="741" b="1" dirty="0">
                <a:solidFill>
                  <a:schemeClr val="bg1">
                    <a:lumMod val="75000"/>
                  </a:schemeClr>
                </a:solidFill>
                <a:latin typeface="Lato" panose="020F0502020204030203" pitchFamily="34" charset="0"/>
                <a:cs typeface="Lato" panose="020F0502020204030203" pitchFamily="34" charset="0"/>
              </a:rPr>
              <a:t>Journeyfront, Inc. © 2023</a:t>
            </a:r>
            <a:endParaRPr lang="en-US" sz="741" dirty="0">
              <a:solidFill>
                <a:schemeClr val="bg1">
                  <a:lumMod val="75000"/>
                </a:schemeClr>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055523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B8AA8-039E-83A1-314F-57C0E19A7D11}"/>
              </a:ext>
            </a:extLst>
          </p:cNvPr>
          <p:cNvSpPr>
            <a:spLocks noGrp="1"/>
          </p:cNvSpPr>
          <p:nvPr>
            <p:ph type="body" sz="quarter" idx="10"/>
          </p:nvPr>
        </p:nvSpPr>
        <p:spPr/>
        <p:txBody>
          <a:bodyPr/>
          <a:lstStyle/>
          <a:p>
            <a:r>
              <a:rPr lang="en-US" sz="4045" dirty="0"/>
              <a:t>STANDARD OFFERING</a:t>
            </a:r>
          </a:p>
        </p:txBody>
      </p:sp>
      <p:sp>
        <p:nvSpPr>
          <p:cNvPr id="3" name="Text Placeholder 1">
            <a:extLst>
              <a:ext uri="{FF2B5EF4-FFF2-40B4-BE49-F238E27FC236}">
                <a16:creationId xmlns:a16="http://schemas.microsoft.com/office/drawing/2014/main" id="{1C25BEDE-B2B9-7E3E-2112-59ADE67B20C4}"/>
              </a:ext>
            </a:extLst>
          </p:cNvPr>
          <p:cNvSpPr txBox="1">
            <a:spLocks/>
          </p:cNvSpPr>
          <p:nvPr/>
        </p:nvSpPr>
        <p:spPr>
          <a:xfrm>
            <a:off x="0" y="3907092"/>
            <a:ext cx="12192000" cy="24897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L="226067" marR="0" lvl="0" indent="0" algn="ctr" rtl="0">
              <a:lnSpc>
                <a:spcPct val="100000"/>
              </a:lnSpc>
              <a:spcBef>
                <a:spcPts val="0"/>
              </a:spcBef>
              <a:spcAft>
                <a:spcPts val="0"/>
              </a:spcAft>
              <a:buClr>
                <a:srgbClr val="000000"/>
              </a:buClr>
              <a:buSzPts val="1400"/>
              <a:buFont typeface="Arial"/>
              <a:buNone/>
              <a:defRPr sz="5539" b="1" i="0" u="none" strike="noStrike" cap="none">
                <a:solidFill>
                  <a:schemeClr val="bg1"/>
                </a:solidFill>
                <a:latin typeface="Lato Heavy" panose="020F0502020204030203" pitchFamily="34" charset="0"/>
                <a:ea typeface="Lato Heavy" panose="020F0502020204030203" pitchFamily="34" charset="0"/>
                <a:cs typeface="Lato Heavy" panose="020F0502020204030203" pitchFamily="34" charset="0"/>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r>
              <a:rPr lang="en-US" sz="1618" b="0" dirty="0">
                <a:latin typeface="Lato" panose="020F0502020204030203" pitchFamily="34" charset="0"/>
              </a:rPr>
              <a:t>Software Tools  &amp;  Professional Services</a:t>
            </a:r>
          </a:p>
        </p:txBody>
      </p:sp>
    </p:spTree>
    <p:extLst>
      <p:ext uri="{BB962C8B-B14F-4D97-AF65-F5344CB8AC3E}">
        <p14:creationId xmlns:p14="http://schemas.microsoft.com/office/powerpoint/2010/main" val="2390751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9" name="TextBox 18">
            <a:extLst>
              <a:ext uri="{FF2B5EF4-FFF2-40B4-BE49-F238E27FC236}">
                <a16:creationId xmlns:a16="http://schemas.microsoft.com/office/drawing/2014/main" id="{7D541919-4158-7217-74C2-13E17E66C207}"/>
              </a:ext>
            </a:extLst>
          </p:cNvPr>
          <p:cNvSpPr txBox="1"/>
          <p:nvPr/>
        </p:nvSpPr>
        <p:spPr>
          <a:xfrm>
            <a:off x="365931" y="874617"/>
            <a:ext cx="5315145" cy="415050"/>
          </a:xfrm>
          <a:prstGeom prst="rect">
            <a:avLst/>
          </a:prstGeom>
          <a:noFill/>
        </p:spPr>
        <p:txBody>
          <a:bodyPr wrap="square" lIns="0" tIns="0" rIns="0" bIns="0" rtlCol="0">
            <a:spAutoFit/>
          </a:bodyPr>
          <a:lstStyle/>
          <a:p>
            <a:r>
              <a:rPr lang="en-US" sz="2697" dirty="0">
                <a:solidFill>
                  <a:schemeClr val="tx1"/>
                </a:solidFill>
                <a:latin typeface="Lato Black" panose="020F0A02020204030203" pitchFamily="34" charset="0"/>
                <a:ea typeface="Lato Heavy" panose="020F0502020204030203" pitchFamily="34" charset="0"/>
                <a:cs typeface="Lato Heavy" panose="020F0502020204030203" pitchFamily="34" charset="0"/>
              </a:rPr>
              <a:t>STANDARD OFFERING</a:t>
            </a:r>
          </a:p>
        </p:txBody>
      </p:sp>
      <p:sp>
        <p:nvSpPr>
          <p:cNvPr id="21" name="Google Shape;158;p4">
            <a:extLst>
              <a:ext uri="{FF2B5EF4-FFF2-40B4-BE49-F238E27FC236}">
                <a16:creationId xmlns:a16="http://schemas.microsoft.com/office/drawing/2014/main" id="{EED414F8-FC98-FB58-CF22-6F6B3C8DA5CC}"/>
              </a:ext>
            </a:extLst>
          </p:cNvPr>
          <p:cNvSpPr txBox="1"/>
          <p:nvPr/>
        </p:nvSpPr>
        <p:spPr>
          <a:xfrm>
            <a:off x="4456807" y="1883430"/>
            <a:ext cx="3390472" cy="3357817"/>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DIGITAL INTERVIEW GUIDES</a:t>
            </a:r>
            <a:br>
              <a:rPr lang="en-US" sz="1213" b="1" dirty="0">
                <a:solidFill>
                  <a:schemeClr val="tx1">
                    <a:lumMod val="75000"/>
                    <a:lumOff val="25000"/>
                  </a:schemeClr>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cs typeface="Lato" panose="020F0502020204030203" pitchFamily="34" charset="0"/>
              </a:rPr>
              <a:t>Build and use structured, digital interview guides to maximize interviewer effectiveness. Guide interviewers with topics to cover, example questions, scoring rubrics, and a place to leave notes and scores.</a:t>
            </a:r>
          </a:p>
          <a:p>
            <a:pPr marL="8562">
              <a:spcBef>
                <a:spcPts val="519"/>
              </a:spcBef>
              <a:buSzPts val="650"/>
            </a:pPr>
            <a:endParaRPr lang="en-US" sz="1213"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DIGITAL SCORECARDS</a:t>
            </a:r>
            <a:br>
              <a:rPr lang="en-US" sz="1213" b="1" dirty="0">
                <a:solidFill>
                  <a:srgbClr val="11465B"/>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rPr>
              <a:t>Aggregate all candidate insights into easy-to-use, customizable scorecards to increase the speed and accuracy of your hiring decisions.</a:t>
            </a:r>
          </a:p>
          <a:p>
            <a:pPr marL="8562">
              <a:spcBef>
                <a:spcPts val="519"/>
              </a:spcBef>
              <a:buSzPts val="650"/>
            </a:pPr>
            <a:endParaRPr lang="en-US" sz="1213"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ADVANCED CANDIDATE SORTING/FILTERING</a:t>
            </a:r>
            <a:br>
              <a:rPr lang="en-US" sz="1213" b="1" dirty="0">
                <a:solidFill>
                  <a:srgbClr val="11465B"/>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cs typeface="Lato" panose="020F0502020204030203" pitchFamily="34" charset="0"/>
              </a:rPr>
              <a:t>Auto-filter and sort all applicants based on insights collected across the steps of the hiring process</a:t>
            </a:r>
          </a:p>
        </p:txBody>
      </p:sp>
      <p:sp>
        <p:nvSpPr>
          <p:cNvPr id="22" name="Google Shape;159;p4">
            <a:extLst>
              <a:ext uri="{FF2B5EF4-FFF2-40B4-BE49-F238E27FC236}">
                <a16:creationId xmlns:a16="http://schemas.microsoft.com/office/drawing/2014/main" id="{E4A14B97-A33E-D623-5500-A8DDDD28F2E0}"/>
              </a:ext>
            </a:extLst>
          </p:cNvPr>
          <p:cNvSpPr txBox="1"/>
          <p:nvPr/>
        </p:nvSpPr>
        <p:spPr>
          <a:xfrm>
            <a:off x="8198711" y="1883430"/>
            <a:ext cx="3390472" cy="3945841"/>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HIRING FUNNEL REPORTING &amp; ANALYTICS</a:t>
            </a:r>
            <a:br>
              <a:rPr lang="en-US" sz="1213" b="1" dirty="0">
                <a:solidFill>
                  <a:srgbClr val="11465B"/>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rPr>
              <a:t>All your hiring funnel data displayed across numerous dashboards to gather insights about your hiring funnel.</a:t>
            </a:r>
          </a:p>
          <a:p>
            <a:pPr marL="8562">
              <a:spcBef>
                <a:spcPts val="519"/>
              </a:spcBef>
              <a:buSzPts val="650"/>
            </a:pPr>
            <a:endParaRPr lang="en-US" sz="1213"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PERFORMANCE/TURNOVER TRACKING, REPORTING &amp; ANALYTICS</a:t>
            </a:r>
            <a:br>
              <a:rPr lang="en-US" sz="1213" b="1" dirty="0">
                <a:solidFill>
                  <a:schemeClr val="tx1">
                    <a:lumMod val="75000"/>
                    <a:lumOff val="25000"/>
                  </a:schemeClr>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rPr>
              <a:t>Collect or import employee performance and turnover data and track patterns over time, including predictive insights.</a:t>
            </a:r>
          </a:p>
          <a:p>
            <a:pPr marL="8562">
              <a:spcBef>
                <a:spcPts val="519"/>
              </a:spcBef>
              <a:buSzPts val="650"/>
            </a:pPr>
            <a:endParaRPr lang="en-US" sz="1213"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HIRING OPTIMIZATION REPORTING &amp; ANALYTICS </a:t>
            </a:r>
            <a:br>
              <a:rPr lang="en-US" sz="1213" b="1" dirty="0">
                <a:solidFill>
                  <a:srgbClr val="11465B"/>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rPr>
              <a:t>All your hiring data analyzed and reported against key post-hire outcomes (performance/turnover) to facilitate continuous data-driven improvements.</a:t>
            </a:r>
            <a:endParaRPr lang="en-US" sz="1213" dirty="0">
              <a:solidFill>
                <a:schemeClr val="tx1">
                  <a:lumMod val="75000"/>
                  <a:lumOff val="25000"/>
                </a:schemeClr>
              </a:solidFill>
              <a:latin typeface="Lato" panose="020F0502020204030203" pitchFamily="34" charset="0"/>
              <a:cs typeface="Lato" panose="020F0502020204030203" pitchFamily="34" charset="0"/>
            </a:endParaRPr>
          </a:p>
        </p:txBody>
      </p:sp>
      <p:sp>
        <p:nvSpPr>
          <p:cNvPr id="23" name="Google Shape;160;p4">
            <a:extLst>
              <a:ext uri="{FF2B5EF4-FFF2-40B4-BE49-F238E27FC236}">
                <a16:creationId xmlns:a16="http://schemas.microsoft.com/office/drawing/2014/main" id="{261A660D-9A93-810B-0F4E-9113DC1F24AC}"/>
              </a:ext>
            </a:extLst>
          </p:cNvPr>
          <p:cNvSpPr txBox="1"/>
          <p:nvPr/>
        </p:nvSpPr>
        <p:spPr>
          <a:xfrm>
            <a:off x="714904" y="1883431"/>
            <a:ext cx="3390472" cy="2810723"/>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SCREENING QUESTIONS</a:t>
            </a:r>
            <a:br>
              <a:rPr lang="en-US" sz="1213" b="1" dirty="0">
                <a:solidFill>
                  <a:schemeClr val="tx1">
                    <a:lumMod val="75000"/>
                    <a:lumOff val="25000"/>
                  </a:schemeClr>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cs typeface="Lato" panose="020F0502020204030203" pitchFamily="34" charset="0"/>
              </a:rPr>
              <a:t>Efficiently screen and filter applicants based on job requirements using candidate screening questions.</a:t>
            </a:r>
          </a:p>
          <a:p>
            <a:pPr marL="8562">
              <a:spcBef>
                <a:spcPts val="519"/>
              </a:spcBef>
              <a:buSzPts val="650"/>
            </a:pPr>
            <a:endParaRPr lang="en-US" sz="1213"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VIDEO INTERVIEW</a:t>
            </a:r>
            <a:br>
              <a:rPr lang="en-US" sz="1213" b="1" dirty="0">
                <a:solidFill>
                  <a:schemeClr val="tx1">
                    <a:lumMod val="75000"/>
                    <a:lumOff val="25000"/>
                  </a:schemeClr>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cs typeface="Lato" panose="020F0502020204030203" pitchFamily="34" charset="0"/>
              </a:rPr>
              <a:t>Record candidate audio or video responses to key questions during the application and score later at your convenience.</a:t>
            </a:r>
          </a:p>
          <a:p>
            <a:pPr marL="8562">
              <a:spcBef>
                <a:spcPts val="519"/>
              </a:spcBef>
              <a:buSzPts val="650"/>
            </a:pPr>
            <a:endParaRPr lang="en-US" sz="1213"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EMBEDDED COMPANY/JOB PREVIEWS</a:t>
            </a:r>
            <a:br>
              <a:rPr lang="en-US" sz="1213" b="1" dirty="0">
                <a:solidFill>
                  <a:schemeClr val="tx1">
                    <a:lumMod val="75000"/>
                    <a:lumOff val="25000"/>
                  </a:schemeClr>
                </a:solidFill>
                <a:latin typeface="Lato" panose="020F0502020204030203" pitchFamily="34" charset="0"/>
                <a:cs typeface="Lato" panose="020F0502020204030203" pitchFamily="34" charset="0"/>
              </a:rPr>
            </a:br>
            <a:r>
              <a:rPr lang="en-US" sz="1213" dirty="0">
                <a:solidFill>
                  <a:schemeClr val="tx1">
                    <a:lumMod val="75000"/>
                    <a:lumOff val="25000"/>
                  </a:schemeClr>
                </a:solidFill>
                <a:latin typeface="Lato" panose="020F0502020204030203" pitchFamily="34" charset="0"/>
                <a:cs typeface="Lato" panose="020F0502020204030203" pitchFamily="34" charset="0"/>
              </a:rPr>
              <a:t>Embed video into the application process that shows candidates a preview of what they can expect from the job and self-select in or out based on perceived job fit.</a:t>
            </a:r>
          </a:p>
        </p:txBody>
      </p:sp>
      <p:sp>
        <p:nvSpPr>
          <p:cNvPr id="26" name="Google Shape;163;p4">
            <a:extLst>
              <a:ext uri="{FF2B5EF4-FFF2-40B4-BE49-F238E27FC236}">
                <a16:creationId xmlns:a16="http://schemas.microsoft.com/office/drawing/2014/main" id="{2023E5BA-7D3B-7468-3E2B-33CB24E9A179}"/>
              </a:ext>
            </a:extLst>
          </p:cNvPr>
          <p:cNvSpPr txBox="1"/>
          <p:nvPr/>
        </p:nvSpPr>
        <p:spPr>
          <a:xfrm>
            <a:off x="694356" y="1292667"/>
            <a:ext cx="2372793" cy="169975"/>
          </a:xfrm>
          <a:prstGeom prst="rect">
            <a:avLst/>
          </a:prstGeom>
          <a:noFill/>
          <a:ln>
            <a:noFill/>
          </a:ln>
        </p:spPr>
        <p:txBody>
          <a:bodyPr spcFirstLastPara="1" wrap="square" lIns="0" tIns="8562" rIns="0" bIns="0" anchor="t" anchorCtr="0">
            <a:noAutofit/>
          </a:bodyPr>
          <a:lstStyle>
            <a:defPPr marR="0" lvl="0" algn="l" rtl="0">
              <a:lnSpc>
                <a:spcPct val="100000"/>
              </a:lnSpc>
              <a:spcBef>
                <a:spcPts val="0"/>
              </a:spcBef>
              <a:spcAft>
                <a:spcPts val="0"/>
              </a:spcAft>
            </a:defPPr>
            <a:lvl1pPr marL="12700">
              <a:buSzPts val="900"/>
              <a:defRPr sz="16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sz="1618" dirty="0">
                <a:latin typeface="Lato Medium" panose="020F0502020204030203" pitchFamily="34" charset="0"/>
                <a:ea typeface="Lato Medium" panose="020F0502020204030203" pitchFamily="34" charset="0"/>
                <a:cs typeface="Lato Medium" panose="020F0502020204030203" pitchFamily="34" charset="0"/>
              </a:rPr>
              <a:t>SOFTWARE TOOLS</a:t>
            </a:r>
            <a:endParaRPr sz="1618" dirty="0">
              <a:latin typeface="Lato Medium" panose="020F0502020204030203" pitchFamily="34" charset="0"/>
              <a:ea typeface="Lato Medium" panose="020F0502020204030203" pitchFamily="34" charset="0"/>
              <a:cs typeface="Lato Medium" panose="020F0502020204030203" pitchFamily="34" charset="0"/>
            </a:endParaRPr>
          </a:p>
        </p:txBody>
      </p:sp>
      <p:pic>
        <p:nvPicPr>
          <p:cNvPr id="29" name="Graphic 28">
            <a:extLst>
              <a:ext uri="{FF2B5EF4-FFF2-40B4-BE49-F238E27FC236}">
                <a16:creationId xmlns:a16="http://schemas.microsoft.com/office/drawing/2014/main" id="{4CBD52E1-A547-FF60-6990-1E46EEEDEC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508813" y="5012653"/>
            <a:ext cx="6331248" cy="2810724"/>
          </a:xfrm>
          <a:prstGeom prst="rect">
            <a:avLst/>
          </a:prstGeom>
        </p:spPr>
      </p:pic>
      <p:sp>
        <p:nvSpPr>
          <p:cNvPr id="3" name="Oval 2">
            <a:extLst>
              <a:ext uri="{FF2B5EF4-FFF2-40B4-BE49-F238E27FC236}">
                <a16:creationId xmlns:a16="http://schemas.microsoft.com/office/drawing/2014/main" id="{57563186-F19D-BD72-A656-0F7438B33B24}"/>
              </a:ext>
            </a:extLst>
          </p:cNvPr>
          <p:cNvSpPr/>
          <p:nvPr/>
        </p:nvSpPr>
        <p:spPr>
          <a:xfrm>
            <a:off x="365931" y="1317503"/>
            <a:ext cx="246580" cy="24658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48" b="1" dirty="0">
                <a:latin typeface="+mj-lt"/>
                <a:ea typeface="Lato Heavy" panose="020F0502020204030203" pitchFamily="34" charset="0"/>
                <a:cs typeface="Lato Heavy" panose="020F0502020204030203" pitchFamily="34" charset="0"/>
              </a:rPr>
              <a:t>1</a:t>
            </a:r>
          </a:p>
        </p:txBody>
      </p:sp>
    </p:spTree>
    <p:extLst>
      <p:ext uri="{BB962C8B-B14F-4D97-AF65-F5344CB8AC3E}">
        <p14:creationId xmlns:p14="http://schemas.microsoft.com/office/powerpoint/2010/main" val="4317848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9" name="TextBox 18">
            <a:extLst>
              <a:ext uri="{FF2B5EF4-FFF2-40B4-BE49-F238E27FC236}">
                <a16:creationId xmlns:a16="http://schemas.microsoft.com/office/drawing/2014/main" id="{7D541919-4158-7217-74C2-13E17E66C207}"/>
              </a:ext>
            </a:extLst>
          </p:cNvPr>
          <p:cNvSpPr txBox="1"/>
          <p:nvPr/>
        </p:nvSpPr>
        <p:spPr>
          <a:xfrm>
            <a:off x="365931" y="874617"/>
            <a:ext cx="5315145" cy="415050"/>
          </a:xfrm>
          <a:prstGeom prst="rect">
            <a:avLst/>
          </a:prstGeom>
          <a:noFill/>
        </p:spPr>
        <p:txBody>
          <a:bodyPr wrap="square" lIns="0" tIns="0" rIns="0" bIns="0" rtlCol="0">
            <a:spAutoFit/>
          </a:bodyPr>
          <a:lstStyle/>
          <a:p>
            <a:r>
              <a:rPr lang="en-US" sz="2697" dirty="0">
                <a:solidFill>
                  <a:schemeClr val="tx1"/>
                </a:solidFill>
                <a:latin typeface="Lato Black" panose="020F0A02020204030203" pitchFamily="34" charset="0"/>
                <a:ea typeface="Lato Heavy" panose="020F0502020204030203" pitchFamily="34" charset="0"/>
                <a:cs typeface="Lato Heavy" panose="020F0502020204030203" pitchFamily="34" charset="0"/>
              </a:rPr>
              <a:t>STANDARD OFFERING</a:t>
            </a:r>
          </a:p>
        </p:txBody>
      </p:sp>
      <p:sp>
        <p:nvSpPr>
          <p:cNvPr id="26" name="Google Shape;163;p4">
            <a:extLst>
              <a:ext uri="{FF2B5EF4-FFF2-40B4-BE49-F238E27FC236}">
                <a16:creationId xmlns:a16="http://schemas.microsoft.com/office/drawing/2014/main" id="{2023E5BA-7D3B-7468-3E2B-33CB24E9A179}"/>
              </a:ext>
            </a:extLst>
          </p:cNvPr>
          <p:cNvSpPr txBox="1"/>
          <p:nvPr/>
        </p:nvSpPr>
        <p:spPr>
          <a:xfrm>
            <a:off x="694704" y="1299871"/>
            <a:ext cx="3178654" cy="196265"/>
          </a:xfrm>
          <a:prstGeom prst="rect">
            <a:avLst/>
          </a:prstGeom>
          <a:noFill/>
          <a:ln>
            <a:noFill/>
          </a:ln>
        </p:spPr>
        <p:txBody>
          <a:bodyPr spcFirstLastPara="1" wrap="square" lIns="0" tIns="8562" rIns="0" bIns="0" anchor="t" anchorCtr="0">
            <a:noAutofit/>
          </a:bodyPr>
          <a:lstStyle>
            <a:defPPr marR="0" lvl="0" algn="l" rtl="0">
              <a:lnSpc>
                <a:spcPct val="100000"/>
              </a:lnSpc>
              <a:spcBef>
                <a:spcPts val="0"/>
              </a:spcBef>
              <a:spcAft>
                <a:spcPts val="0"/>
              </a:spcAft>
            </a:defPPr>
            <a:lvl1pPr marL="12700">
              <a:buSzPts val="900"/>
              <a:defRPr sz="16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sz="1618" dirty="0">
                <a:latin typeface="Lato Medium" panose="020F0502020204030203" pitchFamily="34" charset="0"/>
                <a:ea typeface="Lato Medium" panose="020F0502020204030203" pitchFamily="34" charset="0"/>
                <a:cs typeface="Lato Medium" panose="020F0502020204030203" pitchFamily="34" charset="0"/>
              </a:rPr>
              <a:t>PROFESSIONAL SERVICES</a:t>
            </a:r>
            <a:endParaRPr sz="1618"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32" name="Google Shape;158;p4">
            <a:extLst>
              <a:ext uri="{FF2B5EF4-FFF2-40B4-BE49-F238E27FC236}">
                <a16:creationId xmlns:a16="http://schemas.microsoft.com/office/drawing/2014/main" id="{99616BDD-A1AA-6C76-A231-8E8E472554E2}"/>
              </a:ext>
            </a:extLst>
          </p:cNvPr>
          <p:cNvSpPr txBox="1"/>
          <p:nvPr/>
        </p:nvSpPr>
        <p:spPr>
          <a:xfrm>
            <a:off x="5097412" y="1950559"/>
            <a:ext cx="3698697" cy="3357817"/>
          </a:xfrm>
          <a:prstGeom prst="rect">
            <a:avLst/>
          </a:prstGeom>
          <a:noFill/>
          <a:ln>
            <a:noFill/>
          </a:ln>
        </p:spPr>
        <p:txBody>
          <a:bodyPr spcFirstLastPara="1" wrap="square" lIns="0" tIns="8562" rIns="0" bIns="0" anchor="t" anchorCtr="0">
            <a:noAutofit/>
          </a:bodyPr>
          <a:lstStyle/>
          <a:p>
            <a:pPr defTabSz="616458">
              <a:spcAft>
                <a:spcPts val="809"/>
              </a:spcAft>
              <a:buSzPts val="650"/>
              <a:defRPr/>
            </a:pPr>
            <a:r>
              <a:rPr lang="en-US" sz="1348" b="1" dirty="0">
                <a:solidFill>
                  <a:srgbClr val="3CB1E5"/>
                </a:solidFill>
                <a:latin typeface="Lato" panose="020F0502020204030203" pitchFamily="34" charset="0"/>
                <a:cs typeface="Lato" panose="020F0502020204030203" pitchFamily="34" charset="0"/>
              </a:rPr>
              <a:t>LIVE TRAINING</a:t>
            </a:r>
            <a:br>
              <a:rPr lang="en-US" sz="1618" b="1" dirty="0">
                <a:solidFill>
                  <a:srgbClr val="000000">
                    <a:lumMod val="75000"/>
                    <a:lumOff val="25000"/>
                  </a:srgbClr>
                </a:solidFill>
                <a:latin typeface="Lato" panose="020F0502020204030203" pitchFamily="34" charset="0"/>
                <a:cs typeface="Lato" panose="020F0502020204030203" pitchFamily="34" charset="0"/>
              </a:rPr>
            </a:br>
            <a:r>
              <a:rPr lang="en-US" sz="1348" dirty="0">
                <a:solidFill>
                  <a:srgbClr val="000000">
                    <a:lumMod val="75000"/>
                    <a:lumOff val="25000"/>
                  </a:srgbClr>
                </a:solidFill>
                <a:latin typeface="Lato" panose="020F0502020204030203" pitchFamily="34" charset="0"/>
              </a:rPr>
              <a:t>Live trainings for your team on how to use and get the most value from the product, including client best practices.</a:t>
            </a:r>
          </a:p>
          <a:p>
            <a:pPr defTabSz="616458">
              <a:spcAft>
                <a:spcPts val="809"/>
              </a:spcAft>
              <a:buSzPts val="650"/>
              <a:defRPr/>
            </a:pPr>
            <a:endParaRPr lang="en-US" sz="1618" b="1" dirty="0">
              <a:solidFill>
                <a:srgbClr val="000000">
                  <a:lumMod val="75000"/>
                  <a:lumOff val="25000"/>
                </a:srgbClr>
              </a:solidFill>
              <a:latin typeface="Lato" panose="020F0502020204030203" pitchFamily="34" charset="0"/>
            </a:endParaRPr>
          </a:p>
          <a:p>
            <a:pPr defTabSz="616458">
              <a:spcAft>
                <a:spcPts val="809"/>
              </a:spcAft>
              <a:buSzPts val="650"/>
              <a:defRPr/>
            </a:pPr>
            <a:r>
              <a:rPr lang="en-US" sz="1348" b="1" dirty="0">
                <a:solidFill>
                  <a:srgbClr val="3CB1E5"/>
                </a:solidFill>
                <a:latin typeface="Lato" panose="020F0502020204030203" pitchFamily="34" charset="0"/>
              </a:rPr>
              <a:t>ONGOING SUPPORT</a:t>
            </a:r>
            <a:br>
              <a:rPr lang="en-US" sz="1618" b="1" dirty="0">
                <a:solidFill>
                  <a:srgbClr val="000000">
                    <a:lumMod val="75000"/>
                    <a:lumOff val="25000"/>
                  </a:srgbClr>
                </a:solidFill>
                <a:latin typeface="Lato" panose="020F0502020204030203" pitchFamily="34" charset="0"/>
              </a:rPr>
            </a:br>
            <a:r>
              <a:rPr lang="en-US" sz="1348" dirty="0">
                <a:solidFill>
                  <a:srgbClr val="000000">
                    <a:lumMod val="75000"/>
                    <a:lumOff val="25000"/>
                  </a:srgbClr>
                </a:solidFill>
                <a:latin typeface="Lato" panose="020F0502020204030203" pitchFamily="34" charset="0"/>
              </a:rPr>
              <a:t>Structured guidance and assistance in setting up your account and getting started with Journeyfront.</a:t>
            </a:r>
          </a:p>
        </p:txBody>
      </p:sp>
      <p:sp>
        <p:nvSpPr>
          <p:cNvPr id="33" name="Google Shape;160;p4">
            <a:extLst>
              <a:ext uri="{FF2B5EF4-FFF2-40B4-BE49-F238E27FC236}">
                <a16:creationId xmlns:a16="http://schemas.microsoft.com/office/drawing/2014/main" id="{B22465D0-87FF-FAF2-902E-52CB88B7F188}"/>
              </a:ext>
            </a:extLst>
          </p:cNvPr>
          <p:cNvSpPr txBox="1"/>
          <p:nvPr/>
        </p:nvSpPr>
        <p:spPr>
          <a:xfrm>
            <a:off x="723275" y="1950560"/>
            <a:ext cx="3698697" cy="2810723"/>
          </a:xfrm>
          <a:prstGeom prst="rect">
            <a:avLst/>
          </a:prstGeom>
          <a:noFill/>
          <a:ln>
            <a:noFill/>
          </a:ln>
        </p:spPr>
        <p:txBody>
          <a:bodyPr spcFirstLastPara="1" wrap="square" lIns="0" tIns="8562" rIns="0" bIns="0" anchor="t" anchorCtr="0">
            <a:noAutofit/>
          </a:bodyPr>
          <a:lstStyle/>
          <a:p>
            <a:pPr defTabSz="616458">
              <a:spcAft>
                <a:spcPts val="809"/>
              </a:spcAft>
              <a:buSzPts val="650"/>
              <a:defRPr/>
            </a:pPr>
            <a:r>
              <a:rPr lang="en-US" sz="1348" b="1" dirty="0">
                <a:solidFill>
                  <a:srgbClr val="3CB1E5"/>
                </a:solidFill>
                <a:latin typeface="Lato" panose="020F0502020204030203" pitchFamily="34" charset="0"/>
                <a:cs typeface="Lato" panose="020F0502020204030203" pitchFamily="34" charset="0"/>
              </a:rPr>
              <a:t>DEDICATED CUSTOMER SUCCESS MANAGER</a:t>
            </a:r>
            <a:br>
              <a:rPr lang="en-US" sz="1348" b="1" dirty="0">
                <a:solidFill>
                  <a:srgbClr val="000000">
                    <a:lumMod val="75000"/>
                    <a:lumOff val="25000"/>
                  </a:srgbClr>
                </a:solidFill>
                <a:latin typeface="Lato" panose="020F0502020204030203" pitchFamily="34" charset="0"/>
                <a:cs typeface="Lato" panose="020F0502020204030203" pitchFamily="34" charset="0"/>
              </a:rPr>
            </a:br>
            <a:r>
              <a:rPr lang="en-US" sz="1213" dirty="0">
                <a:solidFill>
                  <a:srgbClr val="000000">
                    <a:lumMod val="75000"/>
                    <a:lumOff val="25000"/>
                  </a:srgbClr>
                </a:solidFill>
                <a:latin typeface="Lato" panose="020F0502020204030203" pitchFamily="34" charset="0"/>
              </a:rPr>
              <a:t>A dedicated Customer Success Manager to work with you from implementation on to ensure you're getting the most from the Journeyfront partnership.</a:t>
            </a:r>
          </a:p>
          <a:p>
            <a:pPr defTabSz="616458">
              <a:spcAft>
                <a:spcPts val="809"/>
              </a:spcAft>
              <a:buSzPts val="650"/>
              <a:defRPr/>
            </a:pPr>
            <a:endParaRPr lang="en-US" sz="1348" dirty="0">
              <a:solidFill>
                <a:srgbClr val="000000">
                  <a:lumMod val="75000"/>
                  <a:lumOff val="25000"/>
                </a:srgbClr>
              </a:solidFill>
              <a:latin typeface="Lato" panose="020F0502020204030203" pitchFamily="34" charset="0"/>
            </a:endParaRPr>
          </a:p>
          <a:p>
            <a:pPr defTabSz="616458">
              <a:spcAft>
                <a:spcPts val="809"/>
              </a:spcAft>
              <a:buSzPts val="650"/>
              <a:defRPr/>
            </a:pPr>
            <a:r>
              <a:rPr lang="en-US" sz="1348" b="1" dirty="0">
                <a:solidFill>
                  <a:srgbClr val="3CB1E5"/>
                </a:solidFill>
                <a:latin typeface="Lato" panose="020F0502020204030203" pitchFamily="34" charset="0"/>
                <a:cs typeface="Lato" panose="020F0502020204030203" pitchFamily="34" charset="0"/>
              </a:rPr>
              <a:t>ONBOARDING</a:t>
            </a:r>
            <a:br>
              <a:rPr lang="en-US" sz="1348" b="1" dirty="0">
                <a:solidFill>
                  <a:srgbClr val="000000">
                    <a:lumMod val="75000"/>
                    <a:lumOff val="25000"/>
                  </a:srgbClr>
                </a:solidFill>
                <a:latin typeface="Lato" panose="020F0502020204030203" pitchFamily="34" charset="0"/>
                <a:cs typeface="Lato" panose="020F0502020204030203" pitchFamily="34" charset="0"/>
              </a:rPr>
            </a:br>
            <a:r>
              <a:rPr lang="en-US" sz="1213" dirty="0">
                <a:solidFill>
                  <a:srgbClr val="000000">
                    <a:lumMod val="75000"/>
                    <a:lumOff val="25000"/>
                  </a:srgbClr>
                </a:solidFill>
                <a:latin typeface="Lato" panose="020F0502020204030203" pitchFamily="34" charset="0"/>
              </a:rPr>
              <a:t>Dedicated account manager will provide structured guidance and assistance in setting up your account and getting started with Journeyfront.</a:t>
            </a:r>
          </a:p>
          <a:p>
            <a:pPr indent="-77057" defTabSz="616458">
              <a:spcAft>
                <a:spcPts val="809"/>
              </a:spcAft>
              <a:buSzPts val="650"/>
              <a:buFont typeface="Arial"/>
              <a:buChar char="•"/>
              <a:defRPr/>
            </a:pPr>
            <a:endParaRPr lang="en-US" sz="1348" dirty="0">
              <a:solidFill>
                <a:srgbClr val="000000">
                  <a:lumMod val="75000"/>
                  <a:lumOff val="25000"/>
                </a:srgbClr>
              </a:solidFill>
              <a:latin typeface="Lato" panose="020F0502020204030203" pitchFamily="34" charset="0"/>
              <a:cs typeface="Lato" panose="020F0502020204030203" pitchFamily="34" charset="0"/>
            </a:endParaRPr>
          </a:p>
        </p:txBody>
      </p:sp>
      <p:pic>
        <p:nvPicPr>
          <p:cNvPr id="34" name="Graphic 33">
            <a:extLst>
              <a:ext uri="{FF2B5EF4-FFF2-40B4-BE49-F238E27FC236}">
                <a16:creationId xmlns:a16="http://schemas.microsoft.com/office/drawing/2014/main" id="{787C9DA3-E127-CA1D-A440-434282F2CB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41750" flipH="1">
            <a:off x="4166963" y="4951400"/>
            <a:ext cx="8437181" cy="2754137"/>
          </a:xfrm>
          <a:prstGeom prst="rect">
            <a:avLst/>
          </a:prstGeom>
        </p:spPr>
      </p:pic>
      <p:pic>
        <p:nvPicPr>
          <p:cNvPr id="35" name="Picture 34">
            <a:extLst>
              <a:ext uri="{FF2B5EF4-FFF2-40B4-BE49-F238E27FC236}">
                <a16:creationId xmlns:a16="http://schemas.microsoft.com/office/drawing/2014/main" id="{C69E6FF8-5C0E-8863-B7AC-6EB31E4A6F5B}"/>
              </a:ext>
            </a:extLst>
          </p:cNvPr>
          <p:cNvPicPr>
            <a:picLocks noChangeAspect="1"/>
          </p:cNvPicPr>
          <p:nvPr/>
        </p:nvPicPr>
        <p:blipFill>
          <a:blip r:embed="rId5"/>
          <a:stretch>
            <a:fillRect/>
          </a:stretch>
        </p:blipFill>
        <p:spPr>
          <a:xfrm rot="1907471">
            <a:off x="-1628598" y="4692324"/>
            <a:ext cx="4164919" cy="4174583"/>
          </a:xfrm>
          <a:prstGeom prst="rect">
            <a:avLst/>
          </a:prstGeom>
        </p:spPr>
      </p:pic>
      <p:sp>
        <p:nvSpPr>
          <p:cNvPr id="37" name="Oval 36">
            <a:extLst>
              <a:ext uri="{FF2B5EF4-FFF2-40B4-BE49-F238E27FC236}">
                <a16:creationId xmlns:a16="http://schemas.microsoft.com/office/drawing/2014/main" id="{CEDC6234-2971-E5CB-F6FA-884146CBA5EF}"/>
              </a:ext>
            </a:extLst>
          </p:cNvPr>
          <p:cNvSpPr/>
          <p:nvPr/>
        </p:nvSpPr>
        <p:spPr>
          <a:xfrm>
            <a:off x="365931" y="1317503"/>
            <a:ext cx="246580" cy="24658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48" b="1" dirty="0">
                <a:latin typeface="+mj-lt"/>
                <a:ea typeface="Lato Heavy" panose="020F0502020204030203" pitchFamily="34" charset="0"/>
                <a:cs typeface="Lato Heavy" panose="020F0502020204030203" pitchFamily="34" charset="0"/>
              </a:rPr>
              <a:t>2</a:t>
            </a:r>
          </a:p>
        </p:txBody>
      </p:sp>
    </p:spTree>
    <p:extLst>
      <p:ext uri="{BB962C8B-B14F-4D97-AF65-F5344CB8AC3E}">
        <p14:creationId xmlns:p14="http://schemas.microsoft.com/office/powerpoint/2010/main" val="27863477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BB8AA8-039E-83A1-314F-57C0E19A7D11}"/>
              </a:ext>
            </a:extLst>
          </p:cNvPr>
          <p:cNvSpPr>
            <a:spLocks noGrp="1"/>
          </p:cNvSpPr>
          <p:nvPr>
            <p:ph type="body" sz="quarter" idx="10"/>
          </p:nvPr>
        </p:nvSpPr>
        <p:spPr/>
        <p:txBody>
          <a:bodyPr/>
          <a:lstStyle/>
          <a:p>
            <a:r>
              <a:rPr lang="en-US" sz="4045" dirty="0"/>
              <a:t>OPTIONAL ADD-ONS</a:t>
            </a:r>
          </a:p>
        </p:txBody>
      </p:sp>
    </p:spTree>
    <p:extLst>
      <p:ext uri="{BB962C8B-B14F-4D97-AF65-F5344CB8AC3E}">
        <p14:creationId xmlns:p14="http://schemas.microsoft.com/office/powerpoint/2010/main" val="19651839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9" name="TextBox 18">
            <a:extLst>
              <a:ext uri="{FF2B5EF4-FFF2-40B4-BE49-F238E27FC236}">
                <a16:creationId xmlns:a16="http://schemas.microsoft.com/office/drawing/2014/main" id="{7D541919-4158-7217-74C2-13E17E66C207}"/>
              </a:ext>
            </a:extLst>
          </p:cNvPr>
          <p:cNvSpPr txBox="1"/>
          <p:nvPr/>
        </p:nvSpPr>
        <p:spPr>
          <a:xfrm>
            <a:off x="365931" y="874617"/>
            <a:ext cx="5315145" cy="415050"/>
          </a:xfrm>
          <a:prstGeom prst="rect">
            <a:avLst/>
          </a:prstGeom>
          <a:noFill/>
        </p:spPr>
        <p:txBody>
          <a:bodyPr wrap="square" lIns="0" tIns="0" rIns="0" bIns="0" rtlCol="0">
            <a:spAutoFit/>
          </a:bodyPr>
          <a:lstStyle/>
          <a:p>
            <a:r>
              <a:rPr lang="en-US" sz="2697" dirty="0">
                <a:solidFill>
                  <a:schemeClr val="tx1"/>
                </a:solidFill>
                <a:latin typeface="Lato Black" panose="020F0A02020204030203" pitchFamily="34" charset="0"/>
                <a:ea typeface="Lato Heavy" panose="020F0502020204030203" pitchFamily="34" charset="0"/>
                <a:cs typeface="Lato Heavy" panose="020F0502020204030203" pitchFamily="34" charset="0"/>
              </a:rPr>
              <a:t>OPTIONAL ADD-ONS</a:t>
            </a:r>
          </a:p>
        </p:txBody>
      </p:sp>
      <p:sp>
        <p:nvSpPr>
          <p:cNvPr id="21" name="Google Shape;158;p4">
            <a:extLst>
              <a:ext uri="{FF2B5EF4-FFF2-40B4-BE49-F238E27FC236}">
                <a16:creationId xmlns:a16="http://schemas.microsoft.com/office/drawing/2014/main" id="{EED414F8-FC98-FB58-CF22-6F6B3C8DA5CC}"/>
              </a:ext>
            </a:extLst>
          </p:cNvPr>
          <p:cNvSpPr txBox="1"/>
          <p:nvPr/>
        </p:nvSpPr>
        <p:spPr>
          <a:xfrm>
            <a:off x="4456807" y="1893704"/>
            <a:ext cx="3390472" cy="3357817"/>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LANGUAGE PROFICIENCY TESTS</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cs typeface="Lato" panose="020F0502020204030203" pitchFamily="34" charset="0"/>
              </a:rPr>
              <a:t>Evaluate speaking and writing proficiency skills in 10+ languages via automated language assessments; basic language assessments also available in other languages.</a:t>
            </a:r>
          </a:p>
          <a:p>
            <a:pPr marL="8562">
              <a:spcBef>
                <a:spcPts val="519"/>
              </a:spcBef>
              <a:buSzPts val="650"/>
            </a:pPr>
            <a:endParaRPr lang="en-US" sz="1348"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CAREER PATHWAYS TOOL</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cs typeface="Lato" panose="020F0502020204030203" pitchFamily="34" charset="0"/>
              </a:rPr>
              <a:t>Match employees or candidates to job and career pathways within your company, improving job matching and internal mobility / retention.</a:t>
            </a:r>
          </a:p>
        </p:txBody>
      </p:sp>
      <p:sp>
        <p:nvSpPr>
          <p:cNvPr id="22" name="Google Shape;159;p4">
            <a:extLst>
              <a:ext uri="{FF2B5EF4-FFF2-40B4-BE49-F238E27FC236}">
                <a16:creationId xmlns:a16="http://schemas.microsoft.com/office/drawing/2014/main" id="{E4A14B97-A33E-D623-5500-A8DDDD28F2E0}"/>
              </a:ext>
            </a:extLst>
          </p:cNvPr>
          <p:cNvSpPr txBox="1"/>
          <p:nvPr/>
        </p:nvSpPr>
        <p:spPr>
          <a:xfrm>
            <a:off x="8198711" y="1893704"/>
            <a:ext cx="3390472" cy="3945841"/>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ATS INTEGRATION</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cs typeface="Lato" panose="020F0502020204030203" pitchFamily="34" charset="0"/>
              </a:rPr>
              <a:t>Integrate Journeyfront with your ATS for a seamless candidate and hiring team experience.</a:t>
            </a:r>
          </a:p>
          <a:p>
            <a:pPr marL="8562">
              <a:spcBef>
                <a:spcPts val="519"/>
              </a:spcBef>
              <a:buSzPts val="650"/>
            </a:pPr>
            <a:endParaRPr lang="en-US" sz="1348" b="1"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HRIS INTEGRATION</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rPr>
              <a:t>Integrate Journeyfront with your HRIS for candidate employee performance and turnover data collection.</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SINGLE SIGN ON</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rPr>
              <a:t>Collect or import employee performance and turnover Integrate Journeyfront with your SSO provider to increase security and simplify system and user management.</a:t>
            </a:r>
            <a:endParaRPr lang="en-US" sz="1348" dirty="0">
              <a:solidFill>
                <a:schemeClr val="tx1">
                  <a:lumMod val="75000"/>
                  <a:lumOff val="25000"/>
                </a:schemeClr>
              </a:solidFill>
              <a:latin typeface="Lato" panose="020F0502020204030203" pitchFamily="34" charset="0"/>
              <a:cs typeface="Lato" panose="020F0502020204030203" pitchFamily="34" charset="0"/>
            </a:endParaRPr>
          </a:p>
        </p:txBody>
      </p:sp>
      <p:sp>
        <p:nvSpPr>
          <p:cNvPr id="23" name="Google Shape;160;p4">
            <a:extLst>
              <a:ext uri="{FF2B5EF4-FFF2-40B4-BE49-F238E27FC236}">
                <a16:creationId xmlns:a16="http://schemas.microsoft.com/office/drawing/2014/main" id="{261A660D-9A93-810B-0F4E-9113DC1F24AC}"/>
              </a:ext>
            </a:extLst>
          </p:cNvPr>
          <p:cNvSpPr txBox="1"/>
          <p:nvPr/>
        </p:nvSpPr>
        <p:spPr>
          <a:xfrm>
            <a:off x="714904" y="1893705"/>
            <a:ext cx="3390472" cy="2810723"/>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PREDICTIVE BEHAVIORAL ASSESSMENTS</a:t>
            </a:r>
            <a:br>
              <a:rPr lang="en-US" sz="1348" b="1" dirty="0">
                <a:solidFill>
                  <a:srgbClr val="11465B"/>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rPr>
              <a:t>Behavioral assessments designed to predict candidate job performance and retention based on insights continually found in employee/candidate data.</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JOB SIMULATIONS</a:t>
            </a:r>
            <a:br>
              <a:rPr lang="en-US" sz="1348" b="1" dirty="0">
                <a:solidFill>
                  <a:srgbClr val="11465B"/>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Measure candidate ability using job-relevant off the shelf or custom skills tests.</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SKILLS TESTS</a:t>
            </a:r>
            <a:br>
              <a:rPr lang="en-US" sz="1348" b="1" dirty="0">
                <a:solidFill>
                  <a:srgbClr val="11465B"/>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Measure candidate ability using job-relevant off the shelf or custom skills tests.</a:t>
            </a:r>
            <a:endParaRPr lang="en-US" sz="1348" dirty="0">
              <a:solidFill>
                <a:schemeClr val="tx1">
                  <a:lumMod val="75000"/>
                  <a:lumOff val="25000"/>
                </a:schemeClr>
              </a:solidFill>
              <a:latin typeface="Lato" panose="020F0502020204030203" pitchFamily="34" charset="0"/>
              <a:cs typeface="Lato" panose="020F0502020204030203" pitchFamily="34" charset="0"/>
            </a:endParaRPr>
          </a:p>
        </p:txBody>
      </p:sp>
      <p:pic>
        <p:nvPicPr>
          <p:cNvPr id="29" name="Graphic 28">
            <a:extLst>
              <a:ext uri="{FF2B5EF4-FFF2-40B4-BE49-F238E27FC236}">
                <a16:creationId xmlns:a16="http://schemas.microsoft.com/office/drawing/2014/main" id="{4CBD52E1-A547-FF60-6990-1E46EEEDEC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69113" y="5135491"/>
            <a:ext cx="5815921" cy="2581947"/>
          </a:xfrm>
          <a:prstGeom prst="rect">
            <a:avLst/>
          </a:prstGeom>
        </p:spPr>
      </p:pic>
      <p:sp>
        <p:nvSpPr>
          <p:cNvPr id="8" name="Google Shape;163;p4">
            <a:extLst>
              <a:ext uri="{FF2B5EF4-FFF2-40B4-BE49-F238E27FC236}">
                <a16:creationId xmlns:a16="http://schemas.microsoft.com/office/drawing/2014/main" id="{2D8BA2D9-A2A3-6D0E-25D2-8EE1598431F7}"/>
              </a:ext>
            </a:extLst>
          </p:cNvPr>
          <p:cNvSpPr txBox="1"/>
          <p:nvPr/>
        </p:nvSpPr>
        <p:spPr>
          <a:xfrm>
            <a:off x="694356" y="1292667"/>
            <a:ext cx="2372793" cy="169975"/>
          </a:xfrm>
          <a:prstGeom prst="rect">
            <a:avLst/>
          </a:prstGeom>
          <a:noFill/>
          <a:ln>
            <a:noFill/>
          </a:ln>
        </p:spPr>
        <p:txBody>
          <a:bodyPr spcFirstLastPara="1" wrap="square" lIns="0" tIns="8562" rIns="0" bIns="0" anchor="t" anchorCtr="0">
            <a:noAutofit/>
          </a:bodyPr>
          <a:lstStyle>
            <a:defPPr marR="0" lvl="0" algn="l" rtl="0">
              <a:lnSpc>
                <a:spcPct val="100000"/>
              </a:lnSpc>
              <a:spcBef>
                <a:spcPts val="0"/>
              </a:spcBef>
              <a:spcAft>
                <a:spcPts val="0"/>
              </a:spcAft>
            </a:defPPr>
            <a:lvl1pPr marL="12700">
              <a:buSzPts val="900"/>
              <a:defRPr sz="16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sz="1618" dirty="0">
                <a:latin typeface="Lato Medium" panose="020F0502020204030203" pitchFamily="34" charset="0"/>
                <a:ea typeface="Lato Medium" panose="020F0502020204030203" pitchFamily="34" charset="0"/>
                <a:cs typeface="Lato Medium" panose="020F0502020204030203" pitchFamily="34" charset="0"/>
              </a:rPr>
              <a:t>SOFTWARE TOOLS</a:t>
            </a:r>
            <a:endParaRPr sz="1618"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9" name="Oval 8">
            <a:extLst>
              <a:ext uri="{FF2B5EF4-FFF2-40B4-BE49-F238E27FC236}">
                <a16:creationId xmlns:a16="http://schemas.microsoft.com/office/drawing/2014/main" id="{7BEC54A9-1E20-CEA8-5708-5497E8F17F5C}"/>
              </a:ext>
            </a:extLst>
          </p:cNvPr>
          <p:cNvSpPr/>
          <p:nvPr/>
        </p:nvSpPr>
        <p:spPr>
          <a:xfrm>
            <a:off x="365931" y="1317503"/>
            <a:ext cx="246580" cy="24658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48" b="1" dirty="0">
                <a:latin typeface="+mj-lt"/>
                <a:ea typeface="Lato Heavy" panose="020F0502020204030203" pitchFamily="34" charset="0"/>
                <a:cs typeface="Lato Heavy" panose="020F0502020204030203" pitchFamily="34" charset="0"/>
              </a:rPr>
              <a:t>1</a:t>
            </a:r>
          </a:p>
        </p:txBody>
      </p:sp>
    </p:spTree>
    <p:extLst>
      <p:ext uri="{BB962C8B-B14F-4D97-AF65-F5344CB8AC3E}">
        <p14:creationId xmlns:p14="http://schemas.microsoft.com/office/powerpoint/2010/main" val="23340942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9" name="TextBox 18">
            <a:extLst>
              <a:ext uri="{FF2B5EF4-FFF2-40B4-BE49-F238E27FC236}">
                <a16:creationId xmlns:a16="http://schemas.microsoft.com/office/drawing/2014/main" id="{7D541919-4158-7217-74C2-13E17E66C207}"/>
              </a:ext>
            </a:extLst>
          </p:cNvPr>
          <p:cNvSpPr txBox="1"/>
          <p:nvPr/>
        </p:nvSpPr>
        <p:spPr>
          <a:xfrm>
            <a:off x="365931" y="874617"/>
            <a:ext cx="5315145" cy="415050"/>
          </a:xfrm>
          <a:prstGeom prst="rect">
            <a:avLst/>
          </a:prstGeom>
          <a:noFill/>
        </p:spPr>
        <p:txBody>
          <a:bodyPr wrap="square" lIns="0" tIns="0" rIns="0" bIns="0" rtlCol="0">
            <a:spAutoFit/>
          </a:bodyPr>
          <a:lstStyle/>
          <a:p>
            <a:r>
              <a:rPr lang="en-US" sz="2697" dirty="0">
                <a:solidFill>
                  <a:schemeClr val="tx1"/>
                </a:solidFill>
                <a:latin typeface="Lato Black" panose="020F0A02020204030203" pitchFamily="34" charset="0"/>
                <a:ea typeface="Lato Heavy" panose="020F0502020204030203" pitchFamily="34" charset="0"/>
                <a:cs typeface="Lato Heavy" panose="020F0502020204030203" pitchFamily="34" charset="0"/>
              </a:rPr>
              <a:t>OPTIONAL ADD-ONS</a:t>
            </a:r>
          </a:p>
        </p:txBody>
      </p:sp>
      <p:sp>
        <p:nvSpPr>
          <p:cNvPr id="2" name="Google Shape;158;p4">
            <a:extLst>
              <a:ext uri="{FF2B5EF4-FFF2-40B4-BE49-F238E27FC236}">
                <a16:creationId xmlns:a16="http://schemas.microsoft.com/office/drawing/2014/main" id="{624C18CD-6506-5768-703C-6DE708594966}"/>
              </a:ext>
            </a:extLst>
          </p:cNvPr>
          <p:cNvSpPr txBox="1"/>
          <p:nvPr/>
        </p:nvSpPr>
        <p:spPr>
          <a:xfrm>
            <a:off x="4456807" y="1883430"/>
            <a:ext cx="3390472" cy="3357817"/>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DATA IMPORTS &amp; MANAGEMENT</a:t>
            </a:r>
            <a:br>
              <a:rPr lang="en-US" sz="1348"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rPr>
              <a:t>Journeyfront data experts to manage data imports on your behalf to maintain key dashboards within your account from external systems if needed.</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INSTRUMENT MONITORING &amp; IMPROVEMENTS</a:t>
            </a:r>
            <a:br>
              <a:rPr lang="en-US" sz="1348" b="1" dirty="0">
                <a:solidFill>
                  <a:schemeClr val="tx1">
                    <a:lumMod val="75000"/>
                    <a:lumOff val="25000"/>
                  </a:schemeClr>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A team of experts to monitor the effectiveness of your measurement tool(s) and improve measures as needed to drive key outcomes.</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CUSTOM DASHBOARD CREATION SERVICES</a:t>
            </a:r>
            <a:br>
              <a:rPr lang="en-US" sz="1348" b="1" dirty="0">
                <a:solidFill>
                  <a:srgbClr val="11465B"/>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A team of business intelligence experts and data engineers to build and add custom dashboards to your Journeyfront account to fit your unique needs.</a:t>
            </a:r>
          </a:p>
        </p:txBody>
      </p:sp>
      <p:sp>
        <p:nvSpPr>
          <p:cNvPr id="3" name="Google Shape;159;p4">
            <a:extLst>
              <a:ext uri="{FF2B5EF4-FFF2-40B4-BE49-F238E27FC236}">
                <a16:creationId xmlns:a16="http://schemas.microsoft.com/office/drawing/2014/main" id="{EB8C7D4B-704F-C155-3CB1-0748B1908388}"/>
              </a:ext>
            </a:extLst>
          </p:cNvPr>
          <p:cNvSpPr txBox="1"/>
          <p:nvPr/>
        </p:nvSpPr>
        <p:spPr>
          <a:xfrm>
            <a:off x="8198711" y="1883430"/>
            <a:ext cx="3390472" cy="3945841"/>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CUSTOM ANALYSIS</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cs typeface="Lato" panose="020F0502020204030203" pitchFamily="34" charset="0"/>
              </a:rPr>
              <a:t>A team of data experts</a:t>
            </a:r>
            <a:r>
              <a:rPr lang="en-US" sz="1348" dirty="0">
                <a:solidFill>
                  <a:schemeClr val="tx1">
                    <a:lumMod val="75000"/>
                    <a:lumOff val="25000"/>
                  </a:schemeClr>
                </a:solidFill>
                <a:latin typeface="Lato" panose="020F0502020204030203" pitchFamily="34" charset="0"/>
              </a:rPr>
              <a:t> to analyze your data and build reports and/or presentation(s) of findings, helping you tackle your unique hiring challenges or opportunities.</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EXPERT GUIDANCE &amp; CONSULTING </a:t>
            </a:r>
            <a:br>
              <a:rPr lang="en-US" sz="1348" b="1" dirty="0">
                <a:solidFill>
                  <a:schemeClr val="tx1">
                    <a:lumMod val="75000"/>
                    <a:lumOff val="25000"/>
                  </a:schemeClr>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Extra help addressing your most significant hiring challenges or opportunities from our team of hiring and data experts. Includes custom analytics if/when needed.</a:t>
            </a:r>
          </a:p>
          <a:p>
            <a:pPr marL="8562">
              <a:spcBef>
                <a:spcPts val="519"/>
              </a:spcBef>
              <a:buSzPts val="650"/>
            </a:pPr>
            <a:endParaRPr lang="en-US" sz="1348" dirty="0">
              <a:solidFill>
                <a:schemeClr val="tx1">
                  <a:lumMod val="75000"/>
                  <a:lumOff val="25000"/>
                </a:schemeClr>
              </a:solidFill>
              <a:latin typeface="Lato" panose="020F0502020204030203" pitchFamily="34" charset="0"/>
              <a:cs typeface="Lato" panose="020F0502020204030203" pitchFamily="34" charset="0"/>
            </a:endParaRPr>
          </a:p>
        </p:txBody>
      </p:sp>
      <p:sp>
        <p:nvSpPr>
          <p:cNvPr id="4" name="Google Shape;160;p4">
            <a:extLst>
              <a:ext uri="{FF2B5EF4-FFF2-40B4-BE49-F238E27FC236}">
                <a16:creationId xmlns:a16="http://schemas.microsoft.com/office/drawing/2014/main" id="{40663AD3-374E-C5B6-045D-EC172355A08F}"/>
              </a:ext>
            </a:extLst>
          </p:cNvPr>
          <p:cNvSpPr txBox="1"/>
          <p:nvPr/>
        </p:nvSpPr>
        <p:spPr>
          <a:xfrm>
            <a:off x="714904" y="1883431"/>
            <a:ext cx="3390472" cy="2810723"/>
          </a:xfrm>
          <a:prstGeom prst="rect">
            <a:avLst/>
          </a:prstGeom>
          <a:noFill/>
          <a:ln>
            <a:noFill/>
          </a:ln>
        </p:spPr>
        <p:txBody>
          <a:bodyPr spcFirstLastPara="1" wrap="square" lIns="0" tIns="8562" rIns="0" bIns="0" anchor="t" anchorCtr="0">
            <a:noAutofit/>
          </a:bodyPr>
          <a:lstStyle/>
          <a:p>
            <a:pPr marL="8562">
              <a:spcBef>
                <a:spcPts val="519"/>
              </a:spcBef>
              <a:buSzPts val="650"/>
            </a:pPr>
            <a:r>
              <a:rPr lang="en-US" sz="1348" b="1" dirty="0">
                <a:solidFill>
                  <a:srgbClr val="3CB1E5"/>
                </a:solidFill>
                <a:latin typeface="Lato" panose="020F0502020204030203" pitchFamily="34" charset="0"/>
                <a:cs typeface="Lato" panose="020F0502020204030203" pitchFamily="34" charset="0"/>
              </a:rPr>
              <a:t>SCREENING PLAN / INTERVIEW MIGRATION</a:t>
            </a:r>
            <a:br>
              <a:rPr lang="en-US" sz="1348" b="1" dirty="0">
                <a:solidFill>
                  <a:schemeClr val="tx1">
                    <a:lumMod val="75000"/>
                    <a:lumOff val="25000"/>
                  </a:schemeClr>
                </a:solidFill>
                <a:latin typeface="Lato" panose="020F0502020204030203" pitchFamily="34" charset="0"/>
                <a:cs typeface="Lato" panose="020F0502020204030203" pitchFamily="34" charset="0"/>
              </a:rPr>
            </a:br>
            <a:r>
              <a:rPr lang="en-US" sz="1348" dirty="0">
                <a:solidFill>
                  <a:schemeClr val="tx1">
                    <a:lumMod val="75000"/>
                    <a:lumOff val="25000"/>
                  </a:schemeClr>
                </a:solidFill>
                <a:latin typeface="Lato" panose="020F0502020204030203" pitchFamily="34" charset="0"/>
              </a:rPr>
              <a:t>A dedicated team to migrate your pre-existing screening plans (found in other systems, google docs, etc.) into your Journeyfront account for you.</a:t>
            </a:r>
          </a:p>
          <a:p>
            <a:pPr marL="8562">
              <a:spcBef>
                <a:spcPts val="519"/>
              </a:spcBef>
              <a:buSzPts val="650"/>
            </a:pPr>
            <a:endParaRPr lang="en-US" sz="1348" b="1" dirty="0">
              <a:solidFill>
                <a:schemeClr val="tx1">
                  <a:lumMod val="75000"/>
                  <a:lumOff val="25000"/>
                </a:schemeClr>
              </a:solidFill>
              <a:latin typeface="Lato" panose="020F0502020204030203" pitchFamily="34" charset="0"/>
              <a:cs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CANDIDATE EVALUATION PLAN CREATION SERVICE</a:t>
            </a:r>
            <a:br>
              <a:rPr lang="en-US" sz="1348" b="1" dirty="0">
                <a:solidFill>
                  <a:srgbClr val="11465B"/>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A team of Journeyfront experts to build screening plans on your behalf, based on your needs as well as hiring best practices and extensive client experience.</a:t>
            </a:r>
          </a:p>
          <a:p>
            <a:pPr marL="8562">
              <a:spcBef>
                <a:spcPts val="519"/>
              </a:spcBef>
              <a:buSzPts val="650"/>
            </a:pPr>
            <a:endParaRPr lang="en-US" sz="1348" dirty="0">
              <a:solidFill>
                <a:schemeClr val="tx1">
                  <a:lumMod val="75000"/>
                  <a:lumOff val="25000"/>
                </a:schemeClr>
              </a:solidFill>
              <a:latin typeface="Lato" panose="020F0502020204030203" pitchFamily="34" charset="0"/>
            </a:endParaRPr>
          </a:p>
          <a:p>
            <a:pPr marL="8562">
              <a:spcBef>
                <a:spcPts val="519"/>
              </a:spcBef>
              <a:buSzPts val="650"/>
            </a:pPr>
            <a:r>
              <a:rPr lang="en-US" sz="1348" b="1" dirty="0">
                <a:solidFill>
                  <a:srgbClr val="3CB1E5"/>
                </a:solidFill>
                <a:latin typeface="Lato" panose="020F0502020204030203" pitchFamily="34" charset="0"/>
              </a:rPr>
              <a:t>JOB PREVIEW VIDEO CREATION</a:t>
            </a:r>
            <a:br>
              <a:rPr lang="en-US" sz="1348" b="1" dirty="0">
                <a:solidFill>
                  <a:schemeClr val="tx1">
                    <a:lumMod val="75000"/>
                    <a:lumOff val="25000"/>
                  </a:schemeClr>
                </a:solidFill>
                <a:latin typeface="Lato" panose="020F0502020204030203" pitchFamily="34" charset="0"/>
              </a:rPr>
            </a:br>
            <a:r>
              <a:rPr lang="en-US" sz="1348" dirty="0">
                <a:solidFill>
                  <a:schemeClr val="tx1">
                    <a:lumMod val="75000"/>
                    <a:lumOff val="25000"/>
                  </a:schemeClr>
                </a:solidFill>
                <a:latin typeface="Lato" panose="020F0502020204030203" pitchFamily="34" charset="0"/>
              </a:rPr>
              <a:t>A film crew to create video-based job previews on your behalf that help candidates know what to expect in the job. Includes scoping, filming and editing.</a:t>
            </a:r>
          </a:p>
          <a:p>
            <a:pPr marL="8562">
              <a:spcBef>
                <a:spcPts val="519"/>
              </a:spcBef>
              <a:buSzPts val="650"/>
            </a:pPr>
            <a:endParaRPr lang="en-US" sz="1348" dirty="0">
              <a:solidFill>
                <a:schemeClr val="tx1">
                  <a:lumMod val="75000"/>
                  <a:lumOff val="25000"/>
                </a:schemeClr>
              </a:solidFill>
              <a:latin typeface="Lato" panose="020F0502020204030203" pitchFamily="34" charset="0"/>
              <a:cs typeface="Lato" panose="020F0502020204030203" pitchFamily="34" charset="0"/>
            </a:endParaRPr>
          </a:p>
        </p:txBody>
      </p:sp>
      <p:sp>
        <p:nvSpPr>
          <p:cNvPr id="5" name="Google Shape;163;p4">
            <a:extLst>
              <a:ext uri="{FF2B5EF4-FFF2-40B4-BE49-F238E27FC236}">
                <a16:creationId xmlns:a16="http://schemas.microsoft.com/office/drawing/2014/main" id="{3C68F5B6-9B3D-4E04-24BA-503653B0245F}"/>
              </a:ext>
            </a:extLst>
          </p:cNvPr>
          <p:cNvSpPr txBox="1"/>
          <p:nvPr/>
        </p:nvSpPr>
        <p:spPr>
          <a:xfrm>
            <a:off x="694704" y="1310145"/>
            <a:ext cx="3178654" cy="196265"/>
          </a:xfrm>
          <a:prstGeom prst="rect">
            <a:avLst/>
          </a:prstGeom>
          <a:noFill/>
          <a:ln>
            <a:noFill/>
          </a:ln>
        </p:spPr>
        <p:txBody>
          <a:bodyPr spcFirstLastPara="1" wrap="square" lIns="0" tIns="8562" rIns="0" bIns="0" anchor="t" anchorCtr="0">
            <a:noAutofit/>
          </a:bodyPr>
          <a:lstStyle>
            <a:defPPr marR="0" lvl="0" algn="l" rtl="0">
              <a:lnSpc>
                <a:spcPct val="100000"/>
              </a:lnSpc>
              <a:spcBef>
                <a:spcPts val="0"/>
              </a:spcBef>
              <a:spcAft>
                <a:spcPts val="0"/>
              </a:spcAft>
            </a:defPPr>
            <a:lvl1pPr marL="12700">
              <a:buSzPts val="900"/>
              <a:defRPr sz="1600">
                <a:solidFill>
                  <a:schemeClr val="tx1"/>
                </a:solidFill>
                <a:latin typeface="Lato Heavy" panose="020F0502020204030203" pitchFamily="34" charset="0"/>
                <a:ea typeface="Lato Heavy" panose="020F0502020204030203" pitchFamily="34" charset="0"/>
                <a:cs typeface="Lato Heavy" panose="020F0502020204030203" pitchFamily="34" charset="0"/>
              </a:defRPr>
            </a:lvl1pPr>
          </a:lstStyle>
          <a:p>
            <a:r>
              <a:rPr lang="en-US" sz="1618" dirty="0">
                <a:latin typeface="Lato Medium" panose="020F0502020204030203" pitchFamily="34" charset="0"/>
                <a:ea typeface="Lato Medium" panose="020F0502020204030203" pitchFamily="34" charset="0"/>
                <a:cs typeface="Lato Medium" panose="020F0502020204030203" pitchFamily="34" charset="0"/>
              </a:rPr>
              <a:t>PROFESSIONAL SERVICES</a:t>
            </a:r>
            <a:endParaRPr sz="1618" dirty="0">
              <a:latin typeface="Lato Medium" panose="020F0502020204030203" pitchFamily="34" charset="0"/>
              <a:ea typeface="Lato Medium" panose="020F0502020204030203" pitchFamily="34" charset="0"/>
              <a:cs typeface="Lato Medium" panose="020F0502020204030203" pitchFamily="34" charset="0"/>
            </a:endParaRPr>
          </a:p>
        </p:txBody>
      </p:sp>
      <p:sp>
        <p:nvSpPr>
          <p:cNvPr id="6" name="Oval 5">
            <a:extLst>
              <a:ext uri="{FF2B5EF4-FFF2-40B4-BE49-F238E27FC236}">
                <a16:creationId xmlns:a16="http://schemas.microsoft.com/office/drawing/2014/main" id="{DC78B475-7E79-CD16-D6BE-391EDB745D28}"/>
              </a:ext>
            </a:extLst>
          </p:cNvPr>
          <p:cNvSpPr/>
          <p:nvPr/>
        </p:nvSpPr>
        <p:spPr>
          <a:xfrm>
            <a:off x="365931" y="1317503"/>
            <a:ext cx="246580" cy="246580"/>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48" b="1" dirty="0">
                <a:latin typeface="+mj-lt"/>
                <a:ea typeface="Lato Heavy" panose="020F0502020204030203" pitchFamily="34" charset="0"/>
                <a:cs typeface="Lato Heavy" panose="020F0502020204030203" pitchFamily="34" charset="0"/>
              </a:rPr>
              <a:t>2</a:t>
            </a:r>
          </a:p>
        </p:txBody>
      </p:sp>
      <p:pic>
        <p:nvPicPr>
          <p:cNvPr id="8" name="Graphic 7">
            <a:extLst>
              <a:ext uri="{FF2B5EF4-FFF2-40B4-BE49-F238E27FC236}">
                <a16:creationId xmlns:a16="http://schemas.microsoft.com/office/drawing/2014/main" id="{91BD8A07-CDBA-0673-0C97-C64A76D79A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041750" flipH="1">
            <a:off x="4386815" y="5015180"/>
            <a:ext cx="8437181" cy="2754137"/>
          </a:xfrm>
          <a:prstGeom prst="rect">
            <a:avLst/>
          </a:prstGeom>
        </p:spPr>
      </p:pic>
    </p:spTree>
    <p:extLst>
      <p:ext uri="{BB962C8B-B14F-4D97-AF65-F5344CB8AC3E}">
        <p14:creationId xmlns:p14="http://schemas.microsoft.com/office/powerpoint/2010/main" val="12934871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Google Shape;230;p6"/>
          <p:cNvSpPr txBox="1"/>
          <p:nvPr/>
        </p:nvSpPr>
        <p:spPr>
          <a:xfrm>
            <a:off x="900000" y="2223007"/>
            <a:ext cx="10392000" cy="657004"/>
          </a:xfrm>
          <a:prstGeom prst="rect">
            <a:avLst/>
          </a:prstGeom>
          <a:noFill/>
          <a:ln>
            <a:noFill/>
          </a:ln>
        </p:spPr>
        <p:txBody>
          <a:bodyPr spcFirstLastPara="1" wrap="square" lIns="100750" tIns="100750" rIns="100750" bIns="100750" anchor="t" anchorCtr="0">
            <a:noAutofit/>
          </a:bodyPr>
          <a:lstStyle/>
          <a:p>
            <a:pPr marL="0" marR="0" lvl="0" indent="0" algn="ctr" rtl="0">
              <a:lnSpc>
                <a:spcPct val="120000"/>
              </a:lnSpc>
              <a:spcBef>
                <a:spcPts val="0"/>
              </a:spcBef>
              <a:spcAft>
                <a:spcPts val="0"/>
              </a:spcAft>
              <a:buClr>
                <a:srgbClr val="000000"/>
              </a:buClr>
              <a:buSzPts val="2000"/>
              <a:buFont typeface="Arial"/>
              <a:buNone/>
            </a:pPr>
            <a:r>
              <a:rPr lang="en-US" sz="2000" b="0" i="0" u="none" strike="noStrike" cap="none" dirty="0">
                <a:solidFill>
                  <a:srgbClr val="6A6B6D"/>
                </a:solidFill>
                <a:latin typeface="Lato regular" panose="020F0502020204030203" pitchFamily="34" charset="0"/>
                <a:ea typeface="Lato Light"/>
                <a:cs typeface="Lato Light"/>
                <a:sym typeface="Lato Light"/>
              </a:rPr>
              <a:t>Hiring people that meet your expectations in the following 3 areas: </a:t>
            </a:r>
            <a:endParaRPr sz="2000" b="0" i="0" u="none" strike="noStrike" cap="none" dirty="0">
              <a:solidFill>
                <a:srgbClr val="6A6B6D"/>
              </a:solidFill>
              <a:latin typeface="Lato regular" panose="020F0502020204030203" pitchFamily="34" charset="0"/>
              <a:ea typeface="Lato Light"/>
              <a:cs typeface="Lato Light"/>
              <a:sym typeface="Lato Light"/>
            </a:endParaRPr>
          </a:p>
        </p:txBody>
      </p:sp>
      <p:sp>
        <p:nvSpPr>
          <p:cNvPr id="233" name="Google Shape;233;p6"/>
          <p:cNvSpPr/>
          <p:nvPr/>
        </p:nvSpPr>
        <p:spPr>
          <a:xfrm>
            <a:off x="1746999" y="3334612"/>
            <a:ext cx="2468880" cy="2283319"/>
          </a:xfrm>
          <a:prstGeom prst="roundRect">
            <a:avLst>
              <a:gd name="adj" fmla="val 10909"/>
            </a:avLst>
          </a:prstGeom>
          <a:solidFill>
            <a:srgbClr val="59C0EB"/>
          </a:solidFill>
          <a:ln>
            <a:noFill/>
          </a:ln>
          <a:effectLst/>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Clr>
                <a:srgbClr val="000000"/>
              </a:buClr>
              <a:buSzPts val="2333"/>
              <a:buFont typeface="Arial"/>
              <a:buNone/>
            </a:pPr>
            <a:r>
              <a:rPr lang="en-US" sz="2333"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Black"/>
              </a:rPr>
              <a:t>Performance</a:t>
            </a:r>
            <a:endParaRPr sz="2333"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Black"/>
            </a:endParaRPr>
          </a:p>
        </p:txBody>
      </p:sp>
      <p:sp>
        <p:nvSpPr>
          <p:cNvPr id="238" name="Google Shape;238;p6"/>
          <p:cNvSpPr/>
          <p:nvPr/>
        </p:nvSpPr>
        <p:spPr>
          <a:xfrm>
            <a:off x="4836757" y="3340097"/>
            <a:ext cx="2468880" cy="2286000"/>
          </a:xfrm>
          <a:prstGeom prst="roundRect">
            <a:avLst>
              <a:gd name="adj" fmla="val 10909"/>
            </a:avLst>
          </a:prstGeom>
          <a:solidFill>
            <a:srgbClr val="59C0EB"/>
          </a:solidFill>
          <a:ln>
            <a:noFill/>
          </a:ln>
          <a:effectLst/>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Clr>
                <a:srgbClr val="000000"/>
              </a:buClr>
              <a:buSzPts val="2333"/>
              <a:buFont typeface="Arial"/>
              <a:buNone/>
            </a:pPr>
            <a:r>
              <a:rPr lang="en-US" sz="2333"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Black"/>
              </a:rPr>
              <a:t>Retention</a:t>
            </a:r>
            <a:endParaRPr sz="2333"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Black"/>
            </a:endParaRPr>
          </a:p>
        </p:txBody>
      </p:sp>
      <p:sp>
        <p:nvSpPr>
          <p:cNvPr id="243" name="Google Shape;243;p6"/>
          <p:cNvSpPr/>
          <p:nvPr/>
        </p:nvSpPr>
        <p:spPr>
          <a:xfrm>
            <a:off x="7837227" y="3377628"/>
            <a:ext cx="2468880" cy="2286000"/>
          </a:xfrm>
          <a:prstGeom prst="roundRect">
            <a:avLst>
              <a:gd name="adj" fmla="val 10909"/>
            </a:avLst>
          </a:prstGeom>
          <a:solidFill>
            <a:srgbClr val="59C0EB"/>
          </a:solidFill>
          <a:ln>
            <a:noFill/>
          </a:ln>
          <a:effectLst/>
        </p:spPr>
        <p:txBody>
          <a:bodyPr spcFirstLastPara="1" wrap="square" lIns="60950" tIns="60950" rIns="60950" bIns="60950" anchor="ctr" anchorCtr="0">
            <a:noAutofit/>
          </a:bodyPr>
          <a:lstStyle/>
          <a:p>
            <a:pPr marL="0" marR="0" lvl="0" indent="0" algn="ctr" rtl="0">
              <a:lnSpc>
                <a:spcPct val="100000"/>
              </a:lnSpc>
              <a:spcBef>
                <a:spcPts val="0"/>
              </a:spcBef>
              <a:spcAft>
                <a:spcPts val="0"/>
              </a:spcAft>
              <a:buClr>
                <a:srgbClr val="000000"/>
              </a:buClr>
              <a:buSzPts val="2333"/>
              <a:buFont typeface="Arial"/>
              <a:buNone/>
            </a:pPr>
            <a:r>
              <a:rPr lang="en-US" sz="2333"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Black"/>
              </a:rPr>
              <a:t>Culture Fit</a:t>
            </a:r>
            <a:endParaRPr sz="2333" b="0" i="0" u="none" strike="noStrike" cap="none" dirty="0">
              <a:solidFill>
                <a:srgbClr val="FFFFFF"/>
              </a:solidFill>
              <a:latin typeface="Lato Heavy" panose="020F0502020204030203" pitchFamily="34" charset="0"/>
              <a:ea typeface="Lato Heavy" panose="020F0502020204030203" pitchFamily="34" charset="0"/>
              <a:cs typeface="Lato Heavy" panose="020F0502020204030203" pitchFamily="34" charset="0"/>
              <a:sym typeface="Lato Black"/>
            </a:endParaRPr>
          </a:p>
        </p:txBody>
      </p:sp>
      <p:sp>
        <p:nvSpPr>
          <p:cNvPr id="5" name="Title 1">
            <a:extLst>
              <a:ext uri="{FF2B5EF4-FFF2-40B4-BE49-F238E27FC236}">
                <a16:creationId xmlns:a16="http://schemas.microsoft.com/office/drawing/2014/main" id="{72330364-784D-0AE9-6B57-A5986BF1C689}"/>
              </a:ext>
            </a:extLst>
          </p:cNvPr>
          <p:cNvSpPr>
            <a:spLocks noGrp="1"/>
          </p:cNvSpPr>
          <p:nvPr>
            <p:ph type="title"/>
          </p:nvPr>
        </p:nvSpPr>
        <p:spPr/>
        <p:txBody>
          <a:bodyPr/>
          <a:lstStyle/>
          <a:p>
            <a:r>
              <a:rPr lang="en-US" dirty="0"/>
              <a:t>What Is Hiring Accuracy?</a:t>
            </a:r>
          </a:p>
        </p:txBody>
      </p:sp>
      <p:sp>
        <p:nvSpPr>
          <p:cNvPr id="3" name="Rectangle 2">
            <a:extLst>
              <a:ext uri="{FF2B5EF4-FFF2-40B4-BE49-F238E27FC236}">
                <a16:creationId xmlns:a16="http://schemas.microsoft.com/office/drawing/2014/main" id="{ECF0CBD1-A0D3-F01C-6DB5-1C518E457789}"/>
              </a:ext>
            </a:extLst>
          </p:cNvPr>
          <p:cNvSpPr/>
          <p:nvPr/>
        </p:nvSpPr>
        <p:spPr>
          <a:xfrm>
            <a:off x="10169472" y="203612"/>
            <a:ext cx="1841893" cy="2347897"/>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a:lnSpc>
                <a:spcPct val="107000"/>
              </a:lnSpc>
              <a:spcBef>
                <a:spcPts val="0"/>
              </a:spcBef>
              <a:spcAft>
                <a:spcPts val="0"/>
              </a:spcAf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- 2 colors of check mark (for the tools they have and the ones we are proposing)</a:t>
            </a:r>
            <a:endParaRPr lang="en-US" sz="1800" kern="100" dirty="0">
              <a:effectLst/>
              <a:latin typeface="Calibri" panose="020F0502020204030204" pitchFamily="34" charset="0"/>
              <a:ea typeface="PMingLiU" panose="02020500000000000000" pitchFamily="18" charset="-120"/>
              <a:cs typeface="Times New Roman" panose="02020603050405020304" pitchFamily="18" charset="0"/>
            </a:endParaRPr>
          </a:p>
        </p:txBody>
      </p:sp>
      <p:grpSp>
        <p:nvGrpSpPr>
          <p:cNvPr id="11" name="Group 10">
            <a:extLst>
              <a:ext uri="{FF2B5EF4-FFF2-40B4-BE49-F238E27FC236}">
                <a16:creationId xmlns:a16="http://schemas.microsoft.com/office/drawing/2014/main" id="{E74C9920-121C-E7B2-DF9D-6E64A36639CD}"/>
              </a:ext>
            </a:extLst>
          </p:cNvPr>
          <p:cNvGrpSpPr/>
          <p:nvPr/>
        </p:nvGrpSpPr>
        <p:grpSpPr>
          <a:xfrm>
            <a:off x="6976745" y="3150037"/>
            <a:ext cx="548640" cy="548640"/>
            <a:chOff x="7041528" y="3222816"/>
            <a:chExt cx="403083" cy="403083"/>
          </a:xfrm>
        </p:grpSpPr>
        <p:sp>
          <p:nvSpPr>
            <p:cNvPr id="6" name="Google Shape;245;p6">
              <a:extLst>
                <a:ext uri="{FF2B5EF4-FFF2-40B4-BE49-F238E27FC236}">
                  <a16:creationId xmlns:a16="http://schemas.microsoft.com/office/drawing/2014/main" id="{029FE665-A5D4-69CA-81F8-E6AAD525ABEC}"/>
                </a:ext>
              </a:extLst>
            </p:cNvPr>
            <p:cNvSpPr/>
            <p:nvPr/>
          </p:nvSpPr>
          <p:spPr>
            <a:xfrm>
              <a:off x="7041528" y="3222816"/>
              <a:ext cx="403083" cy="403083"/>
            </a:xfrm>
            <a:prstGeom prst="ellipse">
              <a:avLst/>
            </a:prstGeom>
            <a:solidFill>
              <a:srgbClr val="00B05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7" name="Google Shape;246;p6">
              <a:extLst>
                <a:ext uri="{FF2B5EF4-FFF2-40B4-BE49-F238E27FC236}">
                  <a16:creationId xmlns:a16="http://schemas.microsoft.com/office/drawing/2014/main" id="{877C6BF3-DDF9-B5C7-4A8C-E3EB403193D1}"/>
                </a:ext>
              </a:extLst>
            </p:cNvPr>
            <p:cNvSpPr/>
            <p:nvPr/>
          </p:nvSpPr>
          <p:spPr>
            <a:xfrm>
              <a:off x="7122861" y="3328773"/>
              <a:ext cx="238634" cy="200453"/>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nvGrpSpPr>
          <p:cNvPr id="13" name="Group 12">
            <a:extLst>
              <a:ext uri="{FF2B5EF4-FFF2-40B4-BE49-F238E27FC236}">
                <a16:creationId xmlns:a16="http://schemas.microsoft.com/office/drawing/2014/main" id="{B57318CC-2557-C9B6-FFF2-E1E47EF56702}"/>
              </a:ext>
            </a:extLst>
          </p:cNvPr>
          <p:cNvGrpSpPr/>
          <p:nvPr/>
        </p:nvGrpSpPr>
        <p:grpSpPr>
          <a:xfrm>
            <a:off x="12575403" y="3222815"/>
            <a:ext cx="548640" cy="548640"/>
            <a:chOff x="9875747" y="3222816"/>
            <a:chExt cx="403083" cy="403083"/>
          </a:xfrm>
        </p:grpSpPr>
        <p:sp>
          <p:nvSpPr>
            <p:cNvPr id="14" name="Google Shape;245;p6">
              <a:extLst>
                <a:ext uri="{FF2B5EF4-FFF2-40B4-BE49-F238E27FC236}">
                  <a16:creationId xmlns:a16="http://schemas.microsoft.com/office/drawing/2014/main" id="{8BDF157B-AFE9-13E9-69E8-215CDDA29C69}"/>
                </a:ext>
              </a:extLst>
            </p:cNvPr>
            <p:cNvSpPr/>
            <p:nvPr/>
          </p:nvSpPr>
          <p:spPr>
            <a:xfrm>
              <a:off x="9875747" y="3222816"/>
              <a:ext cx="403083" cy="403083"/>
            </a:xfrm>
            <a:prstGeom prst="ellipse">
              <a:avLst/>
            </a:prstGeom>
            <a:solidFill>
              <a:srgbClr val="FF000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15" name="Google Shape;246;p6">
              <a:extLst>
                <a:ext uri="{FF2B5EF4-FFF2-40B4-BE49-F238E27FC236}">
                  <a16:creationId xmlns:a16="http://schemas.microsoft.com/office/drawing/2014/main" id="{B7524736-F6E5-86F4-FFE5-91C79F04C49A}"/>
                </a:ext>
              </a:extLst>
            </p:cNvPr>
            <p:cNvSpPr/>
            <p:nvPr/>
          </p:nvSpPr>
          <p:spPr>
            <a:xfrm>
              <a:off x="9957080" y="3328773"/>
              <a:ext cx="238634" cy="200453"/>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nvGrpSpPr>
          <p:cNvPr id="16" name="Group 15">
            <a:extLst>
              <a:ext uri="{FF2B5EF4-FFF2-40B4-BE49-F238E27FC236}">
                <a16:creationId xmlns:a16="http://schemas.microsoft.com/office/drawing/2014/main" id="{58E93F50-BB1D-304B-85B7-E7027B7A4901}"/>
              </a:ext>
            </a:extLst>
          </p:cNvPr>
          <p:cNvGrpSpPr/>
          <p:nvPr/>
        </p:nvGrpSpPr>
        <p:grpSpPr>
          <a:xfrm>
            <a:off x="10031787" y="3150037"/>
            <a:ext cx="548640" cy="548640"/>
            <a:chOff x="7041528" y="3222816"/>
            <a:chExt cx="403083" cy="403083"/>
          </a:xfrm>
        </p:grpSpPr>
        <p:sp>
          <p:nvSpPr>
            <p:cNvPr id="17" name="Google Shape;245;p6">
              <a:extLst>
                <a:ext uri="{FF2B5EF4-FFF2-40B4-BE49-F238E27FC236}">
                  <a16:creationId xmlns:a16="http://schemas.microsoft.com/office/drawing/2014/main" id="{71768EFE-1D49-7F49-999D-2BA750A65C90}"/>
                </a:ext>
              </a:extLst>
            </p:cNvPr>
            <p:cNvSpPr/>
            <p:nvPr/>
          </p:nvSpPr>
          <p:spPr>
            <a:xfrm>
              <a:off x="7041528" y="3222816"/>
              <a:ext cx="403083" cy="403083"/>
            </a:xfrm>
            <a:prstGeom prst="ellipse">
              <a:avLst/>
            </a:prstGeom>
            <a:solidFill>
              <a:srgbClr val="00B05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18" name="Google Shape;246;p6">
              <a:extLst>
                <a:ext uri="{FF2B5EF4-FFF2-40B4-BE49-F238E27FC236}">
                  <a16:creationId xmlns:a16="http://schemas.microsoft.com/office/drawing/2014/main" id="{935A94F6-3DDB-BCE0-CEAE-66BB84F94AB9}"/>
                </a:ext>
              </a:extLst>
            </p:cNvPr>
            <p:cNvSpPr/>
            <p:nvPr/>
          </p:nvSpPr>
          <p:spPr>
            <a:xfrm>
              <a:off x="7122861" y="3328773"/>
              <a:ext cx="238634" cy="200453"/>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nvGrpSpPr>
          <p:cNvPr id="19" name="Group 18">
            <a:extLst>
              <a:ext uri="{FF2B5EF4-FFF2-40B4-BE49-F238E27FC236}">
                <a16:creationId xmlns:a16="http://schemas.microsoft.com/office/drawing/2014/main" id="{00E03299-14F7-0D3F-0284-053BBF7480E6}"/>
              </a:ext>
            </a:extLst>
          </p:cNvPr>
          <p:cNvGrpSpPr/>
          <p:nvPr/>
        </p:nvGrpSpPr>
        <p:grpSpPr>
          <a:xfrm>
            <a:off x="3863205" y="3150037"/>
            <a:ext cx="548640" cy="548640"/>
            <a:chOff x="7041528" y="3222816"/>
            <a:chExt cx="403083" cy="403083"/>
          </a:xfrm>
        </p:grpSpPr>
        <p:sp>
          <p:nvSpPr>
            <p:cNvPr id="20" name="Google Shape;245;p6">
              <a:extLst>
                <a:ext uri="{FF2B5EF4-FFF2-40B4-BE49-F238E27FC236}">
                  <a16:creationId xmlns:a16="http://schemas.microsoft.com/office/drawing/2014/main" id="{FA74A8D9-8D42-EE68-173D-801BDAA6F84D}"/>
                </a:ext>
              </a:extLst>
            </p:cNvPr>
            <p:cNvSpPr/>
            <p:nvPr/>
          </p:nvSpPr>
          <p:spPr>
            <a:xfrm>
              <a:off x="7041528" y="3222816"/>
              <a:ext cx="403083" cy="403083"/>
            </a:xfrm>
            <a:prstGeom prst="ellipse">
              <a:avLst/>
            </a:prstGeom>
            <a:solidFill>
              <a:srgbClr val="00B05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21" name="Google Shape;246;p6">
              <a:extLst>
                <a:ext uri="{FF2B5EF4-FFF2-40B4-BE49-F238E27FC236}">
                  <a16:creationId xmlns:a16="http://schemas.microsoft.com/office/drawing/2014/main" id="{F3BD83AB-F3FC-12F4-1F25-B97AEBC0B298}"/>
                </a:ext>
              </a:extLst>
            </p:cNvPr>
            <p:cNvSpPr/>
            <p:nvPr/>
          </p:nvSpPr>
          <p:spPr>
            <a:xfrm>
              <a:off x="7122861" y="3328773"/>
              <a:ext cx="238634" cy="200453"/>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nvGrpSpPr>
          <p:cNvPr id="22" name="Group 21">
            <a:extLst>
              <a:ext uri="{FF2B5EF4-FFF2-40B4-BE49-F238E27FC236}">
                <a16:creationId xmlns:a16="http://schemas.microsoft.com/office/drawing/2014/main" id="{876D3BAD-C9C3-FA9B-ABA6-5CEA7E104FA9}"/>
              </a:ext>
            </a:extLst>
          </p:cNvPr>
          <p:cNvGrpSpPr/>
          <p:nvPr/>
        </p:nvGrpSpPr>
        <p:grpSpPr>
          <a:xfrm>
            <a:off x="12574189" y="2468291"/>
            <a:ext cx="548640" cy="548640"/>
            <a:chOff x="7041528" y="3222816"/>
            <a:chExt cx="403083" cy="403083"/>
          </a:xfrm>
        </p:grpSpPr>
        <p:sp>
          <p:nvSpPr>
            <p:cNvPr id="23" name="Google Shape;245;p6">
              <a:extLst>
                <a:ext uri="{FF2B5EF4-FFF2-40B4-BE49-F238E27FC236}">
                  <a16:creationId xmlns:a16="http://schemas.microsoft.com/office/drawing/2014/main" id="{0A169981-6217-C8D7-B503-2C1E1DE026E1}"/>
                </a:ext>
              </a:extLst>
            </p:cNvPr>
            <p:cNvSpPr/>
            <p:nvPr/>
          </p:nvSpPr>
          <p:spPr>
            <a:xfrm>
              <a:off x="7041528" y="3222816"/>
              <a:ext cx="403083" cy="403083"/>
            </a:xfrm>
            <a:prstGeom prst="ellipse">
              <a:avLst/>
            </a:prstGeom>
            <a:solidFill>
              <a:srgbClr val="00B05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24" name="Google Shape;246;p6">
              <a:extLst>
                <a:ext uri="{FF2B5EF4-FFF2-40B4-BE49-F238E27FC236}">
                  <a16:creationId xmlns:a16="http://schemas.microsoft.com/office/drawing/2014/main" id="{1CA01408-9121-0F3B-1640-C2181298F580}"/>
                </a:ext>
              </a:extLst>
            </p:cNvPr>
            <p:cNvSpPr/>
            <p:nvPr/>
          </p:nvSpPr>
          <p:spPr>
            <a:xfrm>
              <a:off x="7122861" y="3328773"/>
              <a:ext cx="238634" cy="200453"/>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nvGrpSpPr>
          <p:cNvPr id="25" name="Group 24">
            <a:extLst>
              <a:ext uri="{FF2B5EF4-FFF2-40B4-BE49-F238E27FC236}">
                <a16:creationId xmlns:a16="http://schemas.microsoft.com/office/drawing/2014/main" id="{7203F1CC-4ECC-7617-ED74-0F7EAD402DC3}"/>
              </a:ext>
            </a:extLst>
          </p:cNvPr>
          <p:cNvGrpSpPr/>
          <p:nvPr/>
        </p:nvGrpSpPr>
        <p:grpSpPr>
          <a:xfrm>
            <a:off x="12575403" y="3975534"/>
            <a:ext cx="548640" cy="548640"/>
            <a:chOff x="9875747" y="3222816"/>
            <a:chExt cx="403083" cy="403083"/>
          </a:xfrm>
        </p:grpSpPr>
        <p:sp>
          <p:nvSpPr>
            <p:cNvPr id="26" name="Google Shape;245;p6">
              <a:extLst>
                <a:ext uri="{FF2B5EF4-FFF2-40B4-BE49-F238E27FC236}">
                  <a16:creationId xmlns:a16="http://schemas.microsoft.com/office/drawing/2014/main" id="{E91F1469-E487-3EE2-5B34-012FA074738A}"/>
                </a:ext>
              </a:extLst>
            </p:cNvPr>
            <p:cNvSpPr/>
            <p:nvPr/>
          </p:nvSpPr>
          <p:spPr>
            <a:xfrm>
              <a:off x="9875747" y="3222816"/>
              <a:ext cx="403083" cy="403083"/>
            </a:xfrm>
            <a:prstGeom prst="ellipse">
              <a:avLst/>
            </a:prstGeom>
            <a:solidFill>
              <a:srgbClr val="FFC00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27" name="Google Shape;246;p6">
              <a:extLst>
                <a:ext uri="{FF2B5EF4-FFF2-40B4-BE49-F238E27FC236}">
                  <a16:creationId xmlns:a16="http://schemas.microsoft.com/office/drawing/2014/main" id="{490BC41E-0658-02FD-B6C9-30CF4123AC0E}"/>
                </a:ext>
              </a:extLst>
            </p:cNvPr>
            <p:cNvSpPr/>
            <p:nvPr/>
          </p:nvSpPr>
          <p:spPr>
            <a:xfrm>
              <a:off x="9957080" y="3328773"/>
              <a:ext cx="238634" cy="200453"/>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nvGrpSpPr>
          <p:cNvPr id="28" name="Group 27">
            <a:extLst>
              <a:ext uri="{FF2B5EF4-FFF2-40B4-BE49-F238E27FC236}">
                <a16:creationId xmlns:a16="http://schemas.microsoft.com/office/drawing/2014/main" id="{0314D6E4-0E15-80EF-BA71-D0F582DFECB8}"/>
              </a:ext>
            </a:extLst>
          </p:cNvPr>
          <p:cNvGrpSpPr/>
          <p:nvPr/>
        </p:nvGrpSpPr>
        <p:grpSpPr>
          <a:xfrm>
            <a:off x="12574189" y="1671362"/>
            <a:ext cx="548640" cy="548640"/>
            <a:chOff x="7041528" y="3222816"/>
            <a:chExt cx="403083" cy="403083"/>
          </a:xfrm>
        </p:grpSpPr>
        <p:sp>
          <p:nvSpPr>
            <p:cNvPr id="29" name="Google Shape;245;p6">
              <a:extLst>
                <a:ext uri="{FF2B5EF4-FFF2-40B4-BE49-F238E27FC236}">
                  <a16:creationId xmlns:a16="http://schemas.microsoft.com/office/drawing/2014/main" id="{90C90CAA-8B8B-CD3C-2DB9-A198D9515A01}"/>
                </a:ext>
              </a:extLst>
            </p:cNvPr>
            <p:cNvSpPr/>
            <p:nvPr/>
          </p:nvSpPr>
          <p:spPr>
            <a:xfrm>
              <a:off x="7041528" y="3222816"/>
              <a:ext cx="403083" cy="403083"/>
            </a:xfrm>
            <a:prstGeom prst="ellipse">
              <a:avLst/>
            </a:prstGeom>
            <a:solidFill>
              <a:srgbClr val="20E0B2"/>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30" name="Google Shape;246;p6">
              <a:extLst>
                <a:ext uri="{FF2B5EF4-FFF2-40B4-BE49-F238E27FC236}">
                  <a16:creationId xmlns:a16="http://schemas.microsoft.com/office/drawing/2014/main" id="{ACDFCD33-47BA-8D9F-CD15-E5550F8D983B}"/>
                </a:ext>
              </a:extLst>
            </p:cNvPr>
            <p:cNvSpPr/>
            <p:nvPr/>
          </p:nvSpPr>
          <p:spPr>
            <a:xfrm>
              <a:off x="7122861" y="3328773"/>
              <a:ext cx="238634" cy="200453"/>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nvGrpSpPr>
          <p:cNvPr id="31" name="Group 30">
            <a:extLst>
              <a:ext uri="{FF2B5EF4-FFF2-40B4-BE49-F238E27FC236}">
                <a16:creationId xmlns:a16="http://schemas.microsoft.com/office/drawing/2014/main" id="{9B9CA5A1-B4DA-DB23-5E17-4B2DD9305F80}"/>
              </a:ext>
            </a:extLst>
          </p:cNvPr>
          <p:cNvGrpSpPr/>
          <p:nvPr/>
        </p:nvGrpSpPr>
        <p:grpSpPr>
          <a:xfrm>
            <a:off x="12574189" y="899492"/>
            <a:ext cx="548640" cy="548640"/>
            <a:chOff x="7041528" y="3222816"/>
            <a:chExt cx="403083" cy="403083"/>
          </a:xfrm>
        </p:grpSpPr>
        <p:sp>
          <p:nvSpPr>
            <p:cNvPr id="32" name="Google Shape;245;p6">
              <a:extLst>
                <a:ext uri="{FF2B5EF4-FFF2-40B4-BE49-F238E27FC236}">
                  <a16:creationId xmlns:a16="http://schemas.microsoft.com/office/drawing/2014/main" id="{27E28CCB-4423-8053-BA54-18F25C2D8627}"/>
                </a:ext>
              </a:extLst>
            </p:cNvPr>
            <p:cNvSpPr/>
            <p:nvPr/>
          </p:nvSpPr>
          <p:spPr>
            <a:xfrm>
              <a:off x="7041528" y="3222816"/>
              <a:ext cx="403083" cy="403083"/>
            </a:xfrm>
            <a:prstGeom prst="ellipse">
              <a:avLst/>
            </a:prstGeom>
            <a:solidFill>
              <a:srgbClr val="3CB1E5"/>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33" name="Google Shape;246;p6">
              <a:extLst>
                <a:ext uri="{FF2B5EF4-FFF2-40B4-BE49-F238E27FC236}">
                  <a16:creationId xmlns:a16="http://schemas.microsoft.com/office/drawing/2014/main" id="{1FB3A5E4-6BCB-AB4C-CE1F-E7B171919D84}"/>
                </a:ext>
              </a:extLst>
            </p:cNvPr>
            <p:cNvSpPr/>
            <p:nvPr/>
          </p:nvSpPr>
          <p:spPr>
            <a:xfrm>
              <a:off x="7122861" y="3328773"/>
              <a:ext cx="238634" cy="200453"/>
            </a:xfrm>
            <a:custGeom>
              <a:avLst/>
              <a:gdLst/>
              <a:ahLst/>
              <a:cxnLst/>
              <a:rect l="l" t="t" r="r" b="b"/>
              <a:pathLst>
                <a:path w="237787" h="199741" extrusionOk="0">
                  <a:moveTo>
                    <a:pt x="0" y="116732"/>
                  </a:moveTo>
                  <a:lnTo>
                    <a:pt x="97709" y="199741"/>
                  </a:lnTo>
                  <a:lnTo>
                    <a:pt x="237787" y="31993"/>
                  </a:lnTo>
                  <a:lnTo>
                    <a:pt x="199741" y="0"/>
                  </a:lnTo>
                  <a:lnTo>
                    <a:pt x="91656" y="127972"/>
                  </a:lnTo>
                  <a:lnTo>
                    <a:pt x="32858" y="79550"/>
                  </a:lnTo>
                  <a:close/>
                </a:path>
              </a:pathLst>
            </a:custGeom>
            <a:solidFill>
              <a:srgbClr val="FFFFFF"/>
            </a:solidFill>
            <a:ln>
              <a:noFill/>
            </a:ln>
          </p:spPr>
        </p:sp>
      </p:grpSp>
      <p:grpSp>
        <p:nvGrpSpPr>
          <p:cNvPr id="39" name="Group 38">
            <a:extLst>
              <a:ext uri="{FF2B5EF4-FFF2-40B4-BE49-F238E27FC236}">
                <a16:creationId xmlns:a16="http://schemas.microsoft.com/office/drawing/2014/main" id="{2F07E6E2-8A26-76B8-D85F-FAF372642A32}"/>
              </a:ext>
            </a:extLst>
          </p:cNvPr>
          <p:cNvGrpSpPr/>
          <p:nvPr/>
        </p:nvGrpSpPr>
        <p:grpSpPr>
          <a:xfrm>
            <a:off x="13391696" y="3222815"/>
            <a:ext cx="548640" cy="548640"/>
            <a:chOff x="13356453" y="3222815"/>
            <a:chExt cx="548640" cy="548640"/>
          </a:xfrm>
        </p:grpSpPr>
        <p:sp>
          <p:nvSpPr>
            <p:cNvPr id="40" name="Google Shape;245;p6">
              <a:extLst>
                <a:ext uri="{FF2B5EF4-FFF2-40B4-BE49-F238E27FC236}">
                  <a16:creationId xmlns:a16="http://schemas.microsoft.com/office/drawing/2014/main" id="{E254CCAB-1B17-26C3-D3AD-C90499FEE2DA}"/>
                </a:ext>
              </a:extLst>
            </p:cNvPr>
            <p:cNvSpPr/>
            <p:nvPr/>
          </p:nvSpPr>
          <p:spPr>
            <a:xfrm>
              <a:off x="13356453" y="3222815"/>
              <a:ext cx="548640" cy="548640"/>
            </a:xfrm>
            <a:prstGeom prst="ellipse">
              <a:avLst/>
            </a:prstGeom>
            <a:solidFill>
              <a:srgbClr val="FF000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41" name="Multiplication Sign 40">
              <a:extLst>
                <a:ext uri="{FF2B5EF4-FFF2-40B4-BE49-F238E27FC236}">
                  <a16:creationId xmlns:a16="http://schemas.microsoft.com/office/drawing/2014/main" id="{EF9B43DD-F4DC-F169-52E3-EA15A75CBC5D}"/>
                </a:ext>
              </a:extLst>
            </p:cNvPr>
            <p:cNvSpPr/>
            <p:nvPr/>
          </p:nvSpPr>
          <p:spPr>
            <a:xfrm>
              <a:off x="13422810" y="3281831"/>
              <a:ext cx="428625" cy="428625"/>
            </a:xfrm>
            <a:prstGeom prst="mathMultiply">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grpSp>
        <p:nvGrpSpPr>
          <p:cNvPr id="42" name="Group 41">
            <a:extLst>
              <a:ext uri="{FF2B5EF4-FFF2-40B4-BE49-F238E27FC236}">
                <a16:creationId xmlns:a16="http://schemas.microsoft.com/office/drawing/2014/main" id="{4F159733-05DF-A980-818C-CDE6243FE9D0}"/>
              </a:ext>
            </a:extLst>
          </p:cNvPr>
          <p:cNvGrpSpPr/>
          <p:nvPr/>
        </p:nvGrpSpPr>
        <p:grpSpPr>
          <a:xfrm>
            <a:off x="13391695" y="3975534"/>
            <a:ext cx="548640" cy="548640"/>
            <a:chOff x="13356452" y="3975534"/>
            <a:chExt cx="548640" cy="548640"/>
          </a:xfrm>
        </p:grpSpPr>
        <p:sp>
          <p:nvSpPr>
            <p:cNvPr id="43" name="Google Shape;245;p6">
              <a:extLst>
                <a:ext uri="{FF2B5EF4-FFF2-40B4-BE49-F238E27FC236}">
                  <a16:creationId xmlns:a16="http://schemas.microsoft.com/office/drawing/2014/main" id="{56153F6D-0BFE-6345-4A9C-01A48E32F228}"/>
                </a:ext>
              </a:extLst>
            </p:cNvPr>
            <p:cNvSpPr/>
            <p:nvPr/>
          </p:nvSpPr>
          <p:spPr>
            <a:xfrm>
              <a:off x="13356452" y="3975534"/>
              <a:ext cx="548640" cy="548640"/>
            </a:xfrm>
            <a:prstGeom prst="ellipse">
              <a:avLst/>
            </a:prstGeom>
            <a:solidFill>
              <a:srgbClr val="FFC000"/>
            </a:solidFill>
            <a:ln>
              <a:noFill/>
            </a:ln>
          </p:spPr>
          <p:txBody>
            <a:bodyPr spcFirstLastPara="1" wrap="square" lIns="60950" tIns="60950" rIns="60950" bIns="60950" anchor="ctr" anchorCtr="0">
              <a:noAutofit/>
            </a:bodyPr>
            <a:lstStyle/>
            <a:p>
              <a:pPr marL="0" marR="0" lvl="0" indent="0" algn="l" rtl="0">
                <a:lnSpc>
                  <a:spcPct val="100000"/>
                </a:lnSpc>
                <a:spcBef>
                  <a:spcPts val="0"/>
                </a:spcBef>
                <a:spcAft>
                  <a:spcPts val="0"/>
                </a:spcAft>
                <a:buClr>
                  <a:srgbClr val="000000"/>
                </a:buClr>
                <a:buSzPts val="933"/>
                <a:buFont typeface="Arial"/>
                <a:buNone/>
              </a:pPr>
              <a:endParaRPr sz="933" b="0" i="0" u="none" strike="noStrike" cap="none" dirty="0">
                <a:solidFill>
                  <a:srgbClr val="000000"/>
                </a:solidFill>
                <a:latin typeface="Arial"/>
                <a:ea typeface="Arial"/>
                <a:cs typeface="Arial"/>
                <a:sym typeface="Arial"/>
              </a:endParaRPr>
            </a:p>
          </p:txBody>
        </p:sp>
        <p:sp>
          <p:nvSpPr>
            <p:cNvPr id="44" name="Rectangle 43">
              <a:extLst>
                <a:ext uri="{FF2B5EF4-FFF2-40B4-BE49-F238E27FC236}">
                  <a16:creationId xmlns:a16="http://schemas.microsoft.com/office/drawing/2014/main" id="{E1387ED5-FFF6-9DBE-09A6-086E11580CBA}"/>
                </a:ext>
              </a:extLst>
            </p:cNvPr>
            <p:cNvSpPr/>
            <p:nvPr/>
          </p:nvSpPr>
          <p:spPr>
            <a:xfrm>
              <a:off x="13496787" y="4210235"/>
              <a:ext cx="274320" cy="91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0"/>
                                        </p:tgtEl>
                                        <p:attrNameLst>
                                          <p:attrName>style.visibility</p:attrName>
                                        </p:attrNameLst>
                                      </p:cBhvr>
                                      <p:to>
                                        <p:strVal val="visible"/>
                                      </p:to>
                                    </p:set>
                                    <p:animEffect transition="in" filter="fade">
                                      <p:cBhvr>
                                        <p:cTn id="7" dur="5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F452B5-B6E5-6EF8-E7FA-E28574B76D64}"/>
              </a:ext>
            </a:extLst>
          </p:cNvPr>
          <p:cNvSpPr>
            <a:spLocks noGrp="1"/>
          </p:cNvSpPr>
          <p:nvPr>
            <p:ph type="body" sz="quarter" idx="10"/>
          </p:nvPr>
        </p:nvSpPr>
        <p:spPr/>
        <p:txBody>
          <a:bodyPr/>
          <a:lstStyle/>
          <a:p>
            <a:r>
              <a:rPr lang="en-US" dirty="0"/>
              <a:t>Product Overview</a:t>
            </a:r>
          </a:p>
        </p:txBody>
      </p:sp>
    </p:spTree>
    <p:extLst>
      <p:ext uri="{BB962C8B-B14F-4D97-AF65-F5344CB8AC3E}">
        <p14:creationId xmlns:p14="http://schemas.microsoft.com/office/powerpoint/2010/main" val="609852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8"/>
          <p:cNvSpPr txBox="1"/>
          <p:nvPr/>
        </p:nvSpPr>
        <p:spPr>
          <a:xfrm>
            <a:off x="1038118" y="1746657"/>
            <a:ext cx="10115599" cy="324000"/>
          </a:xfrm>
          <a:prstGeom prst="rect">
            <a:avLst/>
          </a:prstGeom>
          <a:noFill/>
          <a:ln>
            <a:noFill/>
          </a:ln>
        </p:spPr>
        <p:txBody>
          <a:bodyPr spcFirstLastPara="1" wrap="square" lIns="100767" tIns="100767" rIns="100767" bIns="100767" anchor="t" anchorCtr="0">
            <a:noAutofit/>
          </a:bodyPr>
          <a:lstStyle/>
          <a:p>
            <a:pPr marL="381019" marR="381019" algn="ctr">
              <a:lnSpc>
                <a:spcPct val="125000"/>
              </a:lnSpc>
              <a:spcBef>
                <a:spcPts val="1133"/>
              </a:spcBef>
              <a:spcAft>
                <a:spcPts val="667"/>
              </a:spcAft>
              <a:buSzPts val="2300"/>
            </a:pPr>
            <a:r>
              <a:rPr lang="en-US" sz="1533" dirty="0">
                <a:solidFill>
                  <a:srgbClr val="FFFFFF"/>
                </a:solidFill>
                <a:latin typeface="Lato"/>
                <a:ea typeface="Lato"/>
                <a:cs typeface="Lato"/>
                <a:sym typeface="Lato"/>
              </a:rPr>
              <a:t>Everything we do is built to help you make the most accurate hiring decisions every time you hire.</a:t>
            </a:r>
            <a:endParaRPr sz="2000" dirty="0">
              <a:solidFill>
                <a:srgbClr val="FFFFFF"/>
              </a:solidFill>
              <a:latin typeface="Lato"/>
              <a:ea typeface="Lato"/>
              <a:cs typeface="Lato"/>
              <a:sym typeface="Lato"/>
            </a:endParaRPr>
          </a:p>
        </p:txBody>
      </p:sp>
      <p:grpSp>
        <p:nvGrpSpPr>
          <p:cNvPr id="504" name="Google Shape;504;p8"/>
          <p:cNvGrpSpPr/>
          <p:nvPr/>
        </p:nvGrpSpPr>
        <p:grpSpPr>
          <a:xfrm>
            <a:off x="1417200" y="2716633"/>
            <a:ext cx="4526400" cy="2211200"/>
            <a:chOff x="10564275" y="4148575"/>
            <a:chExt cx="6789600" cy="3316800"/>
          </a:xfrm>
        </p:grpSpPr>
        <p:sp>
          <p:nvSpPr>
            <p:cNvPr id="505" name="Google Shape;505;p8"/>
            <p:cNvSpPr/>
            <p:nvPr/>
          </p:nvSpPr>
          <p:spPr>
            <a:xfrm>
              <a:off x="10564275" y="4148575"/>
              <a:ext cx="6789600" cy="3316800"/>
            </a:xfrm>
            <a:prstGeom prst="roundRect">
              <a:avLst>
                <a:gd name="adj" fmla="val 5547"/>
              </a:avLst>
            </a:prstGeom>
            <a:solidFill>
              <a:srgbClr val="FFFFFF"/>
            </a:solidFill>
            <a:ln>
              <a:noFill/>
            </a:ln>
            <a:effectLst>
              <a:outerShdw blurRad="342900" algn="bl" rotWithShape="0">
                <a:srgbClr val="3B4A56">
                  <a:alpha val="48627"/>
                </a:srgbClr>
              </a:outerShdw>
            </a:effectLst>
          </p:spPr>
          <p:txBody>
            <a:bodyPr spcFirstLastPara="1" wrap="square" lIns="60950" tIns="60950" rIns="60950" bIns="60950" anchor="ctr" anchorCtr="0">
              <a:noAutofit/>
            </a:bodyPr>
            <a:lstStyle/>
            <a:p>
              <a:pPr algn="ctr">
                <a:buSzPts val="4200"/>
              </a:pPr>
              <a:r>
                <a:rPr lang="en-US" sz="2800">
                  <a:solidFill>
                    <a:srgbClr val="222222"/>
                  </a:solidFill>
                  <a:latin typeface="Lato"/>
                  <a:ea typeface="Lato"/>
                  <a:cs typeface="Lato"/>
                  <a:sym typeface="Lato"/>
                </a:rPr>
                <a:t>Assessment</a:t>
              </a:r>
              <a:endParaRPr sz="2800">
                <a:solidFill>
                  <a:srgbClr val="222222"/>
                </a:solidFill>
                <a:latin typeface="Lato"/>
                <a:ea typeface="Lato"/>
                <a:cs typeface="Lato"/>
                <a:sym typeface="Lato"/>
              </a:endParaRPr>
            </a:p>
            <a:p>
              <a:pPr algn="ctr">
                <a:spcBef>
                  <a:spcPts val="667"/>
                </a:spcBef>
                <a:buSzPts val="2700"/>
              </a:pPr>
              <a:r>
                <a:rPr lang="en-US" sz="1800">
                  <a:solidFill>
                    <a:srgbClr val="222222"/>
                  </a:solidFill>
                  <a:latin typeface="Lato"/>
                  <a:ea typeface="Lato"/>
                  <a:cs typeface="Lato"/>
                  <a:sym typeface="Lato"/>
                </a:rPr>
                <a:t>Accuracy for Applicant Screening</a:t>
              </a:r>
              <a:endParaRPr sz="1800">
                <a:solidFill>
                  <a:srgbClr val="222222"/>
                </a:solidFill>
                <a:latin typeface="Lato"/>
                <a:ea typeface="Lato"/>
                <a:cs typeface="Lato"/>
                <a:sym typeface="Lato"/>
              </a:endParaRPr>
            </a:p>
          </p:txBody>
        </p:sp>
        <p:pic>
          <p:nvPicPr>
            <p:cNvPr id="506" name="Google Shape;506;p8"/>
            <p:cNvPicPr preferRelativeResize="0"/>
            <p:nvPr/>
          </p:nvPicPr>
          <p:blipFill rotWithShape="1">
            <a:blip r:embed="rId3">
              <a:alphaModFix/>
            </a:blip>
            <a:srcRect l="41529" b="35508"/>
            <a:stretch/>
          </p:blipFill>
          <p:spPr>
            <a:xfrm>
              <a:off x="15494027" y="5106511"/>
              <a:ext cx="441274" cy="431964"/>
            </a:xfrm>
            <a:prstGeom prst="rect">
              <a:avLst/>
            </a:prstGeom>
            <a:noFill/>
            <a:ln>
              <a:noFill/>
            </a:ln>
          </p:spPr>
        </p:pic>
      </p:grpSp>
      <p:grpSp>
        <p:nvGrpSpPr>
          <p:cNvPr id="507" name="Google Shape;507;p8"/>
          <p:cNvGrpSpPr/>
          <p:nvPr/>
        </p:nvGrpSpPr>
        <p:grpSpPr>
          <a:xfrm>
            <a:off x="6248400" y="2716633"/>
            <a:ext cx="4526400" cy="2211200"/>
            <a:chOff x="10564275" y="4148575"/>
            <a:chExt cx="6789600" cy="3316800"/>
          </a:xfrm>
        </p:grpSpPr>
        <p:sp>
          <p:nvSpPr>
            <p:cNvPr id="508" name="Google Shape;508;p8"/>
            <p:cNvSpPr/>
            <p:nvPr/>
          </p:nvSpPr>
          <p:spPr>
            <a:xfrm>
              <a:off x="10564275" y="4148575"/>
              <a:ext cx="6789600" cy="3316800"/>
            </a:xfrm>
            <a:prstGeom prst="roundRect">
              <a:avLst>
                <a:gd name="adj" fmla="val 5547"/>
              </a:avLst>
            </a:prstGeom>
            <a:solidFill>
              <a:srgbClr val="FFFFFF"/>
            </a:solidFill>
            <a:ln>
              <a:noFill/>
            </a:ln>
            <a:effectLst>
              <a:outerShdw blurRad="342900" algn="bl" rotWithShape="0">
                <a:srgbClr val="3B4A56">
                  <a:alpha val="48627"/>
                </a:srgbClr>
              </a:outerShdw>
            </a:effectLst>
          </p:spPr>
          <p:txBody>
            <a:bodyPr spcFirstLastPara="1" wrap="square" lIns="60950" tIns="60950" rIns="60950" bIns="60950" anchor="ctr" anchorCtr="0">
              <a:noAutofit/>
            </a:bodyPr>
            <a:lstStyle/>
            <a:p>
              <a:pPr algn="ctr">
                <a:buSzPts val="4200"/>
              </a:pPr>
              <a:r>
                <a:rPr lang="en-US" sz="2800" dirty="0">
                  <a:solidFill>
                    <a:srgbClr val="222222"/>
                  </a:solidFill>
                  <a:latin typeface="Lato"/>
                  <a:ea typeface="Lato"/>
                  <a:cs typeface="Lato"/>
                  <a:sym typeface="Lato"/>
                </a:rPr>
                <a:t>Interview</a:t>
              </a:r>
              <a:endParaRPr sz="2800" dirty="0">
                <a:solidFill>
                  <a:srgbClr val="222222"/>
                </a:solidFill>
                <a:latin typeface="Lato"/>
                <a:ea typeface="Lato"/>
                <a:cs typeface="Lato"/>
                <a:sym typeface="Lato"/>
              </a:endParaRPr>
            </a:p>
            <a:p>
              <a:pPr algn="ctr">
                <a:spcBef>
                  <a:spcPts val="667"/>
                </a:spcBef>
                <a:buSzPts val="2700"/>
              </a:pPr>
              <a:r>
                <a:rPr lang="en-US" sz="1800" dirty="0">
                  <a:solidFill>
                    <a:srgbClr val="222222"/>
                  </a:solidFill>
                  <a:latin typeface="Lato"/>
                  <a:ea typeface="Lato"/>
                  <a:cs typeface="Lato"/>
                  <a:sym typeface="Lato"/>
                </a:rPr>
                <a:t>Accuracy for Interviews</a:t>
              </a:r>
              <a:endParaRPr sz="1800" dirty="0">
                <a:solidFill>
                  <a:srgbClr val="222222"/>
                </a:solidFill>
                <a:latin typeface="Lato"/>
                <a:ea typeface="Lato"/>
                <a:cs typeface="Lato"/>
                <a:sym typeface="Lato"/>
              </a:endParaRPr>
            </a:p>
          </p:txBody>
        </p:sp>
        <p:pic>
          <p:nvPicPr>
            <p:cNvPr id="509" name="Google Shape;509;p8"/>
            <p:cNvPicPr preferRelativeResize="0"/>
            <p:nvPr/>
          </p:nvPicPr>
          <p:blipFill rotWithShape="1">
            <a:blip r:embed="rId3">
              <a:alphaModFix/>
            </a:blip>
            <a:srcRect l="41529" b="35508"/>
            <a:stretch/>
          </p:blipFill>
          <p:spPr>
            <a:xfrm>
              <a:off x="15210219" y="5106511"/>
              <a:ext cx="441274" cy="431964"/>
            </a:xfrm>
            <a:prstGeom prst="rect">
              <a:avLst/>
            </a:prstGeom>
            <a:noFill/>
            <a:ln>
              <a:noFill/>
            </a:ln>
          </p:spPr>
        </p:pic>
      </p:grpSp>
      <p:sp>
        <p:nvSpPr>
          <p:cNvPr id="4" name="Text Placeholder 3">
            <a:extLst>
              <a:ext uri="{FF2B5EF4-FFF2-40B4-BE49-F238E27FC236}">
                <a16:creationId xmlns:a16="http://schemas.microsoft.com/office/drawing/2014/main" id="{34CB1864-D0FB-45EB-79E1-1C52B9B59613}"/>
              </a:ext>
            </a:extLst>
          </p:cNvPr>
          <p:cNvSpPr>
            <a:spLocks noGrp="1"/>
          </p:cNvSpPr>
          <p:nvPr>
            <p:ph type="body" sz="quarter" idx="10"/>
          </p:nvPr>
        </p:nvSpPr>
        <p:spPr>
          <a:xfrm>
            <a:off x="0" y="1214671"/>
            <a:ext cx="12192000" cy="417996"/>
          </a:xfrm>
        </p:spPr>
        <p:txBody>
          <a:bodyPr/>
          <a:lstStyle/>
          <a:p>
            <a:r>
              <a:rPr lang="en-US" dirty="0"/>
              <a:t>The Journeyfront Solution</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9"/>
          <p:cNvPicPr preferRelativeResize="0"/>
          <p:nvPr/>
        </p:nvPicPr>
        <p:blipFill rotWithShape="1">
          <a:blip r:embed="rId3">
            <a:alphaModFix/>
          </a:blip>
          <a:srcRect/>
          <a:stretch/>
        </p:blipFill>
        <p:spPr>
          <a:xfrm>
            <a:off x="5204591" y="993619"/>
            <a:ext cx="1782819" cy="297983"/>
          </a:xfrm>
          <a:prstGeom prst="rect">
            <a:avLst/>
          </a:prstGeom>
          <a:noFill/>
          <a:ln>
            <a:noFill/>
          </a:ln>
        </p:spPr>
      </p:pic>
      <p:sp>
        <p:nvSpPr>
          <p:cNvPr id="515" name="Google Shape;515;p9"/>
          <p:cNvSpPr txBox="1"/>
          <p:nvPr/>
        </p:nvSpPr>
        <p:spPr>
          <a:xfrm>
            <a:off x="2145045" y="1383290"/>
            <a:ext cx="7901578" cy="1027600"/>
          </a:xfrm>
          <a:prstGeom prst="rect">
            <a:avLst/>
          </a:prstGeom>
          <a:noFill/>
          <a:ln>
            <a:noFill/>
          </a:ln>
        </p:spPr>
        <p:txBody>
          <a:bodyPr spcFirstLastPara="1" wrap="square" lIns="100767" tIns="100767" rIns="100767" bIns="100767" anchor="t" anchorCtr="0">
            <a:noAutofit/>
          </a:bodyPr>
          <a:lstStyle/>
          <a:p>
            <a:pPr algn="ctr">
              <a:lnSpc>
                <a:spcPct val="125000"/>
              </a:lnSpc>
              <a:buSzPts val="2300"/>
            </a:pPr>
            <a:r>
              <a:rPr lang="en-US" sz="1533">
                <a:solidFill>
                  <a:srgbClr val="6A6B6D"/>
                </a:solidFill>
                <a:latin typeface="Lato"/>
                <a:ea typeface="Lato"/>
                <a:cs typeface="Lato"/>
                <a:sym typeface="Lato"/>
              </a:rPr>
              <a:t>The World's Most Accurate Assessment Solution</a:t>
            </a:r>
            <a:endParaRPr sz="1533">
              <a:solidFill>
                <a:srgbClr val="6A6B6D"/>
              </a:solidFill>
              <a:latin typeface="Lato"/>
              <a:ea typeface="Lato"/>
              <a:cs typeface="Lato"/>
              <a:sym typeface="Lato"/>
            </a:endParaRPr>
          </a:p>
          <a:p>
            <a:pPr algn="ctr">
              <a:lnSpc>
                <a:spcPct val="115000"/>
              </a:lnSpc>
              <a:spcBef>
                <a:spcPts val="1133"/>
              </a:spcBef>
              <a:buSzPts val="2300"/>
            </a:pPr>
            <a:r>
              <a:rPr lang="en-US" sz="1533" b="1">
                <a:solidFill>
                  <a:srgbClr val="48A8D7"/>
                </a:solidFill>
                <a:latin typeface="Lato"/>
                <a:ea typeface="Lato"/>
                <a:cs typeface="Lato"/>
                <a:sym typeface="Lato"/>
              </a:rPr>
              <a:t>Screen applicants at the top of your hiring funnel by identifying the unique traits that lead to high performance, retention and culture fit at your company.</a:t>
            </a:r>
            <a:endParaRPr sz="1667">
              <a:solidFill>
                <a:srgbClr val="6A6B6D"/>
              </a:solidFill>
              <a:latin typeface="Lato"/>
              <a:ea typeface="Lato"/>
              <a:cs typeface="Lato"/>
              <a:sym typeface="Lato"/>
            </a:endParaRPr>
          </a:p>
        </p:txBody>
      </p:sp>
      <p:grpSp>
        <p:nvGrpSpPr>
          <p:cNvPr id="516" name="Google Shape;516;p9"/>
          <p:cNvGrpSpPr/>
          <p:nvPr/>
        </p:nvGrpSpPr>
        <p:grpSpPr>
          <a:xfrm>
            <a:off x="6978135" y="3563036"/>
            <a:ext cx="2562085" cy="1450667"/>
            <a:chOff x="-790175" y="7293300"/>
            <a:chExt cx="4619700" cy="2615700"/>
          </a:xfrm>
        </p:grpSpPr>
        <p:sp>
          <p:nvSpPr>
            <p:cNvPr id="517" name="Google Shape;517;p9"/>
            <p:cNvSpPr/>
            <p:nvPr/>
          </p:nvSpPr>
          <p:spPr>
            <a:xfrm>
              <a:off x="-790175" y="7293300"/>
              <a:ext cx="4619700" cy="2615700"/>
            </a:xfrm>
            <a:prstGeom prst="roundRect">
              <a:avLst>
                <a:gd name="adj" fmla="val 3014"/>
              </a:avLst>
            </a:prstGeom>
            <a:solidFill>
              <a:srgbClr val="FFFFFF"/>
            </a:solidFill>
            <a:ln>
              <a:noFill/>
            </a:ln>
            <a:effectLst>
              <a:outerShdw blurRad="228600" algn="bl" rotWithShape="0">
                <a:srgbClr val="073763">
                  <a:alpha val="49019"/>
                </a:srgbClr>
              </a:outerShdw>
            </a:effectLst>
          </p:spPr>
          <p:txBody>
            <a:bodyPr spcFirstLastPara="1" wrap="square" lIns="60950" tIns="60950" rIns="60950" bIns="60950" anchor="ctr" anchorCtr="0">
              <a:noAutofit/>
            </a:bodyPr>
            <a:lstStyle/>
            <a:p>
              <a:pPr>
                <a:buSzPts val="1400"/>
              </a:pPr>
              <a:endParaRPr sz="933"/>
            </a:p>
          </p:txBody>
        </p:sp>
        <p:grpSp>
          <p:nvGrpSpPr>
            <p:cNvPr id="518" name="Google Shape;518;p9"/>
            <p:cNvGrpSpPr/>
            <p:nvPr/>
          </p:nvGrpSpPr>
          <p:grpSpPr>
            <a:xfrm>
              <a:off x="-790175" y="7293300"/>
              <a:ext cx="4619700" cy="2615650"/>
              <a:chOff x="-1075925" y="6674175"/>
              <a:chExt cx="4619700" cy="2615650"/>
            </a:xfrm>
          </p:grpSpPr>
          <p:sp>
            <p:nvSpPr>
              <p:cNvPr id="519" name="Google Shape;519;p9"/>
              <p:cNvSpPr/>
              <p:nvPr/>
            </p:nvSpPr>
            <p:spPr>
              <a:xfrm>
                <a:off x="-1066775" y="6674175"/>
                <a:ext cx="4601400" cy="638100"/>
              </a:xfrm>
              <a:prstGeom prst="roundRect">
                <a:avLst>
                  <a:gd name="adj" fmla="val 16667"/>
                </a:avLst>
              </a:prstGeom>
              <a:solidFill>
                <a:srgbClr val="F7F8F9"/>
              </a:solidFill>
              <a:ln>
                <a:noFill/>
              </a:ln>
            </p:spPr>
            <p:txBody>
              <a:bodyPr spcFirstLastPara="1" wrap="square" lIns="60950" tIns="60950" rIns="60950" bIns="60950" anchor="ctr" anchorCtr="0">
                <a:noAutofit/>
              </a:bodyPr>
              <a:lstStyle/>
              <a:p>
                <a:pPr>
                  <a:buSzPts val="1400"/>
                </a:pPr>
                <a:endParaRPr sz="933"/>
              </a:p>
            </p:txBody>
          </p:sp>
          <p:sp>
            <p:nvSpPr>
              <p:cNvPr id="520" name="Google Shape;520;p9"/>
              <p:cNvSpPr/>
              <p:nvPr/>
            </p:nvSpPr>
            <p:spPr>
              <a:xfrm>
                <a:off x="-1075925" y="8651725"/>
                <a:ext cx="4619700" cy="638100"/>
              </a:xfrm>
              <a:prstGeom prst="roundRect">
                <a:avLst>
                  <a:gd name="adj" fmla="val 16667"/>
                </a:avLst>
              </a:prstGeom>
              <a:solidFill>
                <a:srgbClr val="FFFFFF"/>
              </a:solidFill>
              <a:ln>
                <a:noFill/>
              </a:ln>
            </p:spPr>
            <p:txBody>
              <a:bodyPr spcFirstLastPara="1" wrap="square" lIns="60950" tIns="60950" rIns="60950" bIns="60950" anchor="ctr" anchorCtr="0">
                <a:noAutofit/>
              </a:bodyPr>
              <a:lstStyle/>
              <a:p>
                <a:pPr>
                  <a:buSzPts val="1400"/>
                </a:pPr>
                <a:endParaRPr sz="933"/>
              </a:p>
            </p:txBody>
          </p:sp>
          <p:sp>
            <p:nvSpPr>
              <p:cNvPr id="521" name="Google Shape;521;p9"/>
              <p:cNvSpPr/>
              <p:nvPr/>
            </p:nvSpPr>
            <p:spPr>
              <a:xfrm>
                <a:off x="-1066775" y="7312275"/>
                <a:ext cx="4601400" cy="1657500"/>
              </a:xfrm>
              <a:prstGeom prst="rect">
                <a:avLst/>
              </a:prstGeom>
              <a:solidFill>
                <a:srgbClr val="FFFFFF"/>
              </a:solidFill>
              <a:ln>
                <a:noFill/>
              </a:ln>
            </p:spPr>
            <p:txBody>
              <a:bodyPr spcFirstLastPara="1" wrap="square" lIns="60950" tIns="60950" rIns="60950" bIns="60950" anchor="ctr" anchorCtr="0">
                <a:noAutofit/>
              </a:bodyPr>
              <a:lstStyle/>
              <a:p>
                <a:pPr>
                  <a:buSzPts val="1400"/>
                </a:pPr>
                <a:endParaRPr sz="933"/>
              </a:p>
            </p:txBody>
          </p:sp>
          <p:sp>
            <p:nvSpPr>
              <p:cNvPr id="522" name="Google Shape;522;p9"/>
              <p:cNvSpPr/>
              <p:nvPr/>
            </p:nvSpPr>
            <p:spPr>
              <a:xfrm>
                <a:off x="-1066775" y="7035975"/>
                <a:ext cx="4601400" cy="276300"/>
              </a:xfrm>
              <a:prstGeom prst="rect">
                <a:avLst/>
              </a:prstGeom>
              <a:solidFill>
                <a:srgbClr val="F7F8F9"/>
              </a:solidFill>
              <a:ln>
                <a:noFill/>
              </a:ln>
            </p:spPr>
            <p:txBody>
              <a:bodyPr spcFirstLastPara="1" wrap="square" lIns="60950" tIns="60950" rIns="60950" bIns="60950" anchor="ctr" anchorCtr="0">
                <a:noAutofit/>
              </a:bodyPr>
              <a:lstStyle/>
              <a:p>
                <a:pPr>
                  <a:buSzPts val="1400"/>
                </a:pPr>
                <a:endParaRPr sz="933"/>
              </a:p>
            </p:txBody>
          </p:sp>
          <p:pic>
            <p:nvPicPr>
              <p:cNvPr id="523" name="Google Shape;523;p9"/>
              <p:cNvPicPr preferRelativeResize="0"/>
              <p:nvPr/>
            </p:nvPicPr>
            <p:blipFill rotWithShape="1">
              <a:blip r:embed="rId4">
                <a:alphaModFix/>
              </a:blip>
              <a:srcRect/>
              <a:stretch/>
            </p:blipFill>
            <p:spPr>
              <a:xfrm>
                <a:off x="-922400" y="6772275"/>
                <a:ext cx="4294352" cy="2341625"/>
              </a:xfrm>
              <a:prstGeom prst="rect">
                <a:avLst/>
              </a:prstGeom>
              <a:noFill/>
              <a:ln>
                <a:noFill/>
              </a:ln>
            </p:spPr>
          </p:pic>
        </p:grpSp>
      </p:grpSp>
      <p:grpSp>
        <p:nvGrpSpPr>
          <p:cNvPr id="524" name="Google Shape;524;p9"/>
          <p:cNvGrpSpPr/>
          <p:nvPr/>
        </p:nvGrpSpPr>
        <p:grpSpPr>
          <a:xfrm>
            <a:off x="660430" y="2653573"/>
            <a:ext cx="10871140" cy="3851224"/>
            <a:chOff x="1035223" y="3980360"/>
            <a:chExt cx="16306710" cy="5776836"/>
          </a:xfrm>
        </p:grpSpPr>
        <p:grpSp>
          <p:nvGrpSpPr>
            <p:cNvPr id="525" name="Google Shape;525;p9"/>
            <p:cNvGrpSpPr/>
            <p:nvPr/>
          </p:nvGrpSpPr>
          <p:grpSpPr>
            <a:xfrm>
              <a:off x="1035223" y="4119912"/>
              <a:ext cx="6495119" cy="5637284"/>
              <a:chOff x="2648881" y="4119912"/>
              <a:chExt cx="6495119" cy="5637284"/>
            </a:xfrm>
          </p:grpSpPr>
          <p:pic>
            <p:nvPicPr>
              <p:cNvPr id="526" name="Google Shape;526;p9"/>
              <p:cNvPicPr preferRelativeResize="0"/>
              <p:nvPr/>
            </p:nvPicPr>
            <p:blipFill rotWithShape="1">
              <a:blip r:embed="rId5">
                <a:alphaModFix/>
              </a:blip>
              <a:srcRect/>
              <a:stretch/>
            </p:blipFill>
            <p:spPr>
              <a:xfrm>
                <a:off x="2648881" y="4119912"/>
                <a:ext cx="6495119" cy="5101508"/>
              </a:xfrm>
              <a:prstGeom prst="rect">
                <a:avLst/>
              </a:prstGeom>
              <a:noFill/>
              <a:ln>
                <a:noFill/>
              </a:ln>
            </p:spPr>
          </p:pic>
          <p:pic>
            <p:nvPicPr>
              <p:cNvPr id="527" name="Google Shape;527;p9"/>
              <p:cNvPicPr preferRelativeResize="0"/>
              <p:nvPr/>
            </p:nvPicPr>
            <p:blipFill rotWithShape="1">
              <a:blip r:embed="rId6">
                <a:alphaModFix/>
              </a:blip>
              <a:srcRect/>
              <a:stretch/>
            </p:blipFill>
            <p:spPr>
              <a:xfrm>
                <a:off x="3158767" y="4482590"/>
                <a:ext cx="5475347" cy="5274606"/>
              </a:xfrm>
              <a:prstGeom prst="rect">
                <a:avLst/>
              </a:prstGeom>
              <a:noFill/>
              <a:ln>
                <a:noFill/>
              </a:ln>
            </p:spPr>
          </p:pic>
        </p:grpSp>
        <p:grpSp>
          <p:nvGrpSpPr>
            <p:cNvPr id="528" name="Google Shape;528;p9"/>
            <p:cNvGrpSpPr/>
            <p:nvPr/>
          </p:nvGrpSpPr>
          <p:grpSpPr>
            <a:xfrm>
              <a:off x="7665670" y="3980360"/>
              <a:ext cx="9676263" cy="5445778"/>
              <a:chOff x="7665670" y="3980360"/>
              <a:chExt cx="9676263" cy="5445778"/>
            </a:xfrm>
          </p:grpSpPr>
          <p:pic>
            <p:nvPicPr>
              <p:cNvPr id="529" name="Google Shape;529;p9" descr="Laptop computer isolated on a white background with a blank screen. -  Download Free Vectors, Clipart Graphics &amp; Vector Art"/>
              <p:cNvPicPr preferRelativeResize="0"/>
              <p:nvPr/>
            </p:nvPicPr>
            <p:blipFill rotWithShape="1">
              <a:blip r:embed="rId7">
                <a:alphaModFix/>
              </a:blip>
              <a:srcRect l="3446" t="15625" r="3408" b="14477"/>
              <a:stretch/>
            </p:blipFill>
            <p:spPr>
              <a:xfrm>
                <a:off x="7665670" y="3980360"/>
                <a:ext cx="9676263" cy="5445778"/>
              </a:xfrm>
              <a:prstGeom prst="rect">
                <a:avLst/>
              </a:prstGeom>
              <a:noFill/>
              <a:ln>
                <a:noFill/>
              </a:ln>
            </p:spPr>
          </p:pic>
          <p:pic>
            <p:nvPicPr>
              <p:cNvPr id="530" name="Google Shape;530;p9"/>
              <p:cNvPicPr preferRelativeResize="0"/>
              <p:nvPr/>
            </p:nvPicPr>
            <p:blipFill rotWithShape="1">
              <a:blip r:embed="rId8">
                <a:alphaModFix/>
              </a:blip>
              <a:srcRect/>
              <a:stretch/>
            </p:blipFill>
            <p:spPr>
              <a:xfrm>
                <a:off x="9358219" y="4343438"/>
                <a:ext cx="6306758" cy="3761624"/>
              </a:xfrm>
              <a:prstGeom prst="rect">
                <a:avLst/>
              </a:prstGeom>
              <a:noFill/>
              <a:ln>
                <a:noFill/>
              </a:ln>
            </p:spPr>
          </p:pic>
        </p:grpSp>
      </p:grpSp>
      <p:sp>
        <p:nvSpPr>
          <p:cNvPr id="2" name="Title 1">
            <a:extLst>
              <a:ext uri="{FF2B5EF4-FFF2-40B4-BE49-F238E27FC236}">
                <a16:creationId xmlns:a16="http://schemas.microsoft.com/office/drawing/2014/main" id="{CA0AD9CC-0485-8C0B-70E0-F7D7A24B4707}"/>
              </a:ext>
            </a:extLst>
          </p:cNvPr>
          <p:cNvSpPr>
            <a:spLocks noGrp="1"/>
          </p:cNvSpPr>
          <p:nvPr>
            <p:ph type="title"/>
          </p:nvPr>
        </p:nvSpPr>
        <p:spPr/>
        <p:txBody>
          <a:bodyP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0"/>
          <p:cNvSpPr txBox="1"/>
          <p:nvPr/>
        </p:nvSpPr>
        <p:spPr>
          <a:xfrm>
            <a:off x="1613728" y="1337881"/>
            <a:ext cx="8964545" cy="1027600"/>
          </a:xfrm>
          <a:prstGeom prst="rect">
            <a:avLst/>
          </a:prstGeom>
          <a:noFill/>
          <a:ln>
            <a:noFill/>
          </a:ln>
        </p:spPr>
        <p:txBody>
          <a:bodyPr spcFirstLastPara="1" wrap="square" lIns="100767" tIns="100767" rIns="100767" bIns="100767" anchor="t" anchorCtr="0">
            <a:noAutofit/>
          </a:bodyPr>
          <a:lstStyle/>
          <a:p>
            <a:pPr algn="ctr">
              <a:lnSpc>
                <a:spcPct val="125000"/>
              </a:lnSpc>
              <a:buSzPts val="2300"/>
            </a:pPr>
            <a:r>
              <a:rPr lang="en-US" sz="1533">
                <a:solidFill>
                  <a:srgbClr val="6A6B6D"/>
                </a:solidFill>
                <a:latin typeface="Lato"/>
                <a:ea typeface="Lato"/>
                <a:cs typeface="Lato"/>
                <a:sym typeface="Lato"/>
              </a:rPr>
              <a:t>The World's Most Accurate Interview Solution</a:t>
            </a:r>
            <a:endParaRPr sz="1533">
              <a:solidFill>
                <a:srgbClr val="6A6B6D"/>
              </a:solidFill>
              <a:latin typeface="Lato"/>
              <a:ea typeface="Lato"/>
              <a:cs typeface="Lato"/>
              <a:sym typeface="Lato"/>
            </a:endParaRPr>
          </a:p>
          <a:p>
            <a:pPr algn="ctr">
              <a:lnSpc>
                <a:spcPct val="115000"/>
              </a:lnSpc>
              <a:spcBef>
                <a:spcPts val="1133"/>
              </a:spcBef>
              <a:spcAft>
                <a:spcPts val="1133"/>
              </a:spcAft>
              <a:buSzPts val="2300"/>
            </a:pPr>
            <a:r>
              <a:rPr lang="en-US" sz="1533" b="1">
                <a:solidFill>
                  <a:srgbClr val="48A8D7"/>
                </a:solidFill>
                <a:latin typeface="Lato"/>
                <a:ea typeface="Lato"/>
                <a:cs typeface="Lato"/>
                <a:sym typeface="Lato"/>
              </a:rPr>
              <a:t>Get ultimate accuracy where it counts the most—the interview stage. Consolidate and visualize all the hiring information collected in order to ensure the most accurate hiring decision possible.</a:t>
            </a:r>
            <a:endParaRPr sz="1533" b="1">
              <a:solidFill>
                <a:srgbClr val="48A8D7"/>
              </a:solidFill>
              <a:latin typeface="Lato"/>
              <a:ea typeface="Lato"/>
              <a:cs typeface="Lato"/>
              <a:sym typeface="Lato"/>
            </a:endParaRPr>
          </a:p>
        </p:txBody>
      </p:sp>
      <p:pic>
        <p:nvPicPr>
          <p:cNvPr id="537" name="Google Shape;537;p10"/>
          <p:cNvPicPr preferRelativeResize="0"/>
          <p:nvPr/>
        </p:nvPicPr>
        <p:blipFill rotWithShape="1">
          <a:blip r:embed="rId3">
            <a:alphaModFix/>
          </a:blip>
          <a:srcRect/>
          <a:stretch/>
        </p:blipFill>
        <p:spPr>
          <a:xfrm>
            <a:off x="5196584" y="999580"/>
            <a:ext cx="1798833" cy="319329"/>
          </a:xfrm>
          <a:prstGeom prst="rect">
            <a:avLst/>
          </a:prstGeom>
          <a:noFill/>
          <a:ln>
            <a:noFill/>
          </a:ln>
        </p:spPr>
      </p:pic>
      <p:grpSp>
        <p:nvGrpSpPr>
          <p:cNvPr id="538" name="Google Shape;538;p10"/>
          <p:cNvGrpSpPr/>
          <p:nvPr/>
        </p:nvGrpSpPr>
        <p:grpSpPr>
          <a:xfrm>
            <a:off x="813001" y="2410891"/>
            <a:ext cx="10565823" cy="4888731"/>
            <a:chOff x="1331646" y="3616335"/>
            <a:chExt cx="15848735" cy="7333097"/>
          </a:xfrm>
        </p:grpSpPr>
        <p:grpSp>
          <p:nvGrpSpPr>
            <p:cNvPr id="539" name="Google Shape;539;p10"/>
            <p:cNvGrpSpPr/>
            <p:nvPr/>
          </p:nvGrpSpPr>
          <p:grpSpPr>
            <a:xfrm>
              <a:off x="7504118" y="3980360"/>
              <a:ext cx="9676263" cy="5445778"/>
              <a:chOff x="7504118" y="3980360"/>
              <a:chExt cx="9676263" cy="5445778"/>
            </a:xfrm>
          </p:grpSpPr>
          <p:pic>
            <p:nvPicPr>
              <p:cNvPr id="540" name="Google Shape;540;p10" descr="Laptop computer isolated on a white background with a blank screen. -  Download Free Vectors, Clipart Graphics &amp; Vector Art"/>
              <p:cNvPicPr preferRelativeResize="0"/>
              <p:nvPr/>
            </p:nvPicPr>
            <p:blipFill rotWithShape="1">
              <a:blip r:embed="rId4">
                <a:alphaModFix/>
              </a:blip>
              <a:srcRect l="3446" t="15625" r="3408" b="14477"/>
              <a:stretch/>
            </p:blipFill>
            <p:spPr>
              <a:xfrm>
                <a:off x="7504118" y="3980360"/>
                <a:ext cx="9676263" cy="5445778"/>
              </a:xfrm>
              <a:prstGeom prst="rect">
                <a:avLst/>
              </a:prstGeom>
              <a:noFill/>
              <a:ln>
                <a:noFill/>
              </a:ln>
            </p:spPr>
          </p:pic>
          <p:pic>
            <p:nvPicPr>
              <p:cNvPr id="541" name="Google Shape;541;p10"/>
              <p:cNvPicPr preferRelativeResize="0"/>
              <p:nvPr/>
            </p:nvPicPr>
            <p:blipFill rotWithShape="1">
              <a:blip r:embed="rId5">
                <a:alphaModFix/>
              </a:blip>
              <a:srcRect/>
              <a:stretch/>
            </p:blipFill>
            <p:spPr>
              <a:xfrm>
                <a:off x="9026207" y="4321638"/>
                <a:ext cx="6552583" cy="3825917"/>
              </a:xfrm>
              <a:prstGeom prst="rect">
                <a:avLst/>
              </a:prstGeom>
              <a:noFill/>
              <a:ln>
                <a:noFill/>
              </a:ln>
            </p:spPr>
          </p:pic>
        </p:grpSp>
        <p:grpSp>
          <p:nvGrpSpPr>
            <p:cNvPr id="542" name="Google Shape;542;p10"/>
            <p:cNvGrpSpPr/>
            <p:nvPr/>
          </p:nvGrpSpPr>
          <p:grpSpPr>
            <a:xfrm>
              <a:off x="1331646" y="3616335"/>
              <a:ext cx="6172474" cy="7333097"/>
              <a:chOff x="3569315" y="3782323"/>
              <a:chExt cx="3343521" cy="3961909"/>
            </a:xfrm>
          </p:grpSpPr>
          <p:pic>
            <p:nvPicPr>
              <p:cNvPr id="543" name="Google Shape;543;p10"/>
              <p:cNvPicPr preferRelativeResize="0"/>
              <p:nvPr/>
            </p:nvPicPr>
            <p:blipFill rotWithShape="1">
              <a:blip r:embed="rId6">
                <a:alphaModFix/>
              </a:blip>
              <a:srcRect b="14486"/>
              <a:stretch/>
            </p:blipFill>
            <p:spPr>
              <a:xfrm>
                <a:off x="3569315" y="3782323"/>
                <a:ext cx="3343521" cy="3961909"/>
              </a:xfrm>
              <a:prstGeom prst="rect">
                <a:avLst/>
              </a:prstGeom>
              <a:noFill/>
              <a:ln>
                <a:noFill/>
              </a:ln>
            </p:spPr>
          </p:pic>
          <p:pic>
            <p:nvPicPr>
              <p:cNvPr id="544" name="Google Shape;544;p10"/>
              <p:cNvPicPr preferRelativeResize="0"/>
              <p:nvPr/>
            </p:nvPicPr>
            <p:blipFill rotWithShape="1">
              <a:blip r:embed="rId7">
                <a:alphaModFix/>
              </a:blip>
              <a:srcRect l="6769" t="4242" r="6213" b="11387"/>
              <a:stretch/>
            </p:blipFill>
            <p:spPr>
              <a:xfrm>
                <a:off x="3832559" y="4124954"/>
                <a:ext cx="2808622" cy="3608800"/>
              </a:xfrm>
              <a:prstGeom prst="rect">
                <a:avLst/>
              </a:prstGeom>
              <a:noFill/>
              <a:ln>
                <a:noFill/>
              </a:ln>
            </p:spPr>
          </p:pic>
        </p:grpSp>
      </p:grpSp>
      <p:sp>
        <p:nvSpPr>
          <p:cNvPr id="2" name="Title 1">
            <a:extLst>
              <a:ext uri="{FF2B5EF4-FFF2-40B4-BE49-F238E27FC236}">
                <a16:creationId xmlns:a16="http://schemas.microsoft.com/office/drawing/2014/main" id="{623EF37E-8765-9DAF-5EEF-C9E9D4F67846}"/>
              </a:ext>
            </a:extLst>
          </p:cNvPr>
          <p:cNvSpPr>
            <a:spLocks noGrp="1"/>
          </p:cNvSpPr>
          <p:nvPr>
            <p:ph type="title"/>
          </p:nvPr>
        </p:nvSpPr>
        <p:spPr/>
        <p:txBody>
          <a:bodyP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p11" descr="Laptop computer isolated on a white background with a blank screen. -  Download Free Vectors, Clipart Graphics &amp; Vector Art"/>
          <p:cNvPicPr preferRelativeResize="0"/>
          <p:nvPr/>
        </p:nvPicPr>
        <p:blipFill rotWithShape="1">
          <a:blip r:embed="rId3">
            <a:alphaModFix/>
          </a:blip>
          <a:srcRect l="3446" t="15625" r="3408" b="14477"/>
          <a:stretch/>
        </p:blipFill>
        <p:spPr>
          <a:xfrm>
            <a:off x="1184665" y="1989806"/>
            <a:ext cx="7904330" cy="4448537"/>
          </a:xfrm>
          <a:prstGeom prst="rect">
            <a:avLst/>
          </a:prstGeom>
          <a:noFill/>
          <a:ln>
            <a:noFill/>
          </a:ln>
        </p:spPr>
      </p:pic>
      <p:sp>
        <p:nvSpPr>
          <p:cNvPr id="551" name="Google Shape;551;p11"/>
          <p:cNvSpPr txBox="1"/>
          <p:nvPr/>
        </p:nvSpPr>
        <p:spPr>
          <a:xfrm>
            <a:off x="836784" y="817943"/>
            <a:ext cx="10518601" cy="2045400"/>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Track Hiring Accuracy by Hiring Cohorts</a:t>
            </a:r>
            <a:endParaRPr sz="933"/>
          </a:p>
          <a:p>
            <a:pPr algn="ctr">
              <a:lnSpc>
                <a:spcPct val="125000"/>
              </a:lnSpc>
              <a:spcBef>
                <a:spcPts val="800"/>
              </a:spcBef>
              <a:buSzPts val="3000"/>
            </a:pPr>
            <a:r>
              <a:rPr lang="en-US" sz="1533" b="1">
                <a:solidFill>
                  <a:srgbClr val="48A8D7"/>
                </a:solidFill>
                <a:latin typeface="Lato"/>
                <a:ea typeface="Lato"/>
                <a:cs typeface="Lato"/>
                <a:sym typeface="Lato"/>
              </a:rPr>
              <a:t>Journeyfront helps track hiring accuracy by hiring cohort to monitor progress and facilitate continual improvement.</a:t>
            </a:r>
            <a:endParaRPr sz="1200">
              <a:solidFill>
                <a:srgbClr val="6A6B6D"/>
              </a:solidFill>
              <a:latin typeface="Lato"/>
              <a:ea typeface="Lato"/>
              <a:cs typeface="Lato"/>
              <a:sym typeface="Lato"/>
            </a:endParaRPr>
          </a:p>
        </p:txBody>
      </p:sp>
      <p:sp>
        <p:nvSpPr>
          <p:cNvPr id="2" name="Title 1">
            <a:extLst>
              <a:ext uri="{FF2B5EF4-FFF2-40B4-BE49-F238E27FC236}">
                <a16:creationId xmlns:a16="http://schemas.microsoft.com/office/drawing/2014/main" id="{C0794EBE-7AAD-05BF-6DA2-D9611269B987}"/>
              </a:ext>
            </a:extLst>
          </p:cNvPr>
          <p:cNvSpPr>
            <a:spLocks noGrp="1"/>
          </p:cNvSpPr>
          <p:nvPr>
            <p:ph type="title"/>
          </p:nvPr>
        </p:nvSpPr>
        <p:spPr/>
        <p:txBody>
          <a:bodyPr/>
          <a:lstStyle/>
          <a:p>
            <a:endParaRPr lang="en-US"/>
          </a:p>
        </p:txBody>
      </p:sp>
      <p:sp>
        <p:nvSpPr>
          <p:cNvPr id="555" name="Google Shape;555;p11"/>
          <p:cNvSpPr/>
          <p:nvPr/>
        </p:nvSpPr>
        <p:spPr>
          <a:xfrm>
            <a:off x="3699820" y="2411997"/>
            <a:ext cx="1437009" cy="761867"/>
          </a:xfrm>
          <a:prstGeom prst="wedgeRoundRectCallout">
            <a:avLst>
              <a:gd name="adj1" fmla="val -70748"/>
              <a:gd name="adj2" fmla="val 64884"/>
              <a:gd name="adj3" fmla="val 16667"/>
            </a:avLst>
          </a:prstGeom>
          <a:solidFill>
            <a:srgbClr val="00B0F0"/>
          </a:solidFill>
          <a:ln>
            <a:noFill/>
          </a:ln>
        </p:spPr>
        <p:txBody>
          <a:bodyPr spcFirstLastPara="1" wrap="square" lIns="60950" tIns="30467" rIns="60950" bIns="30467" anchor="ctr" anchorCtr="0">
            <a:noAutofit/>
          </a:bodyPr>
          <a:lstStyle/>
          <a:p>
            <a:pPr algn="ctr">
              <a:buSzPts val="1200"/>
            </a:pPr>
            <a:r>
              <a:rPr lang="en-US" sz="800">
                <a:solidFill>
                  <a:schemeClr val="lt1"/>
                </a:solidFill>
              </a:rPr>
              <a:t>Identify what employee attributes, interview questions, etc. correlate most strongly with retention – use those insights </a:t>
            </a:r>
            <a:endParaRPr sz="933"/>
          </a:p>
        </p:txBody>
      </p:sp>
      <p:sp>
        <p:nvSpPr>
          <p:cNvPr id="556" name="Google Shape;556;p11"/>
          <p:cNvSpPr txBox="1"/>
          <p:nvPr/>
        </p:nvSpPr>
        <p:spPr>
          <a:xfrm>
            <a:off x="9023606" y="2560259"/>
            <a:ext cx="2204797" cy="2933084"/>
          </a:xfrm>
          <a:prstGeom prst="rect">
            <a:avLst/>
          </a:prstGeom>
          <a:noFill/>
          <a:ln>
            <a:noFill/>
          </a:ln>
        </p:spPr>
        <p:txBody>
          <a:bodyPr spcFirstLastPara="1" wrap="square" lIns="60950" tIns="30467" rIns="60950" bIns="30467" anchor="t" anchorCtr="0">
            <a:spAutoFit/>
          </a:bodyPr>
          <a:lstStyle/>
          <a:p>
            <a:pPr>
              <a:lnSpc>
                <a:spcPct val="125000"/>
              </a:lnSpc>
              <a:buSzPts val="1400"/>
            </a:pPr>
            <a:r>
              <a:rPr lang="en-US" sz="933">
                <a:solidFill>
                  <a:srgbClr val="6A6B6D"/>
                </a:solidFill>
                <a:latin typeface="Lato"/>
                <a:ea typeface="Lato"/>
                <a:cs typeface="Lato"/>
                <a:sym typeface="Lato"/>
              </a:rPr>
              <a:t>You can’t improve what you can’t measure.  Journeyfront helps companies track hiring accuracy (performance, turnover, etc.) by hiring cohort.</a:t>
            </a:r>
            <a:endParaRPr sz="933"/>
          </a:p>
          <a:p>
            <a:pPr>
              <a:lnSpc>
                <a:spcPct val="125000"/>
              </a:lnSpc>
              <a:buSzPts val="1400"/>
            </a:pPr>
            <a:endParaRPr sz="933">
              <a:solidFill>
                <a:srgbClr val="6A6B6D"/>
              </a:solidFill>
              <a:latin typeface="Lato"/>
              <a:ea typeface="Lato"/>
              <a:cs typeface="Lato"/>
              <a:sym typeface="Lato"/>
            </a:endParaRPr>
          </a:p>
          <a:p>
            <a:pPr>
              <a:lnSpc>
                <a:spcPct val="125000"/>
              </a:lnSpc>
              <a:buSzPts val="1400"/>
            </a:pPr>
            <a:r>
              <a:rPr lang="en-US" sz="933">
                <a:solidFill>
                  <a:srgbClr val="6A6B6D"/>
                </a:solidFill>
                <a:latin typeface="Lato"/>
                <a:ea typeface="Lato"/>
                <a:cs typeface="Lato"/>
                <a:sym typeface="Lato"/>
              </a:rPr>
              <a:t>This allows your company to identify whether different interventions (changes to the hiring process, onboarding, compensation, etc.) are having an impact on overall performance and retention rates.  </a:t>
            </a:r>
            <a:endParaRPr sz="933"/>
          </a:p>
          <a:p>
            <a:pPr>
              <a:lnSpc>
                <a:spcPct val="125000"/>
              </a:lnSpc>
              <a:buSzPts val="1400"/>
            </a:pPr>
            <a:endParaRPr sz="933">
              <a:solidFill>
                <a:srgbClr val="6A6B6D"/>
              </a:solidFill>
              <a:latin typeface="Lato"/>
              <a:ea typeface="Lato"/>
              <a:cs typeface="Lato"/>
              <a:sym typeface="Lato"/>
            </a:endParaRPr>
          </a:p>
          <a:p>
            <a:pPr>
              <a:lnSpc>
                <a:spcPct val="125000"/>
              </a:lnSpc>
              <a:buSzPts val="1400"/>
            </a:pPr>
            <a:r>
              <a:rPr lang="en-US" sz="933">
                <a:solidFill>
                  <a:srgbClr val="6A6B6D"/>
                </a:solidFill>
                <a:latin typeface="Lato"/>
                <a:ea typeface="Lato"/>
                <a:cs typeface="Lato"/>
                <a:sym typeface="Lato"/>
              </a:rPr>
              <a:t>It also allows for sophisticated A/B testing across groups – evaluating the efficacy of different hiring methods, post-hire initiatives, etc. </a:t>
            </a:r>
            <a:endParaRPr sz="1600">
              <a:solidFill>
                <a:schemeClr val="dk1"/>
              </a:solidFill>
              <a:latin typeface="Lato"/>
              <a:ea typeface="Lato"/>
              <a:cs typeface="Lato"/>
              <a:sym typeface="Lato"/>
            </a:endParaRPr>
          </a:p>
        </p:txBody>
      </p:sp>
      <p:sp>
        <p:nvSpPr>
          <p:cNvPr id="557" name="Google Shape;557;p11"/>
          <p:cNvSpPr/>
          <p:nvPr/>
        </p:nvSpPr>
        <p:spPr>
          <a:xfrm>
            <a:off x="1455761" y="6406441"/>
            <a:ext cx="8370627" cy="203779"/>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pic>
        <p:nvPicPr>
          <p:cNvPr id="558" name="Google Shape;558;p11"/>
          <p:cNvPicPr preferRelativeResize="0"/>
          <p:nvPr/>
        </p:nvPicPr>
        <p:blipFill rotWithShape="1">
          <a:blip r:embed="rId4">
            <a:alphaModFix/>
          </a:blip>
          <a:srcRect/>
          <a:stretch/>
        </p:blipFill>
        <p:spPr>
          <a:xfrm>
            <a:off x="2340815" y="2224573"/>
            <a:ext cx="5538380" cy="3181820"/>
          </a:xfrm>
          <a:prstGeom prst="rect">
            <a:avLst/>
          </a:prstGeom>
          <a:noFill/>
          <a:ln>
            <a:noFill/>
          </a:ln>
        </p:spPr>
      </p:pic>
      <p:sp>
        <p:nvSpPr>
          <p:cNvPr id="559" name="Google Shape;559;p11"/>
          <p:cNvSpPr/>
          <p:nvPr/>
        </p:nvSpPr>
        <p:spPr>
          <a:xfrm>
            <a:off x="816981" y="3725015"/>
            <a:ext cx="1214272" cy="620380"/>
          </a:xfrm>
          <a:prstGeom prst="wedgeRoundRectCallout">
            <a:avLst>
              <a:gd name="adj1" fmla="val 92667"/>
              <a:gd name="adj2" fmla="val 44890"/>
              <a:gd name="adj3" fmla="val 16667"/>
            </a:avLst>
          </a:prstGeom>
          <a:solidFill>
            <a:srgbClr val="00B0F0"/>
          </a:solidFill>
          <a:ln>
            <a:noFill/>
          </a:ln>
        </p:spPr>
        <p:txBody>
          <a:bodyPr spcFirstLastPara="1" wrap="square" lIns="60950" tIns="30467" rIns="60950" bIns="30467" anchor="ctr" anchorCtr="0">
            <a:noAutofit/>
          </a:bodyPr>
          <a:lstStyle/>
          <a:p>
            <a:pPr algn="ctr">
              <a:buSzPts val="1200"/>
            </a:pPr>
            <a:r>
              <a:rPr lang="en-US" sz="800">
                <a:solidFill>
                  <a:schemeClr val="lt1"/>
                </a:solidFill>
                <a:latin typeface="Lato"/>
                <a:ea typeface="Lato"/>
                <a:cs typeface="Lato"/>
                <a:sym typeface="Lato"/>
              </a:rPr>
              <a:t>Track performance and turnover of new hires by hiring cohort</a:t>
            </a:r>
            <a:endParaRPr sz="933"/>
          </a:p>
        </p:txBody>
      </p:sp>
      <p:sp>
        <p:nvSpPr>
          <p:cNvPr id="560" name="Google Shape;560;p11"/>
          <p:cNvSpPr/>
          <p:nvPr/>
        </p:nvSpPr>
        <p:spPr>
          <a:xfrm>
            <a:off x="7659297" y="3573142"/>
            <a:ext cx="1028595" cy="620380"/>
          </a:xfrm>
          <a:prstGeom prst="wedgeRoundRectCallout">
            <a:avLst>
              <a:gd name="adj1" fmla="val -43171"/>
              <a:gd name="adj2" fmla="val 71106"/>
              <a:gd name="adj3" fmla="val 16667"/>
            </a:avLst>
          </a:prstGeom>
          <a:solidFill>
            <a:srgbClr val="00B0F0"/>
          </a:solidFill>
          <a:ln>
            <a:noFill/>
          </a:ln>
        </p:spPr>
        <p:txBody>
          <a:bodyPr spcFirstLastPara="1" wrap="square" lIns="60950" tIns="30467" rIns="60950" bIns="30467" anchor="ctr" anchorCtr="0">
            <a:noAutofit/>
          </a:bodyPr>
          <a:lstStyle/>
          <a:p>
            <a:pPr algn="ctr">
              <a:buSzPts val="1200"/>
            </a:pPr>
            <a:r>
              <a:rPr lang="en-US" sz="800">
                <a:solidFill>
                  <a:schemeClr val="lt1"/>
                </a:solidFill>
                <a:latin typeface="Lato"/>
                <a:ea typeface="Lato"/>
                <a:cs typeface="Lato"/>
                <a:sym typeface="Lato"/>
              </a:rPr>
              <a:t>Performance and turnover bucketing based on your own data</a:t>
            </a:r>
            <a:endParaRPr sz="933"/>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Google Shape;565;p12" descr="Laptop computer isolated on a white background with a blank screen. -  Download Free Vectors, Clipart Graphics &amp; Vector Art"/>
          <p:cNvPicPr preferRelativeResize="0"/>
          <p:nvPr/>
        </p:nvPicPr>
        <p:blipFill rotWithShape="1">
          <a:blip r:embed="rId3">
            <a:alphaModFix/>
          </a:blip>
          <a:srcRect l="3446" t="15625" r="3408" b="14477"/>
          <a:stretch/>
        </p:blipFill>
        <p:spPr>
          <a:xfrm>
            <a:off x="432392" y="1989806"/>
            <a:ext cx="7904330" cy="4448537"/>
          </a:xfrm>
          <a:prstGeom prst="rect">
            <a:avLst/>
          </a:prstGeom>
          <a:noFill/>
          <a:ln>
            <a:noFill/>
          </a:ln>
        </p:spPr>
      </p:pic>
      <p:grpSp>
        <p:nvGrpSpPr>
          <p:cNvPr id="566" name="Google Shape;566;p12"/>
          <p:cNvGrpSpPr/>
          <p:nvPr/>
        </p:nvGrpSpPr>
        <p:grpSpPr>
          <a:xfrm>
            <a:off x="7455120" y="2190250"/>
            <a:ext cx="3337914" cy="3469023"/>
            <a:chOff x="2672355" y="3690477"/>
            <a:chExt cx="3595569" cy="4982322"/>
          </a:xfrm>
        </p:grpSpPr>
        <p:sp>
          <p:nvSpPr>
            <p:cNvPr id="567" name="Google Shape;567;p12"/>
            <p:cNvSpPr/>
            <p:nvPr/>
          </p:nvSpPr>
          <p:spPr>
            <a:xfrm>
              <a:off x="2749048" y="3914244"/>
              <a:ext cx="3439800" cy="4520400"/>
            </a:xfrm>
            <a:prstGeom prst="roundRect">
              <a:avLst>
                <a:gd name="adj" fmla="val 3014"/>
              </a:avLst>
            </a:prstGeom>
            <a:solidFill>
              <a:srgbClr val="F7F8F9"/>
            </a:solidFill>
            <a:ln>
              <a:noFill/>
            </a:ln>
            <a:effectLst>
              <a:outerShdw blurRad="228600" algn="bl" rotWithShape="0">
                <a:srgbClr val="073763">
                  <a:alpha val="49019"/>
                </a:srgbClr>
              </a:outerShdw>
            </a:effectLst>
          </p:spPr>
          <p:txBody>
            <a:bodyPr spcFirstLastPara="1" wrap="square" lIns="60950" tIns="60950" rIns="60950" bIns="60950" anchor="ctr" anchorCtr="0">
              <a:noAutofit/>
            </a:bodyPr>
            <a:lstStyle/>
            <a:p>
              <a:pPr>
                <a:buSzPts val="1400"/>
              </a:pPr>
              <a:endParaRPr sz="933"/>
            </a:p>
          </p:txBody>
        </p:sp>
        <p:pic>
          <p:nvPicPr>
            <p:cNvPr id="568" name="Google Shape;568;p12"/>
            <p:cNvPicPr preferRelativeResize="0"/>
            <p:nvPr/>
          </p:nvPicPr>
          <p:blipFill rotWithShape="1">
            <a:blip r:embed="rId4">
              <a:alphaModFix/>
            </a:blip>
            <a:srcRect/>
            <a:stretch/>
          </p:blipFill>
          <p:spPr>
            <a:xfrm>
              <a:off x="2672355" y="3690477"/>
              <a:ext cx="3595569" cy="4982322"/>
            </a:xfrm>
            <a:prstGeom prst="rect">
              <a:avLst/>
            </a:prstGeom>
            <a:noFill/>
            <a:ln>
              <a:noFill/>
            </a:ln>
          </p:spPr>
        </p:pic>
      </p:grpSp>
      <p:sp>
        <p:nvSpPr>
          <p:cNvPr id="569" name="Google Shape;569;p12"/>
          <p:cNvSpPr txBox="1"/>
          <p:nvPr/>
        </p:nvSpPr>
        <p:spPr>
          <a:xfrm>
            <a:off x="836784" y="817943"/>
            <a:ext cx="10518601" cy="2045400"/>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Optimize Your Unique Hiring Formula</a:t>
            </a:r>
            <a:endParaRPr sz="933"/>
          </a:p>
          <a:p>
            <a:pPr algn="ctr">
              <a:lnSpc>
                <a:spcPct val="125000"/>
              </a:lnSpc>
              <a:spcBef>
                <a:spcPts val="800"/>
              </a:spcBef>
              <a:buSzPts val="3000"/>
            </a:pPr>
            <a:r>
              <a:rPr lang="en-US" sz="1533" b="1">
                <a:solidFill>
                  <a:srgbClr val="48A8D7"/>
                </a:solidFill>
                <a:latin typeface="Lato"/>
                <a:ea typeface="Lato"/>
                <a:cs typeface="Lato"/>
                <a:sym typeface="Lato"/>
              </a:rPr>
              <a:t>Identify insights from your own employee data for how to improve post-hire outcomes – retention performance, etc.</a:t>
            </a:r>
            <a:endParaRPr sz="1200">
              <a:solidFill>
                <a:srgbClr val="6A6B6D"/>
              </a:solidFill>
              <a:latin typeface="Lato"/>
              <a:ea typeface="Lato"/>
              <a:cs typeface="Lato"/>
              <a:sym typeface="Lato"/>
            </a:endParaRPr>
          </a:p>
        </p:txBody>
      </p:sp>
      <p:sp>
        <p:nvSpPr>
          <p:cNvPr id="2" name="Title 1">
            <a:extLst>
              <a:ext uri="{FF2B5EF4-FFF2-40B4-BE49-F238E27FC236}">
                <a16:creationId xmlns:a16="http://schemas.microsoft.com/office/drawing/2014/main" id="{BE832631-2495-8EF7-E47D-37AEEE3118D6}"/>
              </a:ext>
            </a:extLst>
          </p:cNvPr>
          <p:cNvSpPr>
            <a:spLocks noGrp="1"/>
          </p:cNvSpPr>
          <p:nvPr>
            <p:ph type="title"/>
          </p:nvPr>
        </p:nvSpPr>
        <p:spPr/>
        <p:txBody>
          <a:bodyPr/>
          <a:lstStyle/>
          <a:p>
            <a:endParaRPr lang="en-US"/>
          </a:p>
        </p:txBody>
      </p:sp>
      <p:sp>
        <p:nvSpPr>
          <p:cNvPr id="573" name="Google Shape;573;p12"/>
          <p:cNvSpPr/>
          <p:nvPr/>
        </p:nvSpPr>
        <p:spPr>
          <a:xfrm>
            <a:off x="3699820" y="2411997"/>
            <a:ext cx="1437009" cy="761867"/>
          </a:xfrm>
          <a:prstGeom prst="wedgeRoundRectCallout">
            <a:avLst>
              <a:gd name="adj1" fmla="val -70748"/>
              <a:gd name="adj2" fmla="val 64884"/>
              <a:gd name="adj3" fmla="val 16667"/>
            </a:avLst>
          </a:prstGeom>
          <a:solidFill>
            <a:srgbClr val="00B0F0"/>
          </a:solidFill>
          <a:ln>
            <a:noFill/>
          </a:ln>
        </p:spPr>
        <p:txBody>
          <a:bodyPr spcFirstLastPara="1" wrap="square" lIns="60950" tIns="30467" rIns="60950" bIns="30467" anchor="ctr" anchorCtr="0">
            <a:noAutofit/>
          </a:bodyPr>
          <a:lstStyle/>
          <a:p>
            <a:pPr algn="ctr">
              <a:buSzPts val="1200"/>
            </a:pPr>
            <a:r>
              <a:rPr lang="en-US" sz="800">
                <a:solidFill>
                  <a:schemeClr val="lt1"/>
                </a:solidFill>
              </a:rPr>
              <a:t>Identify what employee attributes, interview questions, etc. correlate most strongly with retention – use those insights </a:t>
            </a:r>
            <a:endParaRPr sz="933"/>
          </a:p>
        </p:txBody>
      </p:sp>
      <p:sp>
        <p:nvSpPr>
          <p:cNvPr id="574" name="Google Shape;574;p12"/>
          <p:cNvSpPr/>
          <p:nvPr/>
        </p:nvSpPr>
        <p:spPr>
          <a:xfrm>
            <a:off x="1455761" y="6406441"/>
            <a:ext cx="8370627" cy="203779"/>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pic>
        <p:nvPicPr>
          <p:cNvPr id="575" name="Google Shape;575;p12"/>
          <p:cNvPicPr preferRelativeResize="0"/>
          <p:nvPr/>
        </p:nvPicPr>
        <p:blipFill rotWithShape="1">
          <a:blip r:embed="rId5">
            <a:alphaModFix/>
          </a:blip>
          <a:srcRect/>
          <a:stretch/>
        </p:blipFill>
        <p:spPr>
          <a:xfrm>
            <a:off x="1571098" y="2235415"/>
            <a:ext cx="5596764" cy="3193161"/>
          </a:xfrm>
          <a:prstGeom prst="rect">
            <a:avLst/>
          </a:prstGeom>
          <a:noFill/>
          <a:ln>
            <a:noFill/>
          </a:ln>
        </p:spPr>
      </p:pic>
      <p:pic>
        <p:nvPicPr>
          <p:cNvPr id="576" name="Google Shape;576;p12"/>
          <p:cNvPicPr preferRelativeResize="0"/>
          <p:nvPr/>
        </p:nvPicPr>
        <p:blipFill rotWithShape="1">
          <a:blip r:embed="rId6">
            <a:alphaModFix/>
          </a:blip>
          <a:srcRect l="73434" t="14074" r="11439" b="18963"/>
          <a:stretch/>
        </p:blipFill>
        <p:spPr>
          <a:xfrm>
            <a:off x="7646313" y="2464839"/>
            <a:ext cx="2936345" cy="2879515"/>
          </a:xfrm>
          <a:prstGeom prst="rect">
            <a:avLst/>
          </a:prstGeom>
          <a:noFill/>
          <a:ln>
            <a:noFill/>
          </a:ln>
        </p:spPr>
      </p:pic>
      <p:sp>
        <p:nvSpPr>
          <p:cNvPr id="577" name="Google Shape;577;p12"/>
          <p:cNvSpPr/>
          <p:nvPr/>
        </p:nvSpPr>
        <p:spPr>
          <a:xfrm>
            <a:off x="10790822" y="2180253"/>
            <a:ext cx="1131455" cy="1099041"/>
          </a:xfrm>
          <a:prstGeom prst="wedgeRoundRectCallout">
            <a:avLst>
              <a:gd name="adj1" fmla="val -83012"/>
              <a:gd name="adj2" fmla="val 39821"/>
              <a:gd name="adj3" fmla="val 16667"/>
            </a:avLst>
          </a:prstGeom>
          <a:solidFill>
            <a:srgbClr val="00B0F0"/>
          </a:solidFill>
          <a:ln>
            <a:noFill/>
          </a:ln>
        </p:spPr>
        <p:txBody>
          <a:bodyPr spcFirstLastPara="1" wrap="square" lIns="60950" tIns="30467" rIns="60950" bIns="30467" anchor="ctr" anchorCtr="0">
            <a:noAutofit/>
          </a:bodyPr>
          <a:lstStyle/>
          <a:p>
            <a:pPr algn="ctr">
              <a:buSzPts val="1200"/>
            </a:pPr>
            <a:r>
              <a:rPr lang="en-US" sz="800">
                <a:solidFill>
                  <a:schemeClr val="lt1"/>
                </a:solidFill>
                <a:latin typeface="Lato"/>
                <a:ea typeface="Lato"/>
                <a:cs typeface="Lato"/>
                <a:sym typeface="Lato"/>
              </a:rPr>
              <a:t>Identify common drivers for those employees that stay longest, are most satisfied, meet performance expectations, etc.</a:t>
            </a:r>
            <a:endParaRPr sz="933"/>
          </a:p>
        </p:txBody>
      </p:sp>
      <p:sp>
        <p:nvSpPr>
          <p:cNvPr id="578" name="Google Shape;578;p12"/>
          <p:cNvSpPr/>
          <p:nvPr/>
        </p:nvSpPr>
        <p:spPr>
          <a:xfrm>
            <a:off x="200235" y="3162615"/>
            <a:ext cx="1131455" cy="885283"/>
          </a:xfrm>
          <a:prstGeom prst="wedgeRoundRectCallout">
            <a:avLst>
              <a:gd name="adj1" fmla="val 83821"/>
              <a:gd name="adj2" fmla="val 36396"/>
              <a:gd name="adj3" fmla="val 16667"/>
            </a:avLst>
          </a:prstGeom>
          <a:solidFill>
            <a:srgbClr val="00B0F0"/>
          </a:solidFill>
          <a:ln>
            <a:noFill/>
          </a:ln>
        </p:spPr>
        <p:txBody>
          <a:bodyPr spcFirstLastPara="1" wrap="square" lIns="60950" tIns="30467" rIns="60950" bIns="30467" anchor="ctr" anchorCtr="0">
            <a:noAutofit/>
          </a:bodyPr>
          <a:lstStyle/>
          <a:p>
            <a:pPr algn="ctr">
              <a:buSzPts val="1200"/>
            </a:pPr>
            <a:r>
              <a:rPr lang="en-US" sz="800">
                <a:solidFill>
                  <a:schemeClr val="lt1"/>
                </a:solidFill>
                <a:latin typeface="Lato"/>
                <a:ea typeface="Lato"/>
                <a:cs typeface="Lato"/>
                <a:sym typeface="Lato"/>
              </a:rPr>
              <a:t>Identify which attributes matter most, which hiring methods or interviewers are most effective, etc. </a:t>
            </a:r>
            <a:endParaRPr sz="933"/>
          </a:p>
        </p:txBody>
      </p:sp>
      <p:pic>
        <p:nvPicPr>
          <p:cNvPr id="579" name="Google Shape;579;p12"/>
          <p:cNvPicPr preferRelativeResize="0"/>
          <p:nvPr/>
        </p:nvPicPr>
        <p:blipFill rotWithShape="1">
          <a:blip r:embed="rId7">
            <a:alphaModFix/>
          </a:blip>
          <a:srcRect/>
          <a:stretch/>
        </p:blipFill>
        <p:spPr>
          <a:xfrm>
            <a:off x="8531675" y="5536713"/>
            <a:ext cx="880549" cy="89069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13"/>
          <p:cNvSpPr txBox="1"/>
          <p:nvPr/>
        </p:nvSpPr>
        <p:spPr>
          <a:xfrm>
            <a:off x="731072" y="817943"/>
            <a:ext cx="10730025" cy="2045400"/>
          </a:xfrm>
          <a:prstGeom prst="rect">
            <a:avLst/>
          </a:prstGeom>
          <a:noFill/>
          <a:ln>
            <a:noFill/>
          </a:ln>
        </p:spPr>
        <p:txBody>
          <a:bodyPr spcFirstLastPara="1" wrap="square" lIns="100767" tIns="100767" rIns="100767" bIns="100767" anchor="t" anchorCtr="0">
            <a:noAutofit/>
          </a:bodyPr>
          <a:lstStyle/>
          <a:p>
            <a:pPr algn="ctr">
              <a:lnSpc>
                <a:spcPct val="125000"/>
              </a:lnSpc>
              <a:spcBef>
                <a:spcPts val="3067"/>
              </a:spcBef>
              <a:buSzPts val="3000"/>
            </a:pPr>
            <a:r>
              <a:rPr lang="en-US" sz="2000">
                <a:solidFill>
                  <a:schemeClr val="dk1"/>
                </a:solidFill>
                <a:latin typeface="Lato"/>
                <a:ea typeface="Lato"/>
                <a:cs typeface="Lato"/>
                <a:sym typeface="Lato"/>
              </a:rPr>
              <a:t>Continuously Improve Your Hiring Accuracy</a:t>
            </a:r>
            <a:endParaRPr sz="2000">
              <a:solidFill>
                <a:schemeClr val="dk1"/>
              </a:solidFill>
              <a:latin typeface="Lato"/>
              <a:ea typeface="Lato"/>
              <a:cs typeface="Lato"/>
              <a:sym typeface="Lato"/>
            </a:endParaRPr>
          </a:p>
          <a:p>
            <a:pPr algn="ctr">
              <a:lnSpc>
                <a:spcPct val="125000"/>
              </a:lnSpc>
              <a:spcBef>
                <a:spcPts val="1133"/>
              </a:spcBef>
              <a:buSzPts val="2300"/>
            </a:pPr>
            <a:r>
              <a:rPr lang="en-US" sz="1533" b="1">
                <a:solidFill>
                  <a:srgbClr val="48A8D7"/>
                </a:solidFill>
                <a:latin typeface="Lato"/>
                <a:ea typeface="Lato"/>
                <a:cs typeface="Lato"/>
                <a:sym typeface="Lato"/>
              </a:rPr>
              <a:t>The more you use Journeyfront, the more accurate your hiring process becomes.</a:t>
            </a:r>
            <a:endParaRPr sz="1200">
              <a:solidFill>
                <a:srgbClr val="6A6B6D"/>
              </a:solidFill>
              <a:latin typeface="Lato"/>
              <a:ea typeface="Lato"/>
              <a:cs typeface="Lato"/>
              <a:sym typeface="Lato"/>
            </a:endParaRPr>
          </a:p>
          <a:p>
            <a:pPr marL="381019" marR="381019" algn="ctr">
              <a:lnSpc>
                <a:spcPct val="125000"/>
              </a:lnSpc>
              <a:spcBef>
                <a:spcPts val="1133"/>
              </a:spcBef>
              <a:spcAft>
                <a:spcPts val="1133"/>
              </a:spcAft>
              <a:buSzPts val="1800"/>
            </a:pPr>
            <a:r>
              <a:rPr lang="en-US" sz="1200">
                <a:solidFill>
                  <a:srgbClr val="6A6B6D"/>
                </a:solidFill>
                <a:latin typeface="Lato"/>
                <a:ea typeface="Lato"/>
                <a:cs typeface="Lato"/>
                <a:sym typeface="Lato"/>
              </a:rPr>
              <a:t>That’s because the software automatically analyzes your hiring data against post-hire outcomes, which leads to continuous improvement over time.</a:t>
            </a:r>
            <a:endParaRPr sz="1200">
              <a:solidFill>
                <a:srgbClr val="6A6B6D"/>
              </a:solidFill>
              <a:latin typeface="Lato"/>
              <a:ea typeface="Lato"/>
              <a:cs typeface="Lato"/>
              <a:sym typeface="Lato"/>
            </a:endParaRPr>
          </a:p>
        </p:txBody>
      </p:sp>
      <p:pic>
        <p:nvPicPr>
          <p:cNvPr id="586" name="Google Shape;586;p13"/>
          <p:cNvPicPr preferRelativeResize="0"/>
          <p:nvPr/>
        </p:nvPicPr>
        <p:blipFill rotWithShape="1">
          <a:blip r:embed="rId3">
            <a:alphaModFix/>
          </a:blip>
          <a:srcRect/>
          <a:stretch/>
        </p:blipFill>
        <p:spPr>
          <a:xfrm>
            <a:off x="4577158" y="2949234"/>
            <a:ext cx="3037685" cy="3150050"/>
          </a:xfrm>
          <a:prstGeom prst="rect">
            <a:avLst/>
          </a:prstGeom>
          <a:noFill/>
          <a:ln>
            <a:noFill/>
          </a:ln>
        </p:spPr>
      </p:pic>
      <p:sp>
        <p:nvSpPr>
          <p:cNvPr id="587" name="Google Shape;587;p13"/>
          <p:cNvSpPr/>
          <p:nvPr/>
        </p:nvSpPr>
        <p:spPr>
          <a:xfrm>
            <a:off x="2623339" y="3850609"/>
            <a:ext cx="2986600" cy="1302600"/>
          </a:xfrm>
          <a:prstGeom prst="roundRect">
            <a:avLst>
              <a:gd name="adj" fmla="val 5547"/>
            </a:avLst>
          </a:prstGeom>
          <a:solidFill>
            <a:srgbClr val="48A8D7"/>
          </a:solidFill>
          <a:ln>
            <a:noFill/>
          </a:ln>
          <a:effectLst>
            <a:outerShdw blurRad="342900" algn="bl" rotWithShape="0">
              <a:srgbClr val="3B4A56">
                <a:alpha val="48627"/>
              </a:srgbClr>
            </a:outerShdw>
          </a:effectLst>
        </p:spPr>
        <p:txBody>
          <a:bodyPr spcFirstLastPara="1" wrap="square" lIns="60950" tIns="60950" rIns="60950" bIns="60950" anchor="ctr" anchorCtr="0">
            <a:noAutofit/>
          </a:bodyPr>
          <a:lstStyle/>
          <a:p>
            <a:pPr algn="ctr">
              <a:buSzPts val="3500"/>
            </a:pPr>
            <a:r>
              <a:rPr lang="en-US" sz="2333">
                <a:solidFill>
                  <a:srgbClr val="FFFFFF"/>
                </a:solidFill>
                <a:latin typeface="Lato"/>
                <a:ea typeface="Lato"/>
                <a:cs typeface="Lato"/>
                <a:sym typeface="Lato"/>
              </a:rPr>
              <a:t>Hiring Data</a:t>
            </a:r>
            <a:endParaRPr sz="2333">
              <a:solidFill>
                <a:srgbClr val="FFFFFF"/>
              </a:solidFill>
              <a:latin typeface="Lato"/>
              <a:ea typeface="Lato"/>
              <a:cs typeface="Lato"/>
              <a:sym typeface="Lato"/>
            </a:endParaRPr>
          </a:p>
          <a:p>
            <a:pPr algn="ctr">
              <a:spcBef>
                <a:spcPts val="667"/>
              </a:spcBef>
              <a:buSzPts val="2200"/>
            </a:pPr>
            <a:r>
              <a:rPr lang="en-US" sz="1467">
                <a:solidFill>
                  <a:srgbClr val="FFFFFF"/>
                </a:solidFill>
                <a:latin typeface="Lato"/>
                <a:ea typeface="Lato"/>
                <a:cs typeface="Lato"/>
                <a:sym typeface="Lato"/>
              </a:rPr>
              <a:t>Assessments | Interviews | Etc.</a:t>
            </a:r>
            <a:endParaRPr sz="1467">
              <a:solidFill>
                <a:srgbClr val="FFFFFF"/>
              </a:solidFill>
              <a:latin typeface="Lato"/>
              <a:ea typeface="Lato"/>
              <a:cs typeface="Lato"/>
              <a:sym typeface="Lato"/>
            </a:endParaRPr>
          </a:p>
        </p:txBody>
      </p:sp>
      <p:sp>
        <p:nvSpPr>
          <p:cNvPr id="589" name="Google Shape;589;p13"/>
          <p:cNvSpPr/>
          <p:nvPr/>
        </p:nvSpPr>
        <p:spPr>
          <a:xfrm>
            <a:off x="6582021" y="3850609"/>
            <a:ext cx="2986600" cy="1302600"/>
          </a:xfrm>
          <a:prstGeom prst="roundRect">
            <a:avLst>
              <a:gd name="adj" fmla="val 5547"/>
            </a:avLst>
          </a:prstGeom>
          <a:solidFill>
            <a:srgbClr val="48A8D7"/>
          </a:solidFill>
          <a:ln>
            <a:noFill/>
          </a:ln>
          <a:effectLst>
            <a:outerShdw blurRad="342900" algn="bl" rotWithShape="0">
              <a:srgbClr val="3B4A56">
                <a:alpha val="48627"/>
              </a:srgbClr>
            </a:outerShdw>
          </a:effectLst>
        </p:spPr>
        <p:txBody>
          <a:bodyPr spcFirstLastPara="1" wrap="square" lIns="60950" tIns="60950" rIns="60950" bIns="60950" anchor="ctr" anchorCtr="0">
            <a:noAutofit/>
          </a:bodyPr>
          <a:lstStyle/>
          <a:p>
            <a:pPr algn="ctr">
              <a:buSzPts val="3500"/>
            </a:pPr>
            <a:r>
              <a:rPr lang="en-US" sz="2333">
                <a:solidFill>
                  <a:srgbClr val="FFFFFF"/>
                </a:solidFill>
                <a:latin typeface="Lato"/>
                <a:ea typeface="Lato"/>
                <a:cs typeface="Lato"/>
                <a:sym typeface="Lato"/>
              </a:rPr>
              <a:t>Hiring Outcomes</a:t>
            </a:r>
            <a:endParaRPr sz="2333">
              <a:solidFill>
                <a:srgbClr val="FFFFFF"/>
              </a:solidFill>
              <a:latin typeface="Lato"/>
              <a:ea typeface="Lato"/>
              <a:cs typeface="Lato"/>
              <a:sym typeface="Lato"/>
            </a:endParaRPr>
          </a:p>
          <a:p>
            <a:pPr algn="ctr">
              <a:spcBef>
                <a:spcPts val="667"/>
              </a:spcBef>
              <a:buSzPts val="2200"/>
            </a:pPr>
            <a:r>
              <a:rPr lang="en-US" sz="1467">
                <a:solidFill>
                  <a:srgbClr val="FFFFFF"/>
                </a:solidFill>
                <a:latin typeface="Lato"/>
                <a:ea typeface="Lato"/>
                <a:cs typeface="Lato"/>
                <a:sym typeface="Lato"/>
              </a:rPr>
              <a:t>Performance | Turnover | Diversity | Etc.</a:t>
            </a:r>
            <a:endParaRPr sz="1467">
              <a:solidFill>
                <a:srgbClr val="FFFFFF"/>
              </a:solidFill>
              <a:latin typeface="Lato"/>
              <a:ea typeface="Lato"/>
              <a:cs typeface="Lato"/>
              <a:sym typeface="Lato"/>
            </a:endParaRPr>
          </a:p>
        </p:txBody>
      </p:sp>
      <p:sp>
        <p:nvSpPr>
          <p:cNvPr id="2" name="Title 1">
            <a:extLst>
              <a:ext uri="{FF2B5EF4-FFF2-40B4-BE49-F238E27FC236}">
                <a16:creationId xmlns:a16="http://schemas.microsoft.com/office/drawing/2014/main" id="{7EE4BA23-F348-58B6-E35A-56A601FCDAE6}"/>
              </a:ext>
            </a:extLst>
          </p:cNvPr>
          <p:cNvSpPr>
            <a:spLocks noGrp="1"/>
          </p:cNvSpPr>
          <p:nvPr>
            <p:ph type="title"/>
          </p:nvPr>
        </p:nvSpPr>
        <p:spPr/>
        <p:txBody>
          <a:bodyPr/>
          <a:lstStyle/>
          <a:p>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14"/>
          <p:cNvPicPr preferRelativeResize="0"/>
          <p:nvPr/>
        </p:nvPicPr>
        <p:blipFill rotWithShape="1">
          <a:blip r:embed="rId3">
            <a:alphaModFix/>
          </a:blip>
          <a:srcRect t="7243"/>
          <a:stretch/>
        </p:blipFill>
        <p:spPr>
          <a:xfrm>
            <a:off x="3150000" y="798250"/>
            <a:ext cx="9042000" cy="6059749"/>
          </a:xfrm>
          <a:prstGeom prst="rect">
            <a:avLst/>
          </a:prstGeom>
          <a:noFill/>
          <a:ln>
            <a:noFill/>
          </a:ln>
        </p:spPr>
      </p:pic>
      <p:sp>
        <p:nvSpPr>
          <p:cNvPr id="596" name="Google Shape;596;p14"/>
          <p:cNvSpPr txBox="1"/>
          <p:nvPr/>
        </p:nvSpPr>
        <p:spPr>
          <a:xfrm>
            <a:off x="844690" y="2144128"/>
            <a:ext cx="2949400" cy="2388800"/>
          </a:xfrm>
          <a:prstGeom prst="rect">
            <a:avLst/>
          </a:prstGeom>
          <a:noFill/>
          <a:ln>
            <a:noFill/>
          </a:ln>
        </p:spPr>
        <p:txBody>
          <a:bodyPr spcFirstLastPara="1" wrap="square" lIns="100767" tIns="100767" rIns="100767" bIns="100767" anchor="t" anchorCtr="0">
            <a:noAutofit/>
          </a:bodyPr>
          <a:lstStyle/>
          <a:p>
            <a:pPr>
              <a:lnSpc>
                <a:spcPct val="125000"/>
              </a:lnSpc>
              <a:buSzPts val="3000"/>
            </a:pPr>
            <a:r>
              <a:rPr lang="en-US" sz="2000">
                <a:solidFill>
                  <a:schemeClr val="dk1"/>
                </a:solidFill>
                <a:latin typeface="Lato"/>
                <a:ea typeface="Lato"/>
                <a:cs typeface="Lato"/>
                <a:sym typeface="Lato"/>
              </a:rPr>
              <a:t>ATS Integration</a:t>
            </a:r>
            <a:endParaRPr sz="2000">
              <a:solidFill>
                <a:schemeClr val="dk1"/>
              </a:solidFill>
              <a:latin typeface="Lato"/>
              <a:ea typeface="Lato"/>
              <a:cs typeface="Lato"/>
              <a:sym typeface="Lato"/>
            </a:endParaRPr>
          </a:p>
          <a:p>
            <a:pPr marR="381019">
              <a:lnSpc>
                <a:spcPct val="125000"/>
              </a:lnSpc>
              <a:spcBef>
                <a:spcPts val="1133"/>
              </a:spcBef>
              <a:spcAft>
                <a:spcPts val="667"/>
              </a:spcAft>
              <a:buClr>
                <a:schemeClr val="dk1"/>
              </a:buClr>
              <a:buSzPts val="1800"/>
            </a:pPr>
            <a:r>
              <a:rPr lang="en-US" sz="1533" b="1">
                <a:solidFill>
                  <a:srgbClr val="48A8D7"/>
                </a:solidFill>
                <a:latin typeface="Lato"/>
                <a:ea typeface="Lato"/>
                <a:cs typeface="Lato"/>
                <a:sym typeface="Lato"/>
              </a:rPr>
              <a:t>Journeyfront integrates with all major ATS platforms or can be used as a standalone product.</a:t>
            </a:r>
            <a:endParaRPr sz="2000">
              <a:solidFill>
                <a:schemeClr val="dk1"/>
              </a:solidFill>
              <a:latin typeface="Lato"/>
              <a:ea typeface="Lato"/>
              <a:cs typeface="Lato"/>
              <a:sym typeface="Lato"/>
            </a:endParaRPr>
          </a:p>
        </p:txBody>
      </p:sp>
      <p:sp>
        <p:nvSpPr>
          <p:cNvPr id="598" name="Google Shape;598;p14"/>
          <p:cNvSpPr/>
          <p:nvPr/>
        </p:nvSpPr>
        <p:spPr>
          <a:xfrm>
            <a:off x="395424" y="798250"/>
            <a:ext cx="3203843" cy="1345878"/>
          </a:xfrm>
          <a:prstGeom prst="rect">
            <a:avLst/>
          </a:prstGeom>
          <a:solidFill>
            <a:schemeClr val="accent1"/>
          </a:solidFill>
          <a:ln w="25400" cap="flat" cmpd="sng">
            <a:solidFill>
              <a:srgbClr val="BA7C2E"/>
            </a:solidFill>
            <a:prstDash val="solid"/>
            <a:round/>
            <a:headEnd type="none" w="sm" len="sm"/>
            <a:tailEnd type="none" w="sm" len="sm"/>
          </a:ln>
        </p:spPr>
        <p:txBody>
          <a:bodyPr spcFirstLastPara="1" wrap="square" lIns="60950" tIns="30467" rIns="60950" bIns="30467" anchor="ctr" anchorCtr="0">
            <a:noAutofit/>
          </a:bodyPr>
          <a:lstStyle/>
          <a:p>
            <a:pPr algn="ctr">
              <a:buSzPts val="1400"/>
            </a:pPr>
            <a:r>
              <a:rPr lang="en-US" sz="933">
                <a:solidFill>
                  <a:schemeClr val="lt1"/>
                </a:solidFill>
              </a:rPr>
              <a:t>Add Logos if known</a:t>
            </a:r>
            <a:endParaRPr sz="933"/>
          </a:p>
        </p:txBody>
      </p:sp>
      <p:sp>
        <p:nvSpPr>
          <p:cNvPr id="2" name="Title 1">
            <a:extLst>
              <a:ext uri="{FF2B5EF4-FFF2-40B4-BE49-F238E27FC236}">
                <a16:creationId xmlns:a16="http://schemas.microsoft.com/office/drawing/2014/main" id="{69AE08CB-33D4-994E-CEAB-41F503525FB0}"/>
              </a:ext>
            </a:extLst>
          </p:cNvPr>
          <p:cNvSpPr>
            <a:spLocks noGrp="1"/>
          </p:cNvSpPr>
          <p:nvPr>
            <p:ph type="title"/>
          </p:nvPr>
        </p:nvSpPr>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pic>
        <p:nvPicPr>
          <p:cNvPr id="603" name="Google Shape;603;p15"/>
          <p:cNvPicPr preferRelativeResize="0"/>
          <p:nvPr/>
        </p:nvPicPr>
        <p:blipFill rotWithShape="1">
          <a:blip r:embed="rId3">
            <a:alphaModFix/>
          </a:blip>
          <a:srcRect/>
          <a:stretch/>
        </p:blipFill>
        <p:spPr>
          <a:xfrm>
            <a:off x="552388" y="2115193"/>
            <a:ext cx="2519086" cy="4230209"/>
          </a:xfrm>
          <a:prstGeom prst="rect">
            <a:avLst/>
          </a:prstGeom>
          <a:noFill/>
          <a:ln>
            <a:noFill/>
          </a:ln>
        </p:spPr>
      </p:pic>
      <p:sp>
        <p:nvSpPr>
          <p:cNvPr id="604" name="Google Shape;604;p15"/>
          <p:cNvSpPr/>
          <p:nvPr/>
        </p:nvSpPr>
        <p:spPr>
          <a:xfrm>
            <a:off x="1002399" y="2518010"/>
            <a:ext cx="1771208" cy="3315268"/>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pic>
        <p:nvPicPr>
          <p:cNvPr id="605" name="Google Shape;605;p15"/>
          <p:cNvPicPr preferRelativeResize="0"/>
          <p:nvPr/>
        </p:nvPicPr>
        <p:blipFill rotWithShape="1">
          <a:blip r:embed="rId4">
            <a:alphaModFix/>
          </a:blip>
          <a:srcRect/>
          <a:stretch/>
        </p:blipFill>
        <p:spPr>
          <a:xfrm>
            <a:off x="1004035" y="2889596"/>
            <a:ext cx="1751256" cy="2407553"/>
          </a:xfrm>
          <a:prstGeom prst="rect">
            <a:avLst/>
          </a:prstGeom>
          <a:noFill/>
          <a:ln>
            <a:noFill/>
          </a:ln>
        </p:spPr>
      </p:pic>
      <p:pic>
        <p:nvPicPr>
          <p:cNvPr id="606" name="Google Shape;606;p15" descr="logo-mercy-health | LawLogix.com"/>
          <p:cNvPicPr preferRelativeResize="0"/>
          <p:nvPr/>
        </p:nvPicPr>
        <p:blipFill rotWithShape="1">
          <a:blip r:embed="rId5">
            <a:alphaModFix/>
          </a:blip>
          <a:srcRect/>
          <a:stretch/>
        </p:blipFill>
        <p:spPr>
          <a:xfrm>
            <a:off x="1463947" y="2772931"/>
            <a:ext cx="945205" cy="395011"/>
          </a:xfrm>
          <a:prstGeom prst="rect">
            <a:avLst/>
          </a:prstGeom>
          <a:noFill/>
          <a:ln>
            <a:noFill/>
          </a:ln>
        </p:spPr>
      </p:pic>
      <p:sp>
        <p:nvSpPr>
          <p:cNvPr id="607" name="Google Shape;607;p15"/>
          <p:cNvSpPr/>
          <p:nvPr/>
        </p:nvSpPr>
        <p:spPr>
          <a:xfrm>
            <a:off x="6675243" y="959731"/>
            <a:ext cx="1793653" cy="350278"/>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sp>
        <p:nvSpPr>
          <p:cNvPr id="2" name="Title 1">
            <a:extLst>
              <a:ext uri="{FF2B5EF4-FFF2-40B4-BE49-F238E27FC236}">
                <a16:creationId xmlns:a16="http://schemas.microsoft.com/office/drawing/2014/main" id="{947BEAAB-0351-A470-0380-9AC6B2AD90F2}"/>
              </a:ext>
            </a:extLst>
          </p:cNvPr>
          <p:cNvSpPr>
            <a:spLocks noGrp="1"/>
          </p:cNvSpPr>
          <p:nvPr>
            <p:ph type="title"/>
          </p:nvPr>
        </p:nvSpPr>
        <p:spPr/>
        <p:txBody>
          <a:bodyPr/>
          <a:lstStyle/>
          <a:p>
            <a:endParaRPr lang="en-US"/>
          </a:p>
        </p:txBody>
      </p:sp>
      <p:grpSp>
        <p:nvGrpSpPr>
          <p:cNvPr id="610" name="Google Shape;610;p15"/>
          <p:cNvGrpSpPr/>
          <p:nvPr/>
        </p:nvGrpSpPr>
        <p:grpSpPr>
          <a:xfrm>
            <a:off x="5338550" y="2360385"/>
            <a:ext cx="6450842" cy="3630519"/>
            <a:chOff x="7621092" y="3980360"/>
            <a:chExt cx="9676263" cy="5445778"/>
          </a:xfrm>
        </p:grpSpPr>
        <p:pic>
          <p:nvPicPr>
            <p:cNvPr id="611" name="Google Shape;611;p15" descr="Laptop computer isolated on a white background with a blank screen. -  Download Free Vectors, Clipart Graphics &amp; Vector Art"/>
            <p:cNvPicPr preferRelativeResize="0"/>
            <p:nvPr/>
          </p:nvPicPr>
          <p:blipFill rotWithShape="1">
            <a:blip r:embed="rId6">
              <a:alphaModFix/>
            </a:blip>
            <a:srcRect l="3446" t="15625" r="3408" b="14477"/>
            <a:stretch/>
          </p:blipFill>
          <p:spPr>
            <a:xfrm>
              <a:off x="7621092" y="3980360"/>
              <a:ext cx="9676263" cy="5445778"/>
            </a:xfrm>
            <a:prstGeom prst="rect">
              <a:avLst/>
            </a:prstGeom>
            <a:noFill/>
            <a:ln>
              <a:noFill/>
            </a:ln>
          </p:spPr>
        </p:pic>
        <p:pic>
          <p:nvPicPr>
            <p:cNvPr id="612" name="Google Shape;612;p15"/>
            <p:cNvPicPr preferRelativeResize="0"/>
            <p:nvPr/>
          </p:nvPicPr>
          <p:blipFill rotWithShape="1">
            <a:blip r:embed="rId7">
              <a:alphaModFix/>
            </a:blip>
            <a:srcRect/>
            <a:stretch/>
          </p:blipFill>
          <p:spPr>
            <a:xfrm>
              <a:off x="9218091" y="4286448"/>
              <a:ext cx="6497859" cy="3875604"/>
            </a:xfrm>
            <a:prstGeom prst="rect">
              <a:avLst/>
            </a:prstGeom>
            <a:noFill/>
            <a:ln>
              <a:noFill/>
            </a:ln>
          </p:spPr>
        </p:pic>
      </p:grpSp>
      <p:sp>
        <p:nvSpPr>
          <p:cNvPr id="613" name="Google Shape;613;p15"/>
          <p:cNvSpPr txBox="1"/>
          <p:nvPr/>
        </p:nvSpPr>
        <p:spPr>
          <a:xfrm>
            <a:off x="1236220" y="1685354"/>
            <a:ext cx="9719561" cy="283149"/>
          </a:xfrm>
          <a:prstGeom prst="rect">
            <a:avLst/>
          </a:prstGeom>
          <a:solidFill>
            <a:srgbClr val="FFFFFF"/>
          </a:solidFill>
          <a:ln>
            <a:noFill/>
          </a:ln>
          <a:effectLst>
            <a:outerShdw blurRad="214313" algn="bl" rotWithShape="0">
              <a:srgbClr val="073763">
                <a:alpha val="12941"/>
              </a:srgbClr>
            </a:outerShdw>
          </a:effectLst>
        </p:spPr>
        <p:txBody>
          <a:bodyPr spcFirstLastPara="1" wrap="square" lIns="100767" tIns="100767" rIns="100767" bIns="100767" anchor="ctr" anchorCtr="0">
            <a:noAutofit/>
          </a:bodyPr>
          <a:lstStyle/>
          <a:p>
            <a:pPr algn="ctr">
              <a:buSzPts val="2300"/>
            </a:pPr>
            <a:r>
              <a:rPr lang="en-US" sz="1200" b="1">
                <a:solidFill>
                  <a:srgbClr val="48A8D7"/>
                </a:solidFill>
                <a:latin typeface="Lato"/>
                <a:ea typeface="Lato"/>
                <a:cs typeface="Lato"/>
                <a:sym typeface="Lato"/>
              </a:rPr>
              <a:t>Candidate Application </a:t>
            </a:r>
            <a:r>
              <a:rPr lang="en-US" sz="1200" b="1">
                <a:solidFill>
                  <a:srgbClr val="A5A5A5"/>
                </a:solidFill>
                <a:latin typeface="Lato"/>
                <a:ea typeface="Lato"/>
                <a:cs typeface="Lato"/>
                <a:sym typeface="Lato"/>
              </a:rPr>
              <a:t>&gt; Assessment &gt; Job Simulation &gt; Phone Screen &gt; Interviews &gt; Discussion &amp; Selection &gt; Track &gt; Optimize</a:t>
            </a:r>
            <a:endParaRPr sz="1200" b="1">
              <a:solidFill>
                <a:srgbClr val="A5A5A5"/>
              </a:solidFill>
              <a:latin typeface="Lato"/>
              <a:ea typeface="Lato"/>
              <a:cs typeface="Lato"/>
              <a:sym typeface="Lato"/>
            </a:endParaRPr>
          </a:p>
        </p:txBody>
      </p:sp>
      <p:sp>
        <p:nvSpPr>
          <p:cNvPr id="614" name="Google Shape;614;p15"/>
          <p:cNvSpPr txBox="1"/>
          <p:nvPr/>
        </p:nvSpPr>
        <p:spPr>
          <a:xfrm>
            <a:off x="1038118" y="1075818"/>
            <a:ext cx="10115599" cy="324000"/>
          </a:xfrm>
          <a:prstGeom prst="rect">
            <a:avLst/>
          </a:prstGeom>
          <a:noFill/>
          <a:ln>
            <a:noFill/>
          </a:ln>
        </p:spPr>
        <p:txBody>
          <a:bodyPr spcFirstLastPara="1" wrap="square" lIns="100767" tIns="100767" rIns="100767" bIns="100767" anchor="t" anchorCtr="0">
            <a:noAutofit/>
          </a:bodyPr>
          <a:lstStyle/>
          <a:p>
            <a:pPr algn="ctr">
              <a:lnSpc>
                <a:spcPct val="125000"/>
              </a:lnSpc>
              <a:spcAft>
                <a:spcPts val="1133"/>
              </a:spcAft>
              <a:buSzPts val="3000"/>
            </a:pPr>
            <a:r>
              <a:rPr lang="en-US" sz="2000">
                <a:solidFill>
                  <a:schemeClr val="dk1"/>
                </a:solidFill>
                <a:latin typeface="Lato"/>
                <a:ea typeface="Lato"/>
                <a:cs typeface="Lato"/>
                <a:sym typeface="Lato"/>
              </a:rPr>
              <a:t>Journeyfront is the entire Hiring Accuracy toolkit</a:t>
            </a:r>
            <a:endParaRPr sz="2000">
              <a:solidFill>
                <a:schemeClr val="dk1"/>
              </a:solidFill>
              <a:latin typeface="Lato"/>
              <a:ea typeface="Lato"/>
              <a:cs typeface="Lato"/>
              <a:sym typeface="Lato"/>
            </a:endParaRPr>
          </a:p>
        </p:txBody>
      </p:sp>
      <p:pic>
        <p:nvPicPr>
          <p:cNvPr id="615" name="Google Shape;615;p15"/>
          <p:cNvPicPr preferRelativeResize="0"/>
          <p:nvPr/>
        </p:nvPicPr>
        <p:blipFill rotWithShape="1">
          <a:blip r:embed="rId8">
            <a:alphaModFix/>
          </a:blip>
          <a:srcRect/>
          <a:stretch/>
        </p:blipFill>
        <p:spPr>
          <a:xfrm>
            <a:off x="6309479" y="2542414"/>
            <a:ext cx="4536111" cy="2612117"/>
          </a:xfrm>
          <a:prstGeom prst="rect">
            <a:avLst/>
          </a:prstGeom>
          <a:noFill/>
          <a:ln>
            <a:noFill/>
          </a:ln>
        </p:spPr>
      </p:pic>
      <p:sp>
        <p:nvSpPr>
          <p:cNvPr id="616" name="Google Shape;616;p15"/>
          <p:cNvSpPr/>
          <p:nvPr/>
        </p:nvSpPr>
        <p:spPr>
          <a:xfrm>
            <a:off x="10672980" y="2145727"/>
            <a:ext cx="1367155" cy="737177"/>
          </a:xfrm>
          <a:prstGeom prst="wedgeRoundRectCallout">
            <a:avLst>
              <a:gd name="adj1" fmla="val -56560"/>
              <a:gd name="adj2" fmla="val 71373"/>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933" b="1">
                <a:solidFill>
                  <a:srgbClr val="FFFFFF"/>
                </a:solidFill>
                <a:latin typeface="Lato"/>
                <a:ea typeface="Lato"/>
                <a:cs typeface="Lato"/>
                <a:sym typeface="Lato"/>
              </a:rPr>
              <a:t>Auto-rank candidate by application qualifications, shift availability, etc.</a:t>
            </a:r>
            <a:endParaRPr sz="933" b="1">
              <a:latin typeface="Lato"/>
              <a:ea typeface="Lato"/>
              <a:cs typeface="Lato"/>
              <a:sym typeface="Lato"/>
            </a:endParaRPr>
          </a:p>
        </p:txBody>
      </p:sp>
      <p:grpSp>
        <p:nvGrpSpPr>
          <p:cNvPr id="617" name="Google Shape;617;p15"/>
          <p:cNvGrpSpPr/>
          <p:nvPr/>
        </p:nvGrpSpPr>
        <p:grpSpPr>
          <a:xfrm>
            <a:off x="2776877" y="2115192"/>
            <a:ext cx="2572679" cy="4230209"/>
            <a:chOff x="13012162" y="812800"/>
            <a:chExt cx="3859018" cy="6345314"/>
          </a:xfrm>
        </p:grpSpPr>
        <p:pic>
          <p:nvPicPr>
            <p:cNvPr id="618" name="Google Shape;618;p15"/>
            <p:cNvPicPr preferRelativeResize="0"/>
            <p:nvPr/>
          </p:nvPicPr>
          <p:blipFill rotWithShape="1">
            <a:blip r:embed="rId3">
              <a:alphaModFix/>
            </a:blip>
            <a:srcRect/>
            <a:stretch/>
          </p:blipFill>
          <p:spPr>
            <a:xfrm>
              <a:off x="13012162" y="812800"/>
              <a:ext cx="3859018" cy="6345314"/>
            </a:xfrm>
            <a:prstGeom prst="rect">
              <a:avLst/>
            </a:prstGeom>
            <a:noFill/>
            <a:ln>
              <a:noFill/>
            </a:ln>
          </p:spPr>
        </p:pic>
        <p:pic>
          <p:nvPicPr>
            <p:cNvPr id="619" name="Google Shape;619;p15"/>
            <p:cNvPicPr preferRelativeResize="0"/>
            <p:nvPr/>
          </p:nvPicPr>
          <p:blipFill rotWithShape="1">
            <a:blip r:embed="rId9">
              <a:alphaModFix/>
            </a:blip>
            <a:srcRect/>
            <a:stretch/>
          </p:blipFill>
          <p:spPr>
            <a:xfrm>
              <a:off x="13712269" y="1837842"/>
              <a:ext cx="2721305" cy="3712483"/>
            </a:xfrm>
            <a:prstGeom prst="rect">
              <a:avLst/>
            </a:prstGeom>
            <a:noFill/>
            <a:ln>
              <a:noFill/>
            </a:ln>
          </p:spPr>
        </p:pic>
        <p:sp>
          <p:nvSpPr>
            <p:cNvPr id="620" name="Google Shape;620;p15"/>
            <p:cNvSpPr/>
            <p:nvPr/>
          </p:nvSpPr>
          <p:spPr>
            <a:xfrm>
              <a:off x="14532903" y="4971083"/>
              <a:ext cx="1059802" cy="301751"/>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grpSp>
      <p:sp>
        <p:nvSpPr>
          <p:cNvPr id="621" name="Google Shape;621;p15"/>
          <p:cNvSpPr/>
          <p:nvPr/>
        </p:nvSpPr>
        <p:spPr>
          <a:xfrm>
            <a:off x="96420" y="2145727"/>
            <a:ext cx="1242869" cy="588284"/>
          </a:xfrm>
          <a:prstGeom prst="wedgeRoundRectCallout">
            <a:avLst>
              <a:gd name="adj1" fmla="val 38978"/>
              <a:gd name="adj2" fmla="val 100829"/>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Step-by-step walk through of all application steps</a:t>
            </a:r>
            <a:endParaRPr sz="800" b="1">
              <a:latin typeface="Lato"/>
              <a:ea typeface="Lato"/>
              <a:cs typeface="Lato"/>
              <a:sym typeface="Lato"/>
            </a:endParaRPr>
          </a:p>
        </p:txBody>
      </p:sp>
      <p:sp>
        <p:nvSpPr>
          <p:cNvPr id="622" name="Google Shape;622;p15"/>
          <p:cNvSpPr/>
          <p:nvPr/>
        </p:nvSpPr>
        <p:spPr>
          <a:xfrm>
            <a:off x="2303862" y="2145727"/>
            <a:ext cx="1242869" cy="588284"/>
          </a:xfrm>
          <a:prstGeom prst="wedgeRoundRectCallout">
            <a:avLst>
              <a:gd name="adj1" fmla="val 38978"/>
              <a:gd name="adj2" fmla="val 100829"/>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Custom, auto-scoring screening questions</a:t>
            </a:r>
            <a:endParaRPr sz="800" b="1">
              <a:latin typeface="Lato"/>
              <a:ea typeface="Lato"/>
              <a:cs typeface="Lato"/>
              <a:sym typeface="Lato"/>
            </a:endParaRPr>
          </a:p>
        </p:txBody>
      </p:sp>
      <p:sp>
        <p:nvSpPr>
          <p:cNvPr id="623" name="Google Shape;623;p15"/>
          <p:cNvSpPr/>
          <p:nvPr/>
        </p:nvSpPr>
        <p:spPr>
          <a:xfrm>
            <a:off x="1463947" y="2798553"/>
            <a:ext cx="945205" cy="369388"/>
          </a:xfrm>
          <a:prstGeom prst="rect">
            <a:avLst/>
          </a:prstGeom>
          <a:solidFill>
            <a:schemeClr val="accent1"/>
          </a:solidFill>
          <a:ln w="25400" cap="flat" cmpd="sng">
            <a:solidFill>
              <a:srgbClr val="BA7C2E"/>
            </a:solidFill>
            <a:prstDash val="solid"/>
            <a:round/>
            <a:headEnd type="none" w="sm" len="sm"/>
            <a:tailEnd type="none" w="sm" len="sm"/>
          </a:ln>
        </p:spPr>
        <p:txBody>
          <a:bodyPr spcFirstLastPara="1" wrap="square" lIns="60950" tIns="30467" rIns="60950" bIns="30467" anchor="ctr" anchorCtr="0">
            <a:noAutofit/>
          </a:bodyPr>
          <a:lstStyle/>
          <a:p>
            <a:pPr algn="ctr">
              <a:buSzPts val="1400"/>
            </a:pPr>
            <a:r>
              <a:rPr lang="en-US" sz="933">
                <a:solidFill>
                  <a:schemeClr val="lt1"/>
                </a:solidFill>
              </a:rPr>
              <a:t>Company Logo</a:t>
            </a:r>
            <a:endParaRPr sz="933"/>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16"/>
          <p:cNvSpPr/>
          <p:nvPr/>
        </p:nvSpPr>
        <p:spPr>
          <a:xfrm>
            <a:off x="2906882" y="6080845"/>
            <a:ext cx="6579697" cy="706583"/>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pic>
        <p:nvPicPr>
          <p:cNvPr id="629" name="Google Shape;629;p16"/>
          <p:cNvPicPr preferRelativeResize="0"/>
          <p:nvPr/>
        </p:nvPicPr>
        <p:blipFill rotWithShape="1">
          <a:blip r:embed="rId3">
            <a:alphaModFix/>
          </a:blip>
          <a:srcRect/>
          <a:stretch/>
        </p:blipFill>
        <p:spPr>
          <a:xfrm>
            <a:off x="580288" y="1993551"/>
            <a:ext cx="2523995" cy="4632976"/>
          </a:xfrm>
          <a:prstGeom prst="rect">
            <a:avLst/>
          </a:prstGeom>
          <a:noFill/>
          <a:ln>
            <a:noFill/>
          </a:ln>
        </p:spPr>
      </p:pic>
      <p:grpSp>
        <p:nvGrpSpPr>
          <p:cNvPr id="630" name="Google Shape;630;p16"/>
          <p:cNvGrpSpPr/>
          <p:nvPr/>
        </p:nvGrpSpPr>
        <p:grpSpPr>
          <a:xfrm>
            <a:off x="2836927" y="2009882"/>
            <a:ext cx="2523995" cy="4632976"/>
            <a:chOff x="1244207" y="3342810"/>
            <a:chExt cx="3785992" cy="6949464"/>
          </a:xfrm>
        </p:grpSpPr>
        <p:pic>
          <p:nvPicPr>
            <p:cNvPr id="631" name="Google Shape;631;p16"/>
            <p:cNvPicPr preferRelativeResize="0"/>
            <p:nvPr/>
          </p:nvPicPr>
          <p:blipFill rotWithShape="1">
            <a:blip r:embed="rId3">
              <a:alphaModFix/>
            </a:blip>
            <a:srcRect/>
            <a:stretch/>
          </p:blipFill>
          <p:spPr>
            <a:xfrm>
              <a:off x="1244207" y="3342810"/>
              <a:ext cx="3785992" cy="6949464"/>
            </a:xfrm>
            <a:prstGeom prst="rect">
              <a:avLst/>
            </a:prstGeom>
            <a:noFill/>
            <a:ln>
              <a:noFill/>
            </a:ln>
          </p:spPr>
        </p:pic>
        <p:pic>
          <p:nvPicPr>
            <p:cNvPr id="632" name="Google Shape;632;p16"/>
            <p:cNvPicPr preferRelativeResize="0"/>
            <p:nvPr/>
          </p:nvPicPr>
          <p:blipFill rotWithShape="1">
            <a:blip r:embed="rId4">
              <a:alphaModFix/>
            </a:blip>
            <a:srcRect l="12590" r="14714"/>
            <a:stretch/>
          </p:blipFill>
          <p:spPr>
            <a:xfrm>
              <a:off x="1917754" y="4159827"/>
              <a:ext cx="2677854" cy="5174802"/>
            </a:xfrm>
            <a:prstGeom prst="rect">
              <a:avLst/>
            </a:prstGeom>
            <a:noFill/>
            <a:ln>
              <a:noFill/>
            </a:ln>
          </p:spPr>
        </p:pic>
      </p:grpSp>
      <p:sp>
        <p:nvSpPr>
          <p:cNvPr id="2" name="Title 1">
            <a:extLst>
              <a:ext uri="{FF2B5EF4-FFF2-40B4-BE49-F238E27FC236}">
                <a16:creationId xmlns:a16="http://schemas.microsoft.com/office/drawing/2014/main" id="{111331D0-60BB-E22A-973E-1670B35CC71E}"/>
              </a:ext>
            </a:extLst>
          </p:cNvPr>
          <p:cNvSpPr>
            <a:spLocks noGrp="1"/>
          </p:cNvSpPr>
          <p:nvPr>
            <p:ph type="title"/>
          </p:nvPr>
        </p:nvSpPr>
        <p:spPr/>
        <p:txBody>
          <a:bodyPr/>
          <a:lstStyle/>
          <a:p>
            <a:endParaRPr lang="en-US"/>
          </a:p>
        </p:txBody>
      </p:sp>
      <p:grpSp>
        <p:nvGrpSpPr>
          <p:cNvPr id="635" name="Google Shape;635;p16"/>
          <p:cNvGrpSpPr/>
          <p:nvPr/>
        </p:nvGrpSpPr>
        <p:grpSpPr>
          <a:xfrm>
            <a:off x="5338550" y="2450326"/>
            <a:ext cx="6450842" cy="3630519"/>
            <a:chOff x="7621092" y="3980360"/>
            <a:chExt cx="9676263" cy="5445778"/>
          </a:xfrm>
        </p:grpSpPr>
        <p:pic>
          <p:nvPicPr>
            <p:cNvPr id="636" name="Google Shape;636;p16" descr="Laptop computer isolated on a white background with a blank screen. -  Download Free Vectors, Clipart Graphics &amp; Vector Art"/>
            <p:cNvPicPr preferRelativeResize="0"/>
            <p:nvPr/>
          </p:nvPicPr>
          <p:blipFill rotWithShape="1">
            <a:blip r:embed="rId5">
              <a:alphaModFix/>
            </a:blip>
            <a:srcRect l="3446" t="15625" r="3408" b="14477"/>
            <a:stretch/>
          </p:blipFill>
          <p:spPr>
            <a:xfrm>
              <a:off x="7621092" y="3980360"/>
              <a:ext cx="9676263" cy="5445778"/>
            </a:xfrm>
            <a:prstGeom prst="rect">
              <a:avLst/>
            </a:prstGeom>
            <a:noFill/>
            <a:ln>
              <a:noFill/>
            </a:ln>
          </p:spPr>
        </p:pic>
        <p:pic>
          <p:nvPicPr>
            <p:cNvPr id="637" name="Google Shape;637;p16"/>
            <p:cNvPicPr preferRelativeResize="0"/>
            <p:nvPr/>
          </p:nvPicPr>
          <p:blipFill rotWithShape="1">
            <a:blip r:embed="rId6">
              <a:alphaModFix/>
            </a:blip>
            <a:srcRect/>
            <a:stretch/>
          </p:blipFill>
          <p:spPr>
            <a:xfrm>
              <a:off x="9218091" y="4286448"/>
              <a:ext cx="6497859" cy="3875604"/>
            </a:xfrm>
            <a:prstGeom prst="rect">
              <a:avLst/>
            </a:prstGeom>
            <a:noFill/>
            <a:ln>
              <a:noFill/>
            </a:ln>
          </p:spPr>
        </p:pic>
      </p:grpSp>
      <p:sp>
        <p:nvSpPr>
          <p:cNvPr id="638" name="Google Shape;638;p16"/>
          <p:cNvSpPr/>
          <p:nvPr/>
        </p:nvSpPr>
        <p:spPr>
          <a:xfrm>
            <a:off x="100565" y="2330700"/>
            <a:ext cx="1242869" cy="588284"/>
          </a:xfrm>
          <a:prstGeom prst="wedgeRoundRectCallout">
            <a:avLst>
              <a:gd name="adj1" fmla="val 38978"/>
              <a:gd name="adj2" fmla="val 100829"/>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933" b="1">
                <a:solidFill>
                  <a:srgbClr val="FFFFFF"/>
                </a:solidFill>
                <a:latin typeface="Lato"/>
                <a:ea typeface="Lato"/>
                <a:cs typeface="Lato"/>
                <a:sym typeface="Lato"/>
              </a:rPr>
              <a:t>Assess interests, values, personality, and competencies</a:t>
            </a:r>
            <a:endParaRPr sz="933" b="1">
              <a:latin typeface="Lato"/>
              <a:ea typeface="Lato"/>
              <a:cs typeface="Lato"/>
              <a:sym typeface="Lato"/>
            </a:endParaRPr>
          </a:p>
        </p:txBody>
      </p:sp>
      <p:sp>
        <p:nvSpPr>
          <p:cNvPr id="639" name="Google Shape;639;p16"/>
          <p:cNvSpPr/>
          <p:nvPr/>
        </p:nvSpPr>
        <p:spPr>
          <a:xfrm>
            <a:off x="10735122" y="2925242"/>
            <a:ext cx="1242869" cy="588284"/>
          </a:xfrm>
          <a:prstGeom prst="wedgeRoundRectCallout">
            <a:avLst>
              <a:gd name="adj1" fmla="val -50554"/>
              <a:gd name="adj2" fmla="val 87091"/>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933" b="1">
                <a:solidFill>
                  <a:srgbClr val="FFFFFF"/>
                </a:solidFill>
                <a:latin typeface="Lato"/>
                <a:ea typeface="Lato"/>
                <a:cs typeface="Lato"/>
                <a:sym typeface="Lato"/>
              </a:rPr>
              <a:t>Predict candidate performance and satisfaction</a:t>
            </a:r>
            <a:endParaRPr sz="933" b="1">
              <a:latin typeface="Lato"/>
              <a:ea typeface="Lato"/>
              <a:cs typeface="Lato"/>
              <a:sym typeface="Lato"/>
            </a:endParaRPr>
          </a:p>
        </p:txBody>
      </p:sp>
      <p:sp>
        <p:nvSpPr>
          <p:cNvPr id="640" name="Google Shape;640;p16"/>
          <p:cNvSpPr/>
          <p:nvPr/>
        </p:nvSpPr>
        <p:spPr>
          <a:xfrm>
            <a:off x="10735122" y="3969053"/>
            <a:ext cx="1242869" cy="588284"/>
          </a:xfrm>
          <a:prstGeom prst="wedgeRoundRectCallout">
            <a:avLst>
              <a:gd name="adj1" fmla="val -59118"/>
              <a:gd name="adj2" fmla="val 27877"/>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933" b="1">
                <a:solidFill>
                  <a:srgbClr val="FFFFFF"/>
                </a:solidFill>
                <a:latin typeface="Lato"/>
                <a:ea typeface="Lato"/>
                <a:cs typeface="Lato"/>
                <a:sym typeface="Lato"/>
              </a:rPr>
              <a:t>Understand how candidates compare to your best employees</a:t>
            </a:r>
            <a:endParaRPr sz="933" b="1">
              <a:latin typeface="Lato"/>
              <a:ea typeface="Lato"/>
              <a:cs typeface="Lato"/>
              <a:sym typeface="Lato"/>
            </a:endParaRPr>
          </a:p>
        </p:txBody>
      </p:sp>
      <p:sp>
        <p:nvSpPr>
          <p:cNvPr id="641" name="Google Shape;641;p16"/>
          <p:cNvSpPr txBox="1"/>
          <p:nvPr/>
        </p:nvSpPr>
        <p:spPr>
          <a:xfrm>
            <a:off x="1479313" y="1685354"/>
            <a:ext cx="9233375" cy="283149"/>
          </a:xfrm>
          <a:prstGeom prst="rect">
            <a:avLst/>
          </a:prstGeom>
          <a:solidFill>
            <a:srgbClr val="FFFFFF"/>
          </a:solidFill>
          <a:ln>
            <a:noFill/>
          </a:ln>
          <a:effectLst>
            <a:outerShdw blurRad="214313" algn="bl" rotWithShape="0">
              <a:srgbClr val="073763">
                <a:alpha val="12941"/>
              </a:srgbClr>
            </a:outerShdw>
          </a:effectLst>
        </p:spPr>
        <p:txBody>
          <a:bodyPr spcFirstLastPara="1" wrap="square" lIns="100767" tIns="100767" rIns="100767" bIns="100767" anchor="ctr" anchorCtr="0">
            <a:noAutofit/>
          </a:bodyPr>
          <a:lstStyle/>
          <a:p>
            <a:pPr algn="ctr">
              <a:buSzPts val="2300"/>
            </a:pPr>
            <a:r>
              <a:rPr lang="en-US" sz="1200" b="1">
                <a:solidFill>
                  <a:srgbClr val="A5A5A5"/>
                </a:solidFill>
                <a:latin typeface="Lato"/>
                <a:ea typeface="Lato"/>
                <a:cs typeface="Lato"/>
                <a:sym typeface="Lato"/>
              </a:rPr>
              <a:t>Candidate Application </a:t>
            </a:r>
            <a:r>
              <a:rPr lang="en-US" sz="1200" b="1">
                <a:solidFill>
                  <a:srgbClr val="48A8D7"/>
                </a:solidFill>
                <a:latin typeface="Lato"/>
                <a:ea typeface="Lato"/>
                <a:cs typeface="Lato"/>
                <a:sym typeface="Lato"/>
              </a:rPr>
              <a:t>&gt; Assessment </a:t>
            </a:r>
            <a:r>
              <a:rPr lang="en-US" sz="1200" b="1">
                <a:solidFill>
                  <a:srgbClr val="A5A5A5"/>
                </a:solidFill>
                <a:latin typeface="Lato"/>
                <a:ea typeface="Lato"/>
                <a:cs typeface="Lato"/>
                <a:sym typeface="Lato"/>
              </a:rPr>
              <a:t>&gt; Job Simulation &gt; Phone Screen &gt; Interviews &gt; Discussion &amp; Selection &gt; Track &gt; Optimize</a:t>
            </a:r>
            <a:endParaRPr sz="1200" b="1">
              <a:solidFill>
                <a:srgbClr val="A5A5A5"/>
              </a:solidFill>
              <a:latin typeface="Lato"/>
              <a:ea typeface="Lato"/>
              <a:cs typeface="Lato"/>
              <a:sym typeface="Lato"/>
            </a:endParaRPr>
          </a:p>
        </p:txBody>
      </p:sp>
      <p:sp>
        <p:nvSpPr>
          <p:cNvPr id="642" name="Google Shape;642;p16"/>
          <p:cNvSpPr txBox="1"/>
          <p:nvPr/>
        </p:nvSpPr>
        <p:spPr>
          <a:xfrm>
            <a:off x="1038118" y="1066142"/>
            <a:ext cx="10115599" cy="324000"/>
          </a:xfrm>
          <a:prstGeom prst="rect">
            <a:avLst/>
          </a:prstGeom>
          <a:noFill/>
          <a:ln>
            <a:noFill/>
          </a:ln>
        </p:spPr>
        <p:txBody>
          <a:bodyPr spcFirstLastPara="1" wrap="square" lIns="100767" tIns="100767" rIns="100767" bIns="100767" anchor="t" anchorCtr="0">
            <a:noAutofit/>
          </a:bodyPr>
          <a:lstStyle/>
          <a:p>
            <a:pPr algn="ctr">
              <a:lnSpc>
                <a:spcPct val="125000"/>
              </a:lnSpc>
              <a:spcAft>
                <a:spcPts val="1133"/>
              </a:spcAft>
              <a:buSzPts val="3000"/>
            </a:pPr>
            <a:r>
              <a:rPr lang="en-US" sz="2000">
                <a:solidFill>
                  <a:schemeClr val="dk1"/>
                </a:solidFill>
                <a:latin typeface="Lato"/>
                <a:ea typeface="Lato"/>
                <a:cs typeface="Lato"/>
                <a:sym typeface="Lato"/>
              </a:rPr>
              <a:t>Journeyfront is the entire Hiring Accuracy toolkit</a:t>
            </a:r>
            <a:endParaRPr sz="2000">
              <a:solidFill>
                <a:schemeClr val="dk1"/>
              </a:solidFill>
              <a:latin typeface="Lato"/>
              <a:ea typeface="Lato"/>
              <a:cs typeface="Lato"/>
              <a:sym typeface="Lato"/>
            </a:endParaRPr>
          </a:p>
        </p:txBody>
      </p:sp>
      <p:sp>
        <p:nvSpPr>
          <p:cNvPr id="643" name="Google Shape;643;p16"/>
          <p:cNvSpPr/>
          <p:nvPr/>
        </p:nvSpPr>
        <p:spPr>
          <a:xfrm>
            <a:off x="100565" y="2330700"/>
            <a:ext cx="1242869" cy="588284"/>
          </a:xfrm>
          <a:prstGeom prst="wedgeRoundRectCallout">
            <a:avLst>
              <a:gd name="adj1" fmla="val 38978"/>
              <a:gd name="adj2" fmla="val 100829"/>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933" b="1">
                <a:solidFill>
                  <a:srgbClr val="FFFFFF"/>
                </a:solidFill>
                <a:latin typeface="Lato"/>
                <a:ea typeface="Lato"/>
                <a:cs typeface="Lato"/>
                <a:sym typeface="Lato"/>
              </a:rPr>
              <a:t>Assess interests, values, personality, and competencies</a:t>
            </a:r>
            <a:endParaRPr sz="933" b="1">
              <a:latin typeface="Lato"/>
              <a:ea typeface="Lato"/>
              <a:cs typeface="Lato"/>
              <a:sym typeface="Lato"/>
            </a:endParaRPr>
          </a:p>
        </p:txBody>
      </p:sp>
      <p:sp>
        <p:nvSpPr>
          <p:cNvPr id="644" name="Google Shape;644;p16"/>
          <p:cNvSpPr/>
          <p:nvPr/>
        </p:nvSpPr>
        <p:spPr>
          <a:xfrm>
            <a:off x="2589746" y="2303023"/>
            <a:ext cx="1242869" cy="588284"/>
          </a:xfrm>
          <a:prstGeom prst="wedgeRoundRectCallout">
            <a:avLst>
              <a:gd name="adj1" fmla="val 38978"/>
              <a:gd name="adj2" fmla="val 100829"/>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933" b="1">
                <a:solidFill>
                  <a:srgbClr val="FFFFFF"/>
                </a:solidFill>
                <a:latin typeface="Lato"/>
                <a:ea typeface="Lato"/>
                <a:cs typeface="Lato"/>
                <a:sym typeface="Lato"/>
              </a:rPr>
              <a:t>Collect customizable candidate insights </a:t>
            </a:r>
            <a:endParaRPr sz="933" b="1">
              <a:latin typeface="Lato"/>
              <a:ea typeface="Lato"/>
              <a:cs typeface="Lato"/>
              <a:sym typeface="Lato"/>
            </a:endParaRPr>
          </a:p>
        </p:txBody>
      </p:sp>
      <p:sp>
        <p:nvSpPr>
          <p:cNvPr id="645" name="Google Shape;645;p16"/>
          <p:cNvSpPr/>
          <p:nvPr/>
        </p:nvSpPr>
        <p:spPr>
          <a:xfrm>
            <a:off x="3386667" y="3125410"/>
            <a:ext cx="1211110" cy="1431927"/>
          </a:xfrm>
          <a:prstGeom prst="rect">
            <a:avLst/>
          </a:prstGeom>
          <a:solidFill>
            <a:schemeClr val="accent1"/>
          </a:solidFill>
          <a:ln w="25400" cap="flat" cmpd="sng">
            <a:solidFill>
              <a:srgbClr val="BA7C2E"/>
            </a:solidFill>
            <a:prstDash val="solid"/>
            <a:round/>
            <a:headEnd type="none" w="sm" len="sm"/>
            <a:tailEnd type="none" w="sm" len="sm"/>
          </a:ln>
        </p:spPr>
        <p:txBody>
          <a:bodyPr spcFirstLastPara="1" wrap="square" lIns="60950" tIns="30467" rIns="60950" bIns="30467" anchor="ctr" anchorCtr="0">
            <a:noAutofit/>
          </a:bodyPr>
          <a:lstStyle/>
          <a:p>
            <a:pPr algn="ctr">
              <a:buSzPts val="1400"/>
            </a:pPr>
            <a:r>
              <a:rPr lang="en-US" sz="933">
                <a:solidFill>
                  <a:schemeClr val="lt1"/>
                </a:solidFill>
              </a:rPr>
              <a:t>Add values questions.. Or something</a:t>
            </a:r>
            <a:endParaRPr sz="933"/>
          </a:p>
        </p:txBody>
      </p:sp>
      <p:sp>
        <p:nvSpPr>
          <p:cNvPr id="646" name="Google Shape;646;p16"/>
          <p:cNvSpPr/>
          <p:nvPr/>
        </p:nvSpPr>
        <p:spPr>
          <a:xfrm>
            <a:off x="7368378" y="3125410"/>
            <a:ext cx="1211110" cy="1431927"/>
          </a:xfrm>
          <a:prstGeom prst="rect">
            <a:avLst/>
          </a:prstGeom>
          <a:solidFill>
            <a:schemeClr val="accent1"/>
          </a:solidFill>
          <a:ln w="25400" cap="flat" cmpd="sng">
            <a:solidFill>
              <a:srgbClr val="BA7C2E"/>
            </a:solidFill>
            <a:prstDash val="solid"/>
            <a:round/>
            <a:headEnd type="none" w="sm" len="sm"/>
            <a:tailEnd type="none" w="sm" len="sm"/>
          </a:ln>
        </p:spPr>
        <p:txBody>
          <a:bodyPr spcFirstLastPara="1" wrap="square" lIns="60950" tIns="30467" rIns="60950" bIns="30467" anchor="ctr" anchorCtr="0">
            <a:noAutofit/>
          </a:bodyPr>
          <a:lstStyle/>
          <a:p>
            <a:pPr algn="ctr">
              <a:buSzPts val="1400"/>
            </a:pPr>
            <a:r>
              <a:rPr lang="en-US" sz="933">
                <a:solidFill>
                  <a:schemeClr val="lt1"/>
                </a:solidFill>
              </a:rPr>
              <a:t>Have screens change vs. prior</a:t>
            </a:r>
            <a:endParaRPr sz="933"/>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3" name="Google Shape;253;p10"/>
          <p:cNvSpPr/>
          <p:nvPr/>
        </p:nvSpPr>
        <p:spPr>
          <a:xfrm>
            <a:off x="2136841" y="3095006"/>
            <a:ext cx="3755130" cy="1869440"/>
          </a:xfrm>
          <a:prstGeom prst="roundRect">
            <a:avLst>
              <a:gd name="adj" fmla="val 5797"/>
            </a:avLst>
          </a:prstGeom>
          <a:solidFill>
            <a:srgbClr val="FFFFFF"/>
          </a:solidFill>
          <a:ln>
            <a:noFill/>
          </a:ln>
          <a:effectLst>
            <a:outerShdw blurRad="200025" algn="tl" rotWithShape="0">
              <a:srgbClr val="073763">
                <a:alpha val="40000"/>
              </a:srgbClr>
            </a:outerShdw>
          </a:effectLst>
        </p:spPr>
        <p:txBody>
          <a:bodyPr spcFirstLastPara="1" wrap="square" lIns="274300" tIns="45700" rIns="274300"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254" name="Google Shape;254;p10"/>
          <p:cNvSpPr/>
          <p:nvPr/>
        </p:nvSpPr>
        <p:spPr>
          <a:xfrm>
            <a:off x="6300069" y="3095006"/>
            <a:ext cx="3755094" cy="1869300"/>
          </a:xfrm>
          <a:prstGeom prst="roundRect">
            <a:avLst>
              <a:gd name="adj" fmla="val 5797"/>
            </a:avLst>
          </a:prstGeom>
          <a:solidFill>
            <a:srgbClr val="FFFFFF"/>
          </a:solidFill>
          <a:ln>
            <a:noFill/>
          </a:ln>
          <a:effectLst>
            <a:outerShdw blurRad="342900" algn="tl" rotWithShape="0">
              <a:srgbClr val="073763">
                <a:alpha val="40000"/>
              </a:srgbClr>
            </a:outerShdw>
          </a:effectLst>
        </p:spPr>
        <p:txBody>
          <a:bodyPr spcFirstLastPara="1" wrap="square" lIns="274300" tIns="45700" rIns="274300"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pic>
        <p:nvPicPr>
          <p:cNvPr id="255" name="Google Shape;255;p10"/>
          <p:cNvPicPr preferRelativeResize="0"/>
          <p:nvPr/>
        </p:nvPicPr>
        <p:blipFill rotWithShape="1">
          <a:blip r:embed="rId3">
            <a:alphaModFix/>
          </a:blip>
          <a:srcRect/>
          <a:stretch/>
        </p:blipFill>
        <p:spPr>
          <a:xfrm>
            <a:off x="2872679" y="3588399"/>
            <a:ext cx="2381276" cy="365125"/>
          </a:xfrm>
          <a:prstGeom prst="rect">
            <a:avLst/>
          </a:prstGeom>
          <a:noFill/>
          <a:ln>
            <a:noFill/>
          </a:ln>
        </p:spPr>
      </p:pic>
      <p:pic>
        <p:nvPicPr>
          <p:cNvPr id="256" name="Google Shape;256;p10"/>
          <p:cNvPicPr preferRelativeResize="0"/>
          <p:nvPr/>
        </p:nvPicPr>
        <p:blipFill rotWithShape="1">
          <a:blip r:embed="rId4">
            <a:alphaModFix/>
          </a:blip>
          <a:srcRect/>
          <a:stretch/>
        </p:blipFill>
        <p:spPr>
          <a:xfrm>
            <a:off x="7266875" y="3588399"/>
            <a:ext cx="1984350" cy="365125"/>
          </a:xfrm>
          <a:prstGeom prst="rect">
            <a:avLst/>
          </a:prstGeom>
          <a:noFill/>
          <a:ln>
            <a:noFill/>
          </a:ln>
        </p:spPr>
      </p:pic>
      <p:sp>
        <p:nvSpPr>
          <p:cNvPr id="258" name="Google Shape;258;p10"/>
          <p:cNvSpPr txBox="1"/>
          <p:nvPr/>
        </p:nvSpPr>
        <p:spPr>
          <a:xfrm>
            <a:off x="2579516" y="4042465"/>
            <a:ext cx="286978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ato Light"/>
                <a:ea typeface="Lato Light"/>
                <a:cs typeface="Lato Light"/>
                <a:sym typeface="Lato Light"/>
              </a:rPr>
              <a:t>Accuracy for Applicant Screening</a:t>
            </a:r>
            <a:endParaRPr sz="1400" b="0" i="0" u="none" strike="noStrike" cap="none">
              <a:solidFill>
                <a:srgbClr val="000000"/>
              </a:solidFill>
              <a:latin typeface="Lato Light"/>
              <a:ea typeface="Lato Light"/>
              <a:cs typeface="Lato Light"/>
              <a:sym typeface="Lato Light"/>
            </a:endParaRPr>
          </a:p>
        </p:txBody>
      </p:sp>
      <p:sp>
        <p:nvSpPr>
          <p:cNvPr id="259" name="Google Shape;259;p10"/>
          <p:cNvSpPr txBox="1"/>
          <p:nvPr/>
        </p:nvSpPr>
        <p:spPr>
          <a:xfrm>
            <a:off x="6742704" y="4042465"/>
            <a:ext cx="2869780" cy="3077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Lato Light"/>
                <a:ea typeface="Lato Light"/>
                <a:cs typeface="Lato Light"/>
                <a:sym typeface="Lato Light"/>
              </a:rPr>
              <a:t>Accuracy for Applicant Interviews</a:t>
            </a:r>
            <a:endParaRPr sz="1400" b="0" i="0" u="none" strike="noStrike" cap="none">
              <a:solidFill>
                <a:srgbClr val="000000"/>
              </a:solidFill>
              <a:latin typeface="Lato Light"/>
              <a:ea typeface="Lato Light"/>
              <a:cs typeface="Lato Light"/>
              <a:sym typeface="Lato Light"/>
            </a:endParaRPr>
          </a:p>
        </p:txBody>
      </p:sp>
      <p:sp>
        <p:nvSpPr>
          <p:cNvPr id="2" name="Text Placeholder 1">
            <a:extLst>
              <a:ext uri="{FF2B5EF4-FFF2-40B4-BE49-F238E27FC236}">
                <a16:creationId xmlns:a16="http://schemas.microsoft.com/office/drawing/2014/main" id="{83BB216A-B2DA-7102-60E2-8487F8D1BF0E}"/>
              </a:ext>
            </a:extLst>
          </p:cNvPr>
          <p:cNvSpPr>
            <a:spLocks noGrp="1"/>
          </p:cNvSpPr>
          <p:nvPr>
            <p:ph type="body" sz="quarter" idx="10"/>
          </p:nvPr>
        </p:nvSpPr>
        <p:spPr>
          <a:xfrm>
            <a:off x="0" y="2095501"/>
            <a:ext cx="12192000" cy="753336"/>
          </a:xfrm>
        </p:spPr>
        <p:txBody>
          <a:bodyPr/>
          <a:lstStyle/>
          <a:p>
            <a:r>
              <a:rPr lang="en-US" sz="4400" dirty="0"/>
              <a:t>The Journeyfront Solution</a:t>
            </a:r>
          </a:p>
        </p:txBody>
      </p:sp>
      <p:sp>
        <p:nvSpPr>
          <p:cNvPr id="3" name="Rectangle 2">
            <a:extLst>
              <a:ext uri="{FF2B5EF4-FFF2-40B4-BE49-F238E27FC236}">
                <a16:creationId xmlns:a16="http://schemas.microsoft.com/office/drawing/2014/main" id="{5E49FE07-D0DA-8C10-EA02-B9354B10DB69}"/>
              </a:ext>
            </a:extLst>
          </p:cNvPr>
          <p:cNvSpPr/>
          <p:nvPr/>
        </p:nvSpPr>
        <p:spPr>
          <a:xfrm>
            <a:off x="10055163" y="339814"/>
            <a:ext cx="1841893" cy="2509022"/>
          </a:xfrm>
          <a:prstGeom prst="rect">
            <a:avLst/>
          </a:prstGeom>
          <a:solidFill>
            <a:srgbClr val="0CD641"/>
          </a:solidFill>
        </p:spPr>
        <p:style>
          <a:lnRef idx="2">
            <a:schemeClr val="accent1">
              <a:shade val="15000"/>
            </a:schemeClr>
          </a:lnRef>
          <a:fillRef idx="1">
            <a:schemeClr val="accent1"/>
          </a:fillRef>
          <a:effectRef idx="0">
            <a:schemeClr val="accent1"/>
          </a:effectRef>
          <a:fontRef idx="minor">
            <a:schemeClr val="lt1"/>
          </a:fontRef>
        </p:style>
        <p:txBody>
          <a:bodyPr lIns="274320" rtlCol="0" anchor="ctr"/>
          <a:lstStyle/>
          <a:p>
            <a:pPr marL="0" marR="0">
              <a:lnSpc>
                <a:spcPct val="107000"/>
              </a:lnSpc>
              <a:spcBef>
                <a:spcPts val="0"/>
              </a:spcBef>
              <a:spcAft>
                <a:spcPts val="0"/>
              </a:spcAft>
            </a:pPr>
            <a:r>
              <a:rPr lang="en-US" sz="1800" kern="0" dirty="0">
                <a:effectLst/>
                <a:latin typeface="Arial" panose="020B0604020202020204" pitchFamily="34" charset="0"/>
                <a:ea typeface="Times New Roman" panose="02020603050405020304" pitchFamily="18" charset="0"/>
                <a:cs typeface="Times New Roman" panose="02020603050405020304" pitchFamily="18" charset="0"/>
              </a:rPr>
              <a:t>- Next 3 slides is a quick demo, they want a bank of quick demo slides in the appendix</a:t>
            </a:r>
            <a:endParaRPr lang="en-US" sz="1800" kern="100" dirty="0">
              <a:effectLst/>
              <a:latin typeface="Calibri" panose="020F0502020204030204" pitchFamily="34" charset="0"/>
              <a:ea typeface="PMingLiU" panose="02020500000000000000" pitchFamily="18" charset="-120"/>
              <a:cs typeface="Times New Roman" panose="02020603050405020304" pitchFamily="18"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sp>
        <p:nvSpPr>
          <p:cNvPr id="651" name="Google Shape;651;p17"/>
          <p:cNvSpPr/>
          <p:nvPr/>
        </p:nvSpPr>
        <p:spPr>
          <a:xfrm>
            <a:off x="2871019" y="6065631"/>
            <a:ext cx="6833419" cy="706583"/>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sp>
        <p:nvSpPr>
          <p:cNvPr id="2" name="Title 1">
            <a:extLst>
              <a:ext uri="{FF2B5EF4-FFF2-40B4-BE49-F238E27FC236}">
                <a16:creationId xmlns:a16="http://schemas.microsoft.com/office/drawing/2014/main" id="{AE1DE48D-2283-926B-93B4-9F311AFFD19C}"/>
              </a:ext>
            </a:extLst>
          </p:cNvPr>
          <p:cNvSpPr>
            <a:spLocks noGrp="1"/>
          </p:cNvSpPr>
          <p:nvPr>
            <p:ph type="title"/>
          </p:nvPr>
        </p:nvSpPr>
        <p:spPr/>
        <p:txBody>
          <a:bodyPr/>
          <a:lstStyle/>
          <a:p>
            <a:endParaRPr lang="en-US"/>
          </a:p>
        </p:txBody>
      </p:sp>
      <p:sp>
        <p:nvSpPr>
          <p:cNvPr id="654" name="Google Shape;654;p17"/>
          <p:cNvSpPr txBox="1"/>
          <p:nvPr/>
        </p:nvSpPr>
        <p:spPr>
          <a:xfrm>
            <a:off x="1236220" y="1685354"/>
            <a:ext cx="9719561" cy="283149"/>
          </a:xfrm>
          <a:prstGeom prst="rect">
            <a:avLst/>
          </a:prstGeom>
          <a:solidFill>
            <a:srgbClr val="FFFFFF"/>
          </a:solidFill>
          <a:ln>
            <a:noFill/>
          </a:ln>
          <a:effectLst>
            <a:outerShdw blurRad="214313" algn="bl" rotWithShape="0">
              <a:srgbClr val="073763">
                <a:alpha val="12941"/>
              </a:srgbClr>
            </a:outerShdw>
          </a:effectLst>
        </p:spPr>
        <p:txBody>
          <a:bodyPr spcFirstLastPara="1" wrap="square" lIns="100767" tIns="100767" rIns="100767" bIns="100767" anchor="ctr" anchorCtr="0">
            <a:noAutofit/>
          </a:bodyPr>
          <a:lstStyle/>
          <a:p>
            <a:pPr algn="ctr">
              <a:buSzPts val="2300"/>
            </a:pPr>
            <a:r>
              <a:rPr lang="en-US" sz="1200" b="1">
                <a:solidFill>
                  <a:srgbClr val="A5A5A5"/>
                </a:solidFill>
                <a:latin typeface="Lato"/>
                <a:ea typeface="Lato"/>
                <a:cs typeface="Lato"/>
                <a:sym typeface="Lato"/>
              </a:rPr>
              <a:t>Candidate Application &gt; Assessment </a:t>
            </a:r>
            <a:r>
              <a:rPr lang="en-US" sz="1200" b="1">
                <a:solidFill>
                  <a:srgbClr val="48A8D7"/>
                </a:solidFill>
                <a:latin typeface="Lato"/>
                <a:ea typeface="Lato"/>
                <a:cs typeface="Lato"/>
                <a:sym typeface="Lato"/>
              </a:rPr>
              <a:t>&gt; Job Simulation </a:t>
            </a:r>
            <a:r>
              <a:rPr lang="en-US" sz="1200" b="1">
                <a:solidFill>
                  <a:srgbClr val="A5A5A5"/>
                </a:solidFill>
                <a:latin typeface="Lato"/>
                <a:ea typeface="Lato"/>
                <a:cs typeface="Lato"/>
                <a:sym typeface="Lato"/>
              </a:rPr>
              <a:t>&gt; Phone Screen &gt; Interviews &gt; Discussion &amp; Selection &gt; Track &gt; Optimize</a:t>
            </a:r>
            <a:endParaRPr sz="1200" b="1">
              <a:solidFill>
                <a:srgbClr val="A5A5A5"/>
              </a:solidFill>
              <a:latin typeface="Lato"/>
              <a:ea typeface="Lato"/>
              <a:cs typeface="Lato"/>
              <a:sym typeface="Lato"/>
            </a:endParaRPr>
          </a:p>
        </p:txBody>
      </p:sp>
      <p:sp>
        <p:nvSpPr>
          <p:cNvPr id="655" name="Google Shape;655;p17"/>
          <p:cNvSpPr txBox="1"/>
          <p:nvPr/>
        </p:nvSpPr>
        <p:spPr>
          <a:xfrm>
            <a:off x="1038118" y="1066142"/>
            <a:ext cx="10115599" cy="324000"/>
          </a:xfrm>
          <a:prstGeom prst="rect">
            <a:avLst/>
          </a:prstGeom>
          <a:noFill/>
          <a:ln>
            <a:noFill/>
          </a:ln>
        </p:spPr>
        <p:txBody>
          <a:bodyPr spcFirstLastPara="1" wrap="square" lIns="100767" tIns="100767" rIns="100767" bIns="100767" anchor="t" anchorCtr="0">
            <a:noAutofit/>
          </a:bodyPr>
          <a:lstStyle/>
          <a:p>
            <a:pPr algn="ctr">
              <a:lnSpc>
                <a:spcPct val="125000"/>
              </a:lnSpc>
              <a:spcAft>
                <a:spcPts val="1133"/>
              </a:spcAft>
              <a:buSzPts val="3000"/>
            </a:pPr>
            <a:r>
              <a:rPr lang="en-US" sz="2000">
                <a:solidFill>
                  <a:schemeClr val="dk1"/>
                </a:solidFill>
                <a:latin typeface="Lato"/>
                <a:ea typeface="Lato"/>
                <a:cs typeface="Lato"/>
                <a:sym typeface="Lato"/>
              </a:rPr>
              <a:t>Journeyfront is the entire Hiring Accuracy toolkit</a:t>
            </a:r>
            <a:endParaRPr sz="2000">
              <a:solidFill>
                <a:schemeClr val="dk1"/>
              </a:solidFill>
              <a:latin typeface="Lato"/>
              <a:ea typeface="Lato"/>
              <a:cs typeface="Lato"/>
              <a:sym typeface="Lato"/>
            </a:endParaRPr>
          </a:p>
        </p:txBody>
      </p:sp>
      <p:grpSp>
        <p:nvGrpSpPr>
          <p:cNvPr id="656" name="Google Shape;656;p17"/>
          <p:cNvGrpSpPr/>
          <p:nvPr/>
        </p:nvGrpSpPr>
        <p:grpSpPr>
          <a:xfrm>
            <a:off x="740296" y="2030045"/>
            <a:ext cx="10711408" cy="5718905"/>
            <a:chOff x="1079273" y="3045067"/>
            <a:chExt cx="16067112" cy="8578357"/>
          </a:xfrm>
        </p:grpSpPr>
        <p:grpSp>
          <p:nvGrpSpPr>
            <p:cNvPr id="657" name="Google Shape;657;p17"/>
            <p:cNvGrpSpPr/>
            <p:nvPr/>
          </p:nvGrpSpPr>
          <p:grpSpPr>
            <a:xfrm>
              <a:off x="1079273" y="3045067"/>
              <a:ext cx="5525807" cy="8578357"/>
              <a:chOff x="1079273" y="3045067"/>
              <a:chExt cx="5525807" cy="8578357"/>
            </a:xfrm>
          </p:grpSpPr>
          <p:pic>
            <p:nvPicPr>
              <p:cNvPr id="658" name="Google Shape;658;p17"/>
              <p:cNvPicPr preferRelativeResize="0"/>
              <p:nvPr/>
            </p:nvPicPr>
            <p:blipFill rotWithShape="1">
              <a:blip r:embed="rId3">
                <a:alphaModFix/>
              </a:blip>
              <a:srcRect/>
              <a:stretch/>
            </p:blipFill>
            <p:spPr>
              <a:xfrm>
                <a:off x="1079273" y="3045067"/>
                <a:ext cx="5525807" cy="8578357"/>
              </a:xfrm>
              <a:prstGeom prst="rect">
                <a:avLst/>
              </a:prstGeom>
              <a:noFill/>
              <a:ln>
                <a:noFill/>
              </a:ln>
            </p:spPr>
          </p:pic>
          <p:pic>
            <p:nvPicPr>
              <p:cNvPr id="659" name="Google Shape;659;p17"/>
              <p:cNvPicPr preferRelativeResize="0"/>
              <p:nvPr/>
            </p:nvPicPr>
            <p:blipFill rotWithShape="1">
              <a:blip r:embed="rId4">
                <a:alphaModFix/>
              </a:blip>
              <a:srcRect r="4474" b="10785"/>
              <a:stretch/>
            </p:blipFill>
            <p:spPr>
              <a:xfrm>
                <a:off x="2082885" y="4343320"/>
                <a:ext cx="3843044" cy="4816125"/>
              </a:xfrm>
              <a:prstGeom prst="rect">
                <a:avLst/>
              </a:prstGeom>
              <a:noFill/>
              <a:ln>
                <a:noFill/>
              </a:ln>
            </p:spPr>
          </p:pic>
        </p:grpSp>
        <p:grpSp>
          <p:nvGrpSpPr>
            <p:cNvPr id="660" name="Google Shape;660;p17"/>
            <p:cNvGrpSpPr/>
            <p:nvPr/>
          </p:nvGrpSpPr>
          <p:grpSpPr>
            <a:xfrm>
              <a:off x="6349926" y="3045067"/>
              <a:ext cx="5525807" cy="8578357"/>
              <a:chOff x="6230434" y="3045067"/>
              <a:chExt cx="5525807" cy="8578357"/>
            </a:xfrm>
          </p:grpSpPr>
          <p:pic>
            <p:nvPicPr>
              <p:cNvPr id="661" name="Google Shape;661;p17"/>
              <p:cNvPicPr preferRelativeResize="0"/>
              <p:nvPr/>
            </p:nvPicPr>
            <p:blipFill rotWithShape="1">
              <a:blip r:embed="rId3">
                <a:alphaModFix/>
              </a:blip>
              <a:srcRect/>
              <a:stretch/>
            </p:blipFill>
            <p:spPr>
              <a:xfrm>
                <a:off x="6230434" y="3045067"/>
                <a:ext cx="5525807" cy="8578357"/>
              </a:xfrm>
              <a:prstGeom prst="rect">
                <a:avLst/>
              </a:prstGeom>
              <a:noFill/>
              <a:ln>
                <a:noFill/>
              </a:ln>
            </p:spPr>
          </p:pic>
          <p:pic>
            <p:nvPicPr>
              <p:cNvPr id="662" name="Google Shape;662;p17"/>
              <p:cNvPicPr preferRelativeResize="0"/>
              <p:nvPr/>
            </p:nvPicPr>
            <p:blipFill rotWithShape="1">
              <a:blip r:embed="rId5">
                <a:alphaModFix/>
              </a:blip>
              <a:srcRect b="6188"/>
              <a:stretch/>
            </p:blipFill>
            <p:spPr>
              <a:xfrm>
                <a:off x="7205935" y="4356838"/>
                <a:ext cx="3921156" cy="4885786"/>
              </a:xfrm>
              <a:prstGeom prst="rect">
                <a:avLst/>
              </a:prstGeom>
              <a:noFill/>
              <a:ln>
                <a:noFill/>
              </a:ln>
            </p:spPr>
          </p:pic>
        </p:grpSp>
        <p:grpSp>
          <p:nvGrpSpPr>
            <p:cNvPr id="663" name="Google Shape;663;p17"/>
            <p:cNvGrpSpPr/>
            <p:nvPr/>
          </p:nvGrpSpPr>
          <p:grpSpPr>
            <a:xfrm>
              <a:off x="11620578" y="3045067"/>
              <a:ext cx="5525807" cy="8578357"/>
              <a:chOff x="11620578" y="3045067"/>
              <a:chExt cx="5525807" cy="8578357"/>
            </a:xfrm>
          </p:grpSpPr>
          <p:pic>
            <p:nvPicPr>
              <p:cNvPr id="664" name="Google Shape;664;p17"/>
              <p:cNvPicPr preferRelativeResize="0"/>
              <p:nvPr/>
            </p:nvPicPr>
            <p:blipFill rotWithShape="1">
              <a:blip r:embed="rId3">
                <a:alphaModFix/>
              </a:blip>
              <a:srcRect/>
              <a:stretch/>
            </p:blipFill>
            <p:spPr>
              <a:xfrm>
                <a:off x="11620578" y="3045067"/>
                <a:ext cx="5525807" cy="8578357"/>
              </a:xfrm>
              <a:prstGeom prst="rect">
                <a:avLst/>
              </a:prstGeom>
              <a:noFill/>
              <a:ln>
                <a:noFill/>
              </a:ln>
            </p:spPr>
          </p:pic>
          <p:pic>
            <p:nvPicPr>
              <p:cNvPr id="665" name="Google Shape;665;p17"/>
              <p:cNvPicPr preferRelativeResize="0"/>
              <p:nvPr/>
            </p:nvPicPr>
            <p:blipFill rotWithShape="1">
              <a:blip r:embed="rId6">
                <a:alphaModFix/>
              </a:blip>
              <a:srcRect/>
              <a:stretch/>
            </p:blipFill>
            <p:spPr>
              <a:xfrm>
                <a:off x="12633894" y="4368552"/>
                <a:ext cx="3905312" cy="4371815"/>
              </a:xfrm>
              <a:prstGeom prst="rect">
                <a:avLst/>
              </a:prstGeom>
              <a:noFill/>
              <a:ln>
                <a:noFill/>
              </a:ln>
            </p:spPr>
          </p:pic>
          <p:sp>
            <p:nvSpPr>
              <p:cNvPr id="666" name="Google Shape;666;p17"/>
              <p:cNvSpPr/>
              <p:nvPr/>
            </p:nvSpPr>
            <p:spPr>
              <a:xfrm>
                <a:off x="12767858" y="8520324"/>
                <a:ext cx="3637384" cy="753302"/>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grpSp>
      </p:grpSp>
      <p:sp>
        <p:nvSpPr>
          <p:cNvPr id="667" name="Google Shape;667;p17"/>
          <p:cNvSpPr/>
          <p:nvPr/>
        </p:nvSpPr>
        <p:spPr>
          <a:xfrm>
            <a:off x="222996" y="2853691"/>
            <a:ext cx="1129881" cy="647113"/>
          </a:xfrm>
          <a:prstGeom prst="wedgeRoundRectCallout">
            <a:avLst>
              <a:gd name="adj1" fmla="val 70248"/>
              <a:gd name="adj2" fmla="val 28383"/>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Measure applicant situational judgment listening to real calls</a:t>
            </a:r>
            <a:endParaRPr sz="800" b="1">
              <a:latin typeface="Lato"/>
              <a:ea typeface="Lato"/>
              <a:cs typeface="Lato"/>
              <a:sym typeface="Lato"/>
            </a:endParaRPr>
          </a:p>
        </p:txBody>
      </p:sp>
      <p:sp>
        <p:nvSpPr>
          <p:cNvPr id="668" name="Google Shape;668;p17"/>
          <p:cNvSpPr/>
          <p:nvPr/>
        </p:nvSpPr>
        <p:spPr>
          <a:xfrm>
            <a:off x="4376527" y="2337590"/>
            <a:ext cx="1129881" cy="647113"/>
          </a:xfrm>
          <a:prstGeom prst="wedgeRoundRectCallout">
            <a:avLst>
              <a:gd name="adj1" fmla="val 56955"/>
              <a:gd name="adj2" fmla="val 9391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Measure situation judgment responding to customer chats</a:t>
            </a:r>
            <a:endParaRPr sz="800" b="1">
              <a:latin typeface="Lato"/>
              <a:ea typeface="Lato"/>
              <a:cs typeface="Lato"/>
              <a:sym typeface="Lato"/>
            </a:endParaRPr>
          </a:p>
        </p:txBody>
      </p:sp>
      <p:sp>
        <p:nvSpPr>
          <p:cNvPr id="669" name="Google Shape;669;p17"/>
          <p:cNvSpPr/>
          <p:nvPr/>
        </p:nvSpPr>
        <p:spPr>
          <a:xfrm>
            <a:off x="10640749" y="2615758"/>
            <a:ext cx="1129881" cy="647113"/>
          </a:xfrm>
          <a:prstGeom prst="wedgeRoundRectCallout">
            <a:avLst>
              <a:gd name="adj1" fmla="val -47041"/>
              <a:gd name="adj2" fmla="val 107569"/>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Measure writing ability responding to customer emails</a:t>
            </a:r>
            <a:endParaRPr sz="800" b="1">
              <a:latin typeface="Lato"/>
              <a:ea typeface="Lato"/>
              <a:cs typeface="Lato"/>
              <a:sym typeface="Lato"/>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18"/>
          <p:cNvSpPr/>
          <p:nvPr/>
        </p:nvSpPr>
        <p:spPr>
          <a:xfrm>
            <a:off x="4030160" y="6065631"/>
            <a:ext cx="5386465" cy="706583"/>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sp>
        <p:nvSpPr>
          <p:cNvPr id="2" name="Title 1">
            <a:extLst>
              <a:ext uri="{FF2B5EF4-FFF2-40B4-BE49-F238E27FC236}">
                <a16:creationId xmlns:a16="http://schemas.microsoft.com/office/drawing/2014/main" id="{31AB3308-9DA7-546E-AE27-2C1D453B3597}"/>
              </a:ext>
            </a:extLst>
          </p:cNvPr>
          <p:cNvSpPr>
            <a:spLocks noGrp="1"/>
          </p:cNvSpPr>
          <p:nvPr>
            <p:ph type="title"/>
          </p:nvPr>
        </p:nvSpPr>
        <p:spPr/>
        <p:txBody>
          <a:bodyPr/>
          <a:lstStyle/>
          <a:p>
            <a:endParaRPr lang="en-US"/>
          </a:p>
        </p:txBody>
      </p:sp>
      <p:sp>
        <p:nvSpPr>
          <p:cNvPr id="677" name="Google Shape;677;p18"/>
          <p:cNvSpPr txBox="1"/>
          <p:nvPr/>
        </p:nvSpPr>
        <p:spPr>
          <a:xfrm>
            <a:off x="1479313" y="1685354"/>
            <a:ext cx="9233375" cy="283149"/>
          </a:xfrm>
          <a:prstGeom prst="rect">
            <a:avLst/>
          </a:prstGeom>
          <a:solidFill>
            <a:srgbClr val="FFFFFF"/>
          </a:solidFill>
          <a:ln>
            <a:noFill/>
          </a:ln>
          <a:effectLst>
            <a:outerShdw blurRad="214313" algn="bl" rotWithShape="0">
              <a:srgbClr val="073763">
                <a:alpha val="12941"/>
              </a:srgbClr>
            </a:outerShdw>
          </a:effectLst>
        </p:spPr>
        <p:txBody>
          <a:bodyPr spcFirstLastPara="1" wrap="square" lIns="100767" tIns="100767" rIns="100767" bIns="100767" anchor="ctr" anchorCtr="0">
            <a:noAutofit/>
          </a:bodyPr>
          <a:lstStyle/>
          <a:p>
            <a:pPr algn="ctr">
              <a:buSzPts val="2300"/>
            </a:pPr>
            <a:r>
              <a:rPr lang="en-US" sz="1200" b="1">
                <a:solidFill>
                  <a:srgbClr val="A5A5A5"/>
                </a:solidFill>
                <a:latin typeface="Lato"/>
                <a:ea typeface="Lato"/>
                <a:cs typeface="Lato"/>
                <a:sym typeface="Lato"/>
              </a:rPr>
              <a:t>Candidate Application &gt; Assessment &gt; Job Simulation </a:t>
            </a:r>
            <a:r>
              <a:rPr lang="en-US" sz="1200" b="1">
                <a:solidFill>
                  <a:srgbClr val="48A8D7"/>
                </a:solidFill>
                <a:latin typeface="Lato"/>
                <a:ea typeface="Lato"/>
                <a:cs typeface="Lato"/>
                <a:sym typeface="Lato"/>
              </a:rPr>
              <a:t>&gt; Phone Screen &gt; Interviews </a:t>
            </a:r>
            <a:r>
              <a:rPr lang="en-US" sz="1200" b="1">
                <a:solidFill>
                  <a:srgbClr val="A5A5A5"/>
                </a:solidFill>
                <a:latin typeface="Lato"/>
                <a:ea typeface="Lato"/>
                <a:cs typeface="Lato"/>
                <a:sym typeface="Lato"/>
              </a:rPr>
              <a:t>&gt; Discussion &amp; Selection &gt; Track &gt; Optimize</a:t>
            </a:r>
            <a:endParaRPr sz="1200" b="1">
              <a:solidFill>
                <a:srgbClr val="A5A5A5"/>
              </a:solidFill>
              <a:latin typeface="Lato"/>
              <a:ea typeface="Lato"/>
              <a:cs typeface="Lato"/>
              <a:sym typeface="Lato"/>
            </a:endParaRPr>
          </a:p>
        </p:txBody>
      </p:sp>
      <p:sp>
        <p:nvSpPr>
          <p:cNvPr id="678" name="Google Shape;678;p18"/>
          <p:cNvSpPr txBox="1"/>
          <p:nvPr/>
        </p:nvSpPr>
        <p:spPr>
          <a:xfrm>
            <a:off x="1038118" y="1066142"/>
            <a:ext cx="10115599" cy="324000"/>
          </a:xfrm>
          <a:prstGeom prst="rect">
            <a:avLst/>
          </a:prstGeom>
          <a:noFill/>
          <a:ln>
            <a:noFill/>
          </a:ln>
        </p:spPr>
        <p:txBody>
          <a:bodyPr spcFirstLastPara="1" wrap="square" lIns="100767" tIns="100767" rIns="100767" bIns="100767" anchor="t" anchorCtr="0">
            <a:noAutofit/>
          </a:bodyPr>
          <a:lstStyle/>
          <a:p>
            <a:pPr algn="ctr">
              <a:lnSpc>
                <a:spcPct val="125000"/>
              </a:lnSpc>
              <a:spcAft>
                <a:spcPts val="1133"/>
              </a:spcAft>
              <a:buSzPts val="3000"/>
            </a:pPr>
            <a:r>
              <a:rPr lang="en-US" sz="2000">
                <a:solidFill>
                  <a:schemeClr val="dk1"/>
                </a:solidFill>
                <a:latin typeface="Lato"/>
                <a:ea typeface="Lato"/>
                <a:cs typeface="Lato"/>
                <a:sym typeface="Lato"/>
              </a:rPr>
              <a:t>Journeyfront is the entire Hiring Accuracy toolkit</a:t>
            </a:r>
            <a:endParaRPr sz="2000">
              <a:solidFill>
                <a:schemeClr val="dk1"/>
              </a:solidFill>
              <a:latin typeface="Lato"/>
              <a:ea typeface="Lato"/>
              <a:cs typeface="Lato"/>
              <a:sym typeface="Lato"/>
            </a:endParaRPr>
          </a:p>
        </p:txBody>
      </p:sp>
      <p:pic>
        <p:nvPicPr>
          <p:cNvPr id="679" name="Google Shape;679;p18"/>
          <p:cNvPicPr preferRelativeResize="0"/>
          <p:nvPr/>
        </p:nvPicPr>
        <p:blipFill rotWithShape="1">
          <a:blip r:embed="rId3">
            <a:alphaModFix/>
          </a:blip>
          <a:srcRect/>
          <a:stretch/>
        </p:blipFill>
        <p:spPr>
          <a:xfrm>
            <a:off x="5855143" y="2250389"/>
            <a:ext cx="3939172" cy="5105967"/>
          </a:xfrm>
          <a:prstGeom prst="rect">
            <a:avLst/>
          </a:prstGeom>
          <a:noFill/>
          <a:ln>
            <a:noFill/>
          </a:ln>
        </p:spPr>
      </p:pic>
      <p:sp>
        <p:nvSpPr>
          <p:cNvPr id="680" name="Google Shape;680;p18"/>
          <p:cNvSpPr/>
          <p:nvPr/>
        </p:nvSpPr>
        <p:spPr>
          <a:xfrm>
            <a:off x="9842414" y="2237725"/>
            <a:ext cx="1242869" cy="465063"/>
          </a:xfrm>
          <a:prstGeom prst="wedgeRoundRectCallout">
            <a:avLst>
              <a:gd name="adj1" fmla="val -66387"/>
              <a:gd name="adj2" fmla="val 130894"/>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Customizable interviewer instructions</a:t>
            </a:r>
            <a:endParaRPr sz="800" b="1">
              <a:latin typeface="Lato"/>
              <a:ea typeface="Lato"/>
              <a:cs typeface="Lato"/>
              <a:sym typeface="Lato"/>
            </a:endParaRPr>
          </a:p>
        </p:txBody>
      </p:sp>
      <p:sp>
        <p:nvSpPr>
          <p:cNvPr id="681" name="Google Shape;681;p18"/>
          <p:cNvSpPr/>
          <p:nvPr/>
        </p:nvSpPr>
        <p:spPr>
          <a:xfrm>
            <a:off x="9842414" y="3308098"/>
            <a:ext cx="1242869" cy="465063"/>
          </a:xfrm>
          <a:prstGeom prst="wedgeRoundRectCallout">
            <a:avLst>
              <a:gd name="adj1" fmla="val -66387"/>
              <a:gd name="adj2" fmla="val 78462"/>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Record interviewer notes</a:t>
            </a:r>
            <a:endParaRPr sz="800" b="1">
              <a:latin typeface="Lato"/>
              <a:ea typeface="Lato"/>
              <a:cs typeface="Lato"/>
              <a:sym typeface="Lato"/>
            </a:endParaRPr>
          </a:p>
        </p:txBody>
      </p:sp>
      <p:grpSp>
        <p:nvGrpSpPr>
          <p:cNvPr id="682" name="Google Shape;682;p18"/>
          <p:cNvGrpSpPr/>
          <p:nvPr/>
        </p:nvGrpSpPr>
        <p:grpSpPr>
          <a:xfrm>
            <a:off x="2030789" y="2138409"/>
            <a:ext cx="3110071" cy="4798844"/>
            <a:chOff x="912734" y="1084217"/>
            <a:chExt cx="5308350" cy="8971687"/>
          </a:xfrm>
        </p:grpSpPr>
        <p:pic>
          <p:nvPicPr>
            <p:cNvPr id="683" name="Google Shape;683;p18"/>
            <p:cNvPicPr preferRelativeResize="0"/>
            <p:nvPr/>
          </p:nvPicPr>
          <p:blipFill rotWithShape="1">
            <a:blip r:embed="rId4">
              <a:alphaModFix/>
            </a:blip>
            <a:srcRect/>
            <a:stretch/>
          </p:blipFill>
          <p:spPr>
            <a:xfrm>
              <a:off x="912734" y="1084217"/>
              <a:ext cx="5308350" cy="8971687"/>
            </a:xfrm>
            <a:prstGeom prst="rect">
              <a:avLst/>
            </a:prstGeom>
            <a:noFill/>
            <a:ln>
              <a:noFill/>
            </a:ln>
          </p:spPr>
        </p:pic>
        <p:pic>
          <p:nvPicPr>
            <p:cNvPr id="684" name="Google Shape;684;p18"/>
            <p:cNvPicPr preferRelativeResize="0"/>
            <p:nvPr/>
          </p:nvPicPr>
          <p:blipFill rotWithShape="1">
            <a:blip r:embed="rId5">
              <a:alphaModFix/>
            </a:blip>
            <a:srcRect/>
            <a:stretch/>
          </p:blipFill>
          <p:spPr>
            <a:xfrm>
              <a:off x="1870928" y="2069073"/>
              <a:ext cx="3729897" cy="6700138"/>
            </a:xfrm>
            <a:prstGeom prst="rect">
              <a:avLst/>
            </a:prstGeom>
            <a:noFill/>
            <a:ln>
              <a:noFill/>
            </a:ln>
          </p:spPr>
        </p:pic>
      </p:grpSp>
      <p:sp>
        <p:nvSpPr>
          <p:cNvPr id="685" name="Google Shape;685;p18"/>
          <p:cNvSpPr/>
          <p:nvPr/>
        </p:nvSpPr>
        <p:spPr>
          <a:xfrm>
            <a:off x="9842414" y="4533747"/>
            <a:ext cx="1242869" cy="754392"/>
          </a:xfrm>
          <a:prstGeom prst="wedgeRoundRectCallout">
            <a:avLst>
              <a:gd name="adj1" fmla="val -65908"/>
              <a:gd name="adj2" fmla="val -51499"/>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Score Attributes Using Standard or Customizable Rubrics</a:t>
            </a:r>
            <a:endParaRPr sz="800" b="1">
              <a:latin typeface="Lato"/>
              <a:ea typeface="Lato"/>
              <a:cs typeface="Lato"/>
              <a:sym typeface="Lato"/>
            </a:endParaRPr>
          </a:p>
        </p:txBody>
      </p:sp>
      <p:sp>
        <p:nvSpPr>
          <p:cNvPr id="686" name="Google Shape;686;p18"/>
          <p:cNvSpPr/>
          <p:nvPr/>
        </p:nvSpPr>
        <p:spPr>
          <a:xfrm>
            <a:off x="1052213" y="2877444"/>
            <a:ext cx="1242869" cy="861307"/>
          </a:xfrm>
          <a:prstGeom prst="wedgeRoundRectCallout">
            <a:avLst>
              <a:gd name="adj1" fmla="val 70248"/>
              <a:gd name="adj2" fmla="val 28383"/>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Access interview scoring guides from phone, tablet, or computer</a:t>
            </a:r>
            <a:endParaRPr sz="800" b="1">
              <a:latin typeface="Lato"/>
              <a:ea typeface="Lato"/>
              <a:cs typeface="Lato"/>
              <a:sym typeface="Lato"/>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2" name="Title 1">
            <a:extLst>
              <a:ext uri="{FF2B5EF4-FFF2-40B4-BE49-F238E27FC236}">
                <a16:creationId xmlns:a16="http://schemas.microsoft.com/office/drawing/2014/main" id="{1D629095-CB68-B04D-C78D-7CF7F8644AC2}"/>
              </a:ext>
            </a:extLst>
          </p:cNvPr>
          <p:cNvSpPr>
            <a:spLocks noGrp="1"/>
          </p:cNvSpPr>
          <p:nvPr>
            <p:ph type="title"/>
          </p:nvPr>
        </p:nvSpPr>
        <p:spPr/>
        <p:txBody>
          <a:bodyPr/>
          <a:lstStyle/>
          <a:p>
            <a:endParaRPr lang="en-US"/>
          </a:p>
        </p:txBody>
      </p:sp>
      <p:sp>
        <p:nvSpPr>
          <p:cNvPr id="693" name="Google Shape;693;p19"/>
          <p:cNvSpPr txBox="1"/>
          <p:nvPr/>
        </p:nvSpPr>
        <p:spPr>
          <a:xfrm>
            <a:off x="1498630" y="1685354"/>
            <a:ext cx="9194740" cy="283149"/>
          </a:xfrm>
          <a:prstGeom prst="rect">
            <a:avLst/>
          </a:prstGeom>
          <a:solidFill>
            <a:srgbClr val="FFFFFF"/>
          </a:solidFill>
          <a:ln>
            <a:noFill/>
          </a:ln>
          <a:effectLst>
            <a:outerShdw blurRad="214313" algn="bl" rotWithShape="0">
              <a:srgbClr val="073763">
                <a:alpha val="12941"/>
              </a:srgbClr>
            </a:outerShdw>
          </a:effectLst>
        </p:spPr>
        <p:txBody>
          <a:bodyPr spcFirstLastPara="1" wrap="square" lIns="100767" tIns="100767" rIns="100767" bIns="100767" anchor="ctr" anchorCtr="0">
            <a:noAutofit/>
          </a:bodyPr>
          <a:lstStyle/>
          <a:p>
            <a:pPr algn="ctr">
              <a:buSzPts val="2300"/>
            </a:pPr>
            <a:r>
              <a:rPr lang="en-US" sz="1200" b="1">
                <a:solidFill>
                  <a:srgbClr val="A5A5A5"/>
                </a:solidFill>
                <a:latin typeface="Lato"/>
                <a:ea typeface="Lato"/>
                <a:cs typeface="Lato"/>
                <a:sym typeface="Lato"/>
              </a:rPr>
              <a:t>Candidate Application &gt; Assessment &gt; Job Simulation &gt; Phone Screen &gt; Interviews </a:t>
            </a:r>
            <a:r>
              <a:rPr lang="en-US" sz="1200" b="1">
                <a:solidFill>
                  <a:srgbClr val="48A8D7"/>
                </a:solidFill>
                <a:latin typeface="Lato"/>
                <a:ea typeface="Lato"/>
                <a:cs typeface="Lato"/>
                <a:sym typeface="Lato"/>
              </a:rPr>
              <a:t>&gt; Discussion &amp; Selection </a:t>
            </a:r>
            <a:r>
              <a:rPr lang="en-US" sz="1200" b="1">
                <a:solidFill>
                  <a:srgbClr val="A5A5A5"/>
                </a:solidFill>
                <a:latin typeface="Lato"/>
                <a:ea typeface="Lato"/>
                <a:cs typeface="Lato"/>
                <a:sym typeface="Lato"/>
              </a:rPr>
              <a:t>&gt; Track &gt; Optimize</a:t>
            </a:r>
            <a:endParaRPr sz="1200" b="1">
              <a:solidFill>
                <a:srgbClr val="A5A5A5"/>
              </a:solidFill>
              <a:latin typeface="Lato"/>
              <a:ea typeface="Lato"/>
              <a:cs typeface="Lato"/>
              <a:sym typeface="Lato"/>
            </a:endParaRPr>
          </a:p>
        </p:txBody>
      </p:sp>
      <p:sp>
        <p:nvSpPr>
          <p:cNvPr id="694" name="Google Shape;694;p19"/>
          <p:cNvSpPr txBox="1"/>
          <p:nvPr/>
        </p:nvSpPr>
        <p:spPr>
          <a:xfrm>
            <a:off x="1038118" y="1066142"/>
            <a:ext cx="10115599" cy="324000"/>
          </a:xfrm>
          <a:prstGeom prst="rect">
            <a:avLst/>
          </a:prstGeom>
          <a:noFill/>
          <a:ln>
            <a:noFill/>
          </a:ln>
        </p:spPr>
        <p:txBody>
          <a:bodyPr spcFirstLastPara="1" wrap="square" lIns="100767" tIns="100767" rIns="100767" bIns="100767" anchor="t" anchorCtr="0">
            <a:noAutofit/>
          </a:bodyPr>
          <a:lstStyle/>
          <a:p>
            <a:pPr algn="ctr">
              <a:lnSpc>
                <a:spcPct val="125000"/>
              </a:lnSpc>
              <a:spcAft>
                <a:spcPts val="1133"/>
              </a:spcAft>
              <a:buSzPts val="3000"/>
            </a:pPr>
            <a:r>
              <a:rPr lang="en-US" sz="2000">
                <a:solidFill>
                  <a:schemeClr val="dk1"/>
                </a:solidFill>
                <a:latin typeface="Lato"/>
                <a:ea typeface="Lato"/>
                <a:cs typeface="Lato"/>
                <a:sym typeface="Lato"/>
              </a:rPr>
              <a:t>Journeyfront is the entire Hiring Accuracy toolkit</a:t>
            </a:r>
            <a:endParaRPr sz="2000">
              <a:solidFill>
                <a:schemeClr val="dk1"/>
              </a:solidFill>
              <a:latin typeface="Lato"/>
              <a:ea typeface="Lato"/>
              <a:cs typeface="Lato"/>
              <a:sym typeface="Lato"/>
            </a:endParaRPr>
          </a:p>
        </p:txBody>
      </p:sp>
      <p:pic>
        <p:nvPicPr>
          <p:cNvPr id="695" name="Google Shape;695;p19" descr="Laptop computer isolated on a white background with a blank screen. -  Download Free Vectors, Clipart Graphics &amp; Vector Art"/>
          <p:cNvPicPr preferRelativeResize="0"/>
          <p:nvPr/>
        </p:nvPicPr>
        <p:blipFill rotWithShape="1">
          <a:blip r:embed="rId3">
            <a:alphaModFix/>
          </a:blip>
          <a:srcRect l="3967" t="14866" r="3965" b="14872"/>
          <a:stretch/>
        </p:blipFill>
        <p:spPr>
          <a:xfrm>
            <a:off x="2124834" y="2054629"/>
            <a:ext cx="7973651" cy="4563750"/>
          </a:xfrm>
          <a:prstGeom prst="rect">
            <a:avLst/>
          </a:prstGeom>
          <a:noFill/>
          <a:ln>
            <a:noFill/>
          </a:ln>
        </p:spPr>
      </p:pic>
      <p:pic>
        <p:nvPicPr>
          <p:cNvPr id="696" name="Google Shape;696;p19"/>
          <p:cNvPicPr preferRelativeResize="0"/>
          <p:nvPr/>
        </p:nvPicPr>
        <p:blipFill rotWithShape="1">
          <a:blip r:embed="rId4">
            <a:alphaModFix/>
          </a:blip>
          <a:srcRect/>
          <a:stretch/>
        </p:blipFill>
        <p:spPr>
          <a:xfrm>
            <a:off x="3233232" y="2347645"/>
            <a:ext cx="5725537" cy="3089224"/>
          </a:xfrm>
          <a:prstGeom prst="rect">
            <a:avLst/>
          </a:prstGeom>
          <a:noFill/>
          <a:ln>
            <a:noFill/>
          </a:ln>
        </p:spPr>
      </p:pic>
      <p:sp>
        <p:nvSpPr>
          <p:cNvPr id="697" name="Google Shape;697;p19"/>
          <p:cNvSpPr/>
          <p:nvPr/>
        </p:nvSpPr>
        <p:spPr>
          <a:xfrm>
            <a:off x="1411603" y="4567272"/>
            <a:ext cx="1503871" cy="748990"/>
          </a:xfrm>
          <a:prstGeom prst="wedgeRoundRectCallout">
            <a:avLst>
              <a:gd name="adj1" fmla="val 92008"/>
              <a:gd name="adj2" fmla="val 8995"/>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Customize weighting of steps &amp; attributes towards overall score</a:t>
            </a:r>
            <a:endParaRPr sz="800" b="1">
              <a:latin typeface="Lato"/>
              <a:ea typeface="Lato"/>
              <a:cs typeface="Lato"/>
              <a:sym typeface="Lato"/>
            </a:endParaRPr>
          </a:p>
        </p:txBody>
      </p:sp>
      <p:sp>
        <p:nvSpPr>
          <p:cNvPr id="698" name="Google Shape;698;p19"/>
          <p:cNvSpPr/>
          <p:nvPr/>
        </p:nvSpPr>
        <p:spPr>
          <a:xfrm>
            <a:off x="8776692" y="2540817"/>
            <a:ext cx="1503871" cy="619000"/>
          </a:xfrm>
          <a:prstGeom prst="wedgeRoundRectCallout">
            <a:avLst>
              <a:gd name="adj1" fmla="val -78498"/>
              <a:gd name="adj2" fmla="val 1028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Aggregate all data collected into 1 score</a:t>
            </a:r>
            <a:endParaRPr sz="800" b="1">
              <a:latin typeface="Lato"/>
              <a:ea typeface="Lato"/>
              <a:cs typeface="Lato"/>
              <a:sym typeface="Lato"/>
            </a:endParaRPr>
          </a:p>
        </p:txBody>
      </p:sp>
      <p:sp>
        <p:nvSpPr>
          <p:cNvPr id="699" name="Google Shape;699;p19"/>
          <p:cNvSpPr/>
          <p:nvPr/>
        </p:nvSpPr>
        <p:spPr>
          <a:xfrm>
            <a:off x="8776692" y="4146022"/>
            <a:ext cx="1503871" cy="619000"/>
          </a:xfrm>
          <a:prstGeom prst="wedgeRoundRectCallout">
            <a:avLst>
              <a:gd name="adj1" fmla="val -78498"/>
              <a:gd name="adj2" fmla="val 1028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Deep dive into question, attribute, or interviewer scores/notes.</a:t>
            </a:r>
            <a:endParaRPr sz="800" b="1">
              <a:latin typeface="Lato"/>
              <a:ea typeface="Lato"/>
              <a:cs typeface="Lato"/>
              <a:sym typeface="Lato"/>
            </a:endParaRPr>
          </a:p>
        </p:txBody>
      </p:sp>
      <p:sp>
        <p:nvSpPr>
          <p:cNvPr id="700" name="Google Shape;700;p19"/>
          <p:cNvSpPr/>
          <p:nvPr/>
        </p:nvSpPr>
        <p:spPr>
          <a:xfrm>
            <a:off x="1411603" y="3054505"/>
            <a:ext cx="1503871" cy="748990"/>
          </a:xfrm>
          <a:prstGeom prst="wedgeRoundRectCallout">
            <a:avLst>
              <a:gd name="adj1" fmla="val 91365"/>
              <a:gd name="adj2" fmla="val 54211"/>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Visualize how a candidate scored by steps (shown here) or by attributes (shown on the Score Tab)</a:t>
            </a:r>
            <a:endParaRPr sz="800" b="1">
              <a:latin typeface="Lato"/>
              <a:ea typeface="Lato"/>
              <a:cs typeface="Lato"/>
              <a:sym typeface="Lato"/>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2" name="Title 1">
            <a:extLst>
              <a:ext uri="{FF2B5EF4-FFF2-40B4-BE49-F238E27FC236}">
                <a16:creationId xmlns:a16="http://schemas.microsoft.com/office/drawing/2014/main" id="{284D581A-F5F4-BF28-4252-7C27214109A3}"/>
              </a:ext>
            </a:extLst>
          </p:cNvPr>
          <p:cNvSpPr>
            <a:spLocks noGrp="1"/>
          </p:cNvSpPr>
          <p:nvPr>
            <p:ph type="title"/>
          </p:nvPr>
        </p:nvSpPr>
        <p:spPr/>
        <p:txBody>
          <a:bodyPr/>
          <a:lstStyle/>
          <a:p>
            <a:endParaRPr lang="en-US"/>
          </a:p>
        </p:txBody>
      </p:sp>
      <p:sp>
        <p:nvSpPr>
          <p:cNvPr id="707" name="Google Shape;707;p20"/>
          <p:cNvSpPr txBox="1"/>
          <p:nvPr/>
        </p:nvSpPr>
        <p:spPr>
          <a:xfrm>
            <a:off x="1659454" y="1685354"/>
            <a:ext cx="8873093" cy="283149"/>
          </a:xfrm>
          <a:prstGeom prst="rect">
            <a:avLst/>
          </a:prstGeom>
          <a:solidFill>
            <a:srgbClr val="FFFFFF"/>
          </a:solidFill>
          <a:ln>
            <a:noFill/>
          </a:ln>
          <a:effectLst>
            <a:outerShdw blurRad="214313" algn="bl" rotWithShape="0">
              <a:srgbClr val="073763">
                <a:alpha val="12941"/>
              </a:srgbClr>
            </a:outerShdw>
          </a:effectLst>
        </p:spPr>
        <p:txBody>
          <a:bodyPr spcFirstLastPara="1" wrap="square" lIns="100767" tIns="100767" rIns="100767" bIns="100767" anchor="ctr" anchorCtr="0">
            <a:noAutofit/>
          </a:bodyPr>
          <a:lstStyle/>
          <a:p>
            <a:pPr algn="ctr">
              <a:buSzPts val="2300"/>
            </a:pPr>
            <a:r>
              <a:rPr lang="en-US" sz="1200" b="1">
                <a:solidFill>
                  <a:srgbClr val="A5A5A5"/>
                </a:solidFill>
                <a:latin typeface="Lato"/>
                <a:ea typeface="Lato"/>
                <a:cs typeface="Lato"/>
                <a:sym typeface="Lato"/>
              </a:rPr>
              <a:t>Candidate Application &gt; Assessment &gt; Job Simulation &gt; Phone Screen &gt; Interviews </a:t>
            </a:r>
            <a:r>
              <a:rPr lang="en-US" sz="1200" b="1">
                <a:solidFill>
                  <a:srgbClr val="48A8D7"/>
                </a:solidFill>
                <a:latin typeface="Lato"/>
                <a:ea typeface="Lato"/>
                <a:cs typeface="Lato"/>
                <a:sym typeface="Lato"/>
              </a:rPr>
              <a:t>&gt; Discussion &amp; Selection </a:t>
            </a:r>
            <a:r>
              <a:rPr lang="en-US" sz="1200" b="1">
                <a:solidFill>
                  <a:srgbClr val="A5A5A5"/>
                </a:solidFill>
                <a:latin typeface="Lato"/>
                <a:ea typeface="Lato"/>
                <a:cs typeface="Lato"/>
                <a:sym typeface="Lato"/>
              </a:rPr>
              <a:t>&gt; Track &gt; Optimize</a:t>
            </a:r>
            <a:endParaRPr sz="1200" b="1">
              <a:solidFill>
                <a:srgbClr val="A5A5A5"/>
              </a:solidFill>
              <a:latin typeface="Lato"/>
              <a:ea typeface="Lato"/>
              <a:cs typeface="Lato"/>
              <a:sym typeface="Lato"/>
            </a:endParaRPr>
          </a:p>
        </p:txBody>
      </p:sp>
      <p:sp>
        <p:nvSpPr>
          <p:cNvPr id="708" name="Google Shape;708;p20"/>
          <p:cNvSpPr txBox="1"/>
          <p:nvPr/>
        </p:nvSpPr>
        <p:spPr>
          <a:xfrm>
            <a:off x="1038118" y="1066142"/>
            <a:ext cx="10115599" cy="324000"/>
          </a:xfrm>
          <a:prstGeom prst="rect">
            <a:avLst/>
          </a:prstGeom>
          <a:noFill/>
          <a:ln>
            <a:noFill/>
          </a:ln>
        </p:spPr>
        <p:txBody>
          <a:bodyPr spcFirstLastPara="1" wrap="square" lIns="100767" tIns="100767" rIns="100767" bIns="100767" anchor="t" anchorCtr="0">
            <a:noAutofit/>
          </a:bodyPr>
          <a:lstStyle/>
          <a:p>
            <a:pPr algn="ctr">
              <a:lnSpc>
                <a:spcPct val="125000"/>
              </a:lnSpc>
              <a:spcAft>
                <a:spcPts val="1133"/>
              </a:spcAft>
              <a:buSzPts val="3000"/>
            </a:pPr>
            <a:r>
              <a:rPr lang="en-US" sz="2000">
                <a:solidFill>
                  <a:schemeClr val="dk1"/>
                </a:solidFill>
                <a:latin typeface="Lato"/>
                <a:ea typeface="Lato"/>
                <a:cs typeface="Lato"/>
                <a:sym typeface="Lato"/>
              </a:rPr>
              <a:t>Journeyfront is the entire Hiring Accuracy toolkit</a:t>
            </a:r>
            <a:endParaRPr sz="2000">
              <a:solidFill>
                <a:schemeClr val="dk1"/>
              </a:solidFill>
              <a:latin typeface="Lato"/>
              <a:ea typeface="Lato"/>
              <a:cs typeface="Lato"/>
              <a:sym typeface="Lato"/>
            </a:endParaRPr>
          </a:p>
        </p:txBody>
      </p:sp>
      <p:pic>
        <p:nvPicPr>
          <p:cNvPr id="709" name="Google Shape;709;p20" descr="Laptop computer isolated on a white background with a blank screen. -  Download Free Vectors, Clipart Graphics &amp; Vector Art"/>
          <p:cNvPicPr preferRelativeResize="0"/>
          <p:nvPr/>
        </p:nvPicPr>
        <p:blipFill rotWithShape="1">
          <a:blip r:embed="rId3">
            <a:alphaModFix/>
          </a:blip>
          <a:srcRect l="3967" t="14866" r="3965" b="14872"/>
          <a:stretch/>
        </p:blipFill>
        <p:spPr>
          <a:xfrm>
            <a:off x="2124834" y="2054629"/>
            <a:ext cx="7973651" cy="4563750"/>
          </a:xfrm>
          <a:prstGeom prst="rect">
            <a:avLst/>
          </a:prstGeom>
          <a:noFill/>
          <a:ln>
            <a:noFill/>
          </a:ln>
        </p:spPr>
      </p:pic>
      <p:pic>
        <p:nvPicPr>
          <p:cNvPr id="710" name="Google Shape;710;p20"/>
          <p:cNvPicPr preferRelativeResize="0"/>
          <p:nvPr/>
        </p:nvPicPr>
        <p:blipFill rotWithShape="1">
          <a:blip r:embed="rId4">
            <a:alphaModFix/>
          </a:blip>
          <a:srcRect/>
          <a:stretch/>
        </p:blipFill>
        <p:spPr>
          <a:xfrm>
            <a:off x="3233232" y="2347645"/>
            <a:ext cx="5725537" cy="3089224"/>
          </a:xfrm>
          <a:prstGeom prst="rect">
            <a:avLst/>
          </a:prstGeom>
          <a:noFill/>
          <a:ln>
            <a:noFill/>
          </a:ln>
        </p:spPr>
      </p:pic>
      <p:pic>
        <p:nvPicPr>
          <p:cNvPr id="711" name="Google Shape;711;p20"/>
          <p:cNvPicPr preferRelativeResize="0"/>
          <p:nvPr/>
        </p:nvPicPr>
        <p:blipFill rotWithShape="1">
          <a:blip r:embed="rId5">
            <a:alphaModFix/>
          </a:blip>
          <a:srcRect/>
          <a:stretch/>
        </p:blipFill>
        <p:spPr>
          <a:xfrm>
            <a:off x="3276646" y="2665421"/>
            <a:ext cx="5621037" cy="2707945"/>
          </a:xfrm>
          <a:prstGeom prst="rect">
            <a:avLst/>
          </a:prstGeom>
          <a:noFill/>
          <a:ln>
            <a:noFill/>
          </a:ln>
        </p:spPr>
      </p:pic>
      <p:sp>
        <p:nvSpPr>
          <p:cNvPr id="712" name="Google Shape;712;p20"/>
          <p:cNvSpPr/>
          <p:nvPr/>
        </p:nvSpPr>
        <p:spPr>
          <a:xfrm>
            <a:off x="1411603" y="4567272"/>
            <a:ext cx="1503871" cy="748990"/>
          </a:xfrm>
          <a:prstGeom prst="wedgeRoundRectCallout">
            <a:avLst>
              <a:gd name="adj1" fmla="val 92008"/>
              <a:gd name="adj2" fmla="val 8995"/>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Customize weighting of steps &amp; attributes towards overall score</a:t>
            </a:r>
            <a:endParaRPr sz="800" b="1">
              <a:latin typeface="Lato"/>
              <a:ea typeface="Lato"/>
              <a:cs typeface="Lato"/>
              <a:sym typeface="Lato"/>
            </a:endParaRPr>
          </a:p>
        </p:txBody>
      </p:sp>
      <p:sp>
        <p:nvSpPr>
          <p:cNvPr id="713" name="Google Shape;713;p20"/>
          <p:cNvSpPr/>
          <p:nvPr/>
        </p:nvSpPr>
        <p:spPr>
          <a:xfrm>
            <a:off x="9193677" y="2540817"/>
            <a:ext cx="1503871" cy="619000"/>
          </a:xfrm>
          <a:prstGeom prst="wedgeRoundRectCallout">
            <a:avLst>
              <a:gd name="adj1" fmla="val -78498"/>
              <a:gd name="adj2" fmla="val 1028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Aggregate all data collected into 1 score</a:t>
            </a:r>
            <a:endParaRPr sz="800" b="1">
              <a:latin typeface="Lato"/>
              <a:ea typeface="Lato"/>
              <a:cs typeface="Lato"/>
              <a:sym typeface="Lato"/>
            </a:endParaRPr>
          </a:p>
        </p:txBody>
      </p:sp>
      <p:sp>
        <p:nvSpPr>
          <p:cNvPr id="714" name="Google Shape;714;p20"/>
          <p:cNvSpPr/>
          <p:nvPr/>
        </p:nvSpPr>
        <p:spPr>
          <a:xfrm>
            <a:off x="8776692" y="4146022"/>
            <a:ext cx="1503871" cy="619000"/>
          </a:xfrm>
          <a:prstGeom prst="wedgeRoundRectCallout">
            <a:avLst>
              <a:gd name="adj1" fmla="val -78498"/>
              <a:gd name="adj2" fmla="val 1028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Deep dive into question, attribute, or interviewer scores/notes.</a:t>
            </a:r>
            <a:endParaRPr sz="800" b="1">
              <a:latin typeface="Lato"/>
              <a:ea typeface="Lato"/>
              <a:cs typeface="Lato"/>
              <a:sym typeface="Lato"/>
            </a:endParaRPr>
          </a:p>
        </p:txBody>
      </p:sp>
      <p:sp>
        <p:nvSpPr>
          <p:cNvPr id="715" name="Google Shape;715;p20"/>
          <p:cNvSpPr/>
          <p:nvPr/>
        </p:nvSpPr>
        <p:spPr>
          <a:xfrm>
            <a:off x="1411603" y="3054505"/>
            <a:ext cx="1503871" cy="748990"/>
          </a:xfrm>
          <a:prstGeom prst="wedgeRoundRectCallout">
            <a:avLst>
              <a:gd name="adj1" fmla="val 91365"/>
              <a:gd name="adj2" fmla="val 54211"/>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Visualize how a candidate scored by steps (shown here) or by attributes (shown on the Score Tab)</a:t>
            </a:r>
            <a:endParaRPr sz="800" b="1">
              <a:latin typeface="Lato"/>
              <a:ea typeface="Lato"/>
              <a:cs typeface="Lato"/>
              <a:sym typeface="Lato"/>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2" name="Title 1">
            <a:extLst>
              <a:ext uri="{FF2B5EF4-FFF2-40B4-BE49-F238E27FC236}">
                <a16:creationId xmlns:a16="http://schemas.microsoft.com/office/drawing/2014/main" id="{8FB08437-9639-DE08-903F-53B26214E5AD}"/>
              </a:ext>
            </a:extLst>
          </p:cNvPr>
          <p:cNvSpPr>
            <a:spLocks noGrp="1"/>
          </p:cNvSpPr>
          <p:nvPr>
            <p:ph type="title"/>
          </p:nvPr>
        </p:nvSpPr>
        <p:spPr/>
        <p:txBody>
          <a:bodyPr/>
          <a:lstStyle/>
          <a:p>
            <a:endParaRPr lang="en-US"/>
          </a:p>
        </p:txBody>
      </p:sp>
      <p:sp>
        <p:nvSpPr>
          <p:cNvPr id="707" name="Google Shape;707;p20"/>
          <p:cNvSpPr txBox="1"/>
          <p:nvPr/>
        </p:nvSpPr>
        <p:spPr>
          <a:xfrm>
            <a:off x="1659454" y="1685354"/>
            <a:ext cx="8873093" cy="283149"/>
          </a:xfrm>
          <a:prstGeom prst="rect">
            <a:avLst/>
          </a:prstGeom>
          <a:solidFill>
            <a:srgbClr val="FFFFFF"/>
          </a:solidFill>
          <a:ln>
            <a:noFill/>
          </a:ln>
          <a:effectLst>
            <a:outerShdw blurRad="214313" algn="bl" rotWithShape="0">
              <a:srgbClr val="073763">
                <a:alpha val="12941"/>
              </a:srgbClr>
            </a:outerShdw>
          </a:effectLst>
        </p:spPr>
        <p:txBody>
          <a:bodyPr spcFirstLastPara="1" wrap="square" lIns="100767" tIns="100767" rIns="100767" bIns="100767" anchor="ctr" anchorCtr="0">
            <a:noAutofit/>
          </a:bodyPr>
          <a:lstStyle/>
          <a:p>
            <a:pPr algn="ctr">
              <a:buSzPts val="2300"/>
            </a:pPr>
            <a:r>
              <a:rPr lang="en-US" sz="1200" b="1">
                <a:solidFill>
                  <a:srgbClr val="A5A5A5"/>
                </a:solidFill>
                <a:latin typeface="Lato"/>
                <a:ea typeface="Lato"/>
                <a:cs typeface="Lato"/>
                <a:sym typeface="Lato"/>
              </a:rPr>
              <a:t>Candidate Application &gt; Assessment &gt; Job Simulation &gt; Phone Screen &gt; Interviews </a:t>
            </a:r>
            <a:r>
              <a:rPr lang="en-US" sz="1200" b="1">
                <a:solidFill>
                  <a:srgbClr val="48A8D7"/>
                </a:solidFill>
                <a:latin typeface="Lato"/>
                <a:ea typeface="Lato"/>
                <a:cs typeface="Lato"/>
                <a:sym typeface="Lato"/>
              </a:rPr>
              <a:t>&gt; Discussion &amp; Selection </a:t>
            </a:r>
            <a:r>
              <a:rPr lang="en-US" sz="1200" b="1">
                <a:solidFill>
                  <a:srgbClr val="A5A5A5"/>
                </a:solidFill>
                <a:latin typeface="Lato"/>
                <a:ea typeface="Lato"/>
                <a:cs typeface="Lato"/>
                <a:sym typeface="Lato"/>
              </a:rPr>
              <a:t>&gt; Track &gt; Optimize</a:t>
            </a:r>
            <a:endParaRPr sz="1200" b="1">
              <a:solidFill>
                <a:srgbClr val="A5A5A5"/>
              </a:solidFill>
              <a:latin typeface="Lato"/>
              <a:ea typeface="Lato"/>
              <a:cs typeface="Lato"/>
              <a:sym typeface="Lato"/>
            </a:endParaRPr>
          </a:p>
        </p:txBody>
      </p:sp>
      <p:sp>
        <p:nvSpPr>
          <p:cNvPr id="708" name="Google Shape;708;p20"/>
          <p:cNvSpPr txBox="1"/>
          <p:nvPr/>
        </p:nvSpPr>
        <p:spPr>
          <a:xfrm>
            <a:off x="1038118" y="1066142"/>
            <a:ext cx="10115599" cy="324000"/>
          </a:xfrm>
          <a:prstGeom prst="rect">
            <a:avLst/>
          </a:prstGeom>
          <a:noFill/>
          <a:ln>
            <a:noFill/>
          </a:ln>
        </p:spPr>
        <p:txBody>
          <a:bodyPr spcFirstLastPara="1" wrap="square" lIns="100767" tIns="100767" rIns="100767" bIns="100767" anchor="t" anchorCtr="0">
            <a:noAutofit/>
          </a:bodyPr>
          <a:lstStyle/>
          <a:p>
            <a:pPr algn="ctr">
              <a:lnSpc>
                <a:spcPct val="125000"/>
              </a:lnSpc>
              <a:spcAft>
                <a:spcPts val="1133"/>
              </a:spcAft>
              <a:buSzPts val="3000"/>
            </a:pPr>
            <a:r>
              <a:rPr lang="en-US" sz="2000">
                <a:solidFill>
                  <a:schemeClr val="dk1"/>
                </a:solidFill>
                <a:latin typeface="Lato"/>
                <a:ea typeface="Lato"/>
                <a:cs typeface="Lato"/>
                <a:sym typeface="Lato"/>
              </a:rPr>
              <a:t>Journeyfront is the entire Hiring Accuracy toolkit</a:t>
            </a:r>
            <a:endParaRPr sz="2000">
              <a:solidFill>
                <a:schemeClr val="dk1"/>
              </a:solidFill>
              <a:latin typeface="Lato"/>
              <a:ea typeface="Lato"/>
              <a:cs typeface="Lato"/>
              <a:sym typeface="Lato"/>
            </a:endParaRPr>
          </a:p>
        </p:txBody>
      </p:sp>
      <p:pic>
        <p:nvPicPr>
          <p:cNvPr id="709" name="Google Shape;709;p20" descr="Laptop computer isolated on a white background with a blank screen. -  Download Free Vectors, Clipart Graphics &amp; Vector Art"/>
          <p:cNvPicPr preferRelativeResize="0"/>
          <p:nvPr/>
        </p:nvPicPr>
        <p:blipFill rotWithShape="1">
          <a:blip r:embed="rId3">
            <a:alphaModFix/>
          </a:blip>
          <a:srcRect l="3967" t="14866" r="3965" b="14872"/>
          <a:stretch/>
        </p:blipFill>
        <p:spPr>
          <a:xfrm>
            <a:off x="2124834" y="2054629"/>
            <a:ext cx="7973651" cy="4563750"/>
          </a:xfrm>
          <a:prstGeom prst="rect">
            <a:avLst/>
          </a:prstGeom>
          <a:noFill/>
          <a:ln>
            <a:noFill/>
          </a:ln>
        </p:spPr>
      </p:pic>
      <p:pic>
        <p:nvPicPr>
          <p:cNvPr id="710" name="Google Shape;710;p20"/>
          <p:cNvPicPr preferRelativeResize="0"/>
          <p:nvPr/>
        </p:nvPicPr>
        <p:blipFill rotWithShape="1">
          <a:blip r:embed="rId4">
            <a:alphaModFix/>
          </a:blip>
          <a:srcRect/>
          <a:stretch/>
        </p:blipFill>
        <p:spPr>
          <a:xfrm>
            <a:off x="3233232" y="2347645"/>
            <a:ext cx="5725537" cy="3089224"/>
          </a:xfrm>
          <a:prstGeom prst="rect">
            <a:avLst/>
          </a:prstGeom>
          <a:noFill/>
          <a:ln>
            <a:noFill/>
          </a:ln>
        </p:spPr>
      </p:pic>
      <p:pic>
        <p:nvPicPr>
          <p:cNvPr id="711" name="Google Shape;711;p20"/>
          <p:cNvPicPr preferRelativeResize="0"/>
          <p:nvPr/>
        </p:nvPicPr>
        <p:blipFill rotWithShape="1">
          <a:blip r:embed="rId5">
            <a:alphaModFix/>
          </a:blip>
          <a:srcRect/>
          <a:stretch/>
        </p:blipFill>
        <p:spPr>
          <a:xfrm>
            <a:off x="3276646" y="2665421"/>
            <a:ext cx="5621037" cy="2707945"/>
          </a:xfrm>
          <a:prstGeom prst="rect">
            <a:avLst/>
          </a:prstGeom>
          <a:noFill/>
          <a:ln>
            <a:noFill/>
          </a:ln>
        </p:spPr>
      </p:pic>
      <p:sp>
        <p:nvSpPr>
          <p:cNvPr id="712" name="Google Shape;712;p20"/>
          <p:cNvSpPr/>
          <p:nvPr/>
        </p:nvSpPr>
        <p:spPr>
          <a:xfrm>
            <a:off x="1411603" y="4567272"/>
            <a:ext cx="1503871" cy="748990"/>
          </a:xfrm>
          <a:prstGeom prst="wedgeRoundRectCallout">
            <a:avLst>
              <a:gd name="adj1" fmla="val 92008"/>
              <a:gd name="adj2" fmla="val 8995"/>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Customize weighting of steps &amp; attributes towards overall score</a:t>
            </a:r>
            <a:endParaRPr sz="800" b="1">
              <a:latin typeface="Lato"/>
              <a:ea typeface="Lato"/>
              <a:cs typeface="Lato"/>
              <a:sym typeface="Lato"/>
            </a:endParaRPr>
          </a:p>
        </p:txBody>
      </p:sp>
      <p:sp>
        <p:nvSpPr>
          <p:cNvPr id="713" name="Google Shape;713;p20"/>
          <p:cNvSpPr/>
          <p:nvPr/>
        </p:nvSpPr>
        <p:spPr>
          <a:xfrm>
            <a:off x="9193677" y="2540817"/>
            <a:ext cx="1503871" cy="619000"/>
          </a:xfrm>
          <a:prstGeom prst="wedgeRoundRectCallout">
            <a:avLst>
              <a:gd name="adj1" fmla="val -78498"/>
              <a:gd name="adj2" fmla="val 1028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Aggregate all data collected into 1 score</a:t>
            </a:r>
            <a:endParaRPr sz="800" b="1">
              <a:latin typeface="Lato"/>
              <a:ea typeface="Lato"/>
              <a:cs typeface="Lato"/>
              <a:sym typeface="Lato"/>
            </a:endParaRPr>
          </a:p>
        </p:txBody>
      </p:sp>
      <p:sp>
        <p:nvSpPr>
          <p:cNvPr id="714" name="Google Shape;714;p20"/>
          <p:cNvSpPr/>
          <p:nvPr/>
        </p:nvSpPr>
        <p:spPr>
          <a:xfrm>
            <a:off x="8776692" y="4146022"/>
            <a:ext cx="1503871" cy="619000"/>
          </a:xfrm>
          <a:prstGeom prst="wedgeRoundRectCallout">
            <a:avLst>
              <a:gd name="adj1" fmla="val -78498"/>
              <a:gd name="adj2" fmla="val 1028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Deep dive into question, attribute, or interviewer scores/notes.</a:t>
            </a:r>
            <a:endParaRPr sz="800" b="1">
              <a:latin typeface="Lato"/>
              <a:ea typeface="Lato"/>
              <a:cs typeface="Lato"/>
              <a:sym typeface="Lato"/>
            </a:endParaRPr>
          </a:p>
        </p:txBody>
      </p:sp>
      <p:sp>
        <p:nvSpPr>
          <p:cNvPr id="715" name="Google Shape;715;p20"/>
          <p:cNvSpPr/>
          <p:nvPr/>
        </p:nvSpPr>
        <p:spPr>
          <a:xfrm>
            <a:off x="1411603" y="3054505"/>
            <a:ext cx="1503871" cy="748990"/>
          </a:xfrm>
          <a:prstGeom prst="wedgeRoundRectCallout">
            <a:avLst>
              <a:gd name="adj1" fmla="val 91365"/>
              <a:gd name="adj2" fmla="val 54211"/>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800"/>
            </a:pPr>
            <a:r>
              <a:rPr lang="en-US" sz="800" b="1">
                <a:solidFill>
                  <a:srgbClr val="FFFFFF"/>
                </a:solidFill>
                <a:latin typeface="Lato"/>
                <a:ea typeface="Lato"/>
                <a:cs typeface="Lato"/>
                <a:sym typeface="Lato"/>
              </a:rPr>
              <a:t>Visualize how a candidate scored by steps (shown here) or by attributes (shown on the Score Tab)</a:t>
            </a:r>
            <a:endParaRPr sz="800" b="1">
              <a:latin typeface="Lato"/>
              <a:ea typeface="Lato"/>
              <a:cs typeface="Lato"/>
              <a:sym typeface="Lato"/>
            </a:endParaRPr>
          </a:p>
        </p:txBody>
      </p:sp>
    </p:spTree>
    <p:extLst>
      <p:ext uri="{BB962C8B-B14F-4D97-AF65-F5344CB8AC3E}">
        <p14:creationId xmlns:p14="http://schemas.microsoft.com/office/powerpoint/2010/main" val="33762364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2" name="Title 1">
            <a:extLst>
              <a:ext uri="{FF2B5EF4-FFF2-40B4-BE49-F238E27FC236}">
                <a16:creationId xmlns:a16="http://schemas.microsoft.com/office/drawing/2014/main" id="{A2181A38-5C91-9AF4-043B-26D9DEB5CD77}"/>
              </a:ext>
            </a:extLst>
          </p:cNvPr>
          <p:cNvSpPr>
            <a:spLocks noGrp="1"/>
          </p:cNvSpPr>
          <p:nvPr>
            <p:ph type="title"/>
          </p:nvPr>
        </p:nvSpPr>
        <p:spPr/>
        <p:txBody>
          <a:bodyPr/>
          <a:lstStyle/>
          <a:p>
            <a:endParaRPr lang="en-US"/>
          </a:p>
        </p:txBody>
      </p:sp>
      <p:sp>
        <p:nvSpPr>
          <p:cNvPr id="722" name="Google Shape;722;p21"/>
          <p:cNvSpPr txBox="1"/>
          <p:nvPr/>
        </p:nvSpPr>
        <p:spPr>
          <a:xfrm>
            <a:off x="1498630" y="1685354"/>
            <a:ext cx="9194740" cy="283149"/>
          </a:xfrm>
          <a:prstGeom prst="rect">
            <a:avLst/>
          </a:prstGeom>
          <a:solidFill>
            <a:srgbClr val="FFFFFF"/>
          </a:solidFill>
          <a:ln>
            <a:noFill/>
          </a:ln>
          <a:effectLst>
            <a:outerShdw blurRad="214313" algn="bl" rotWithShape="0">
              <a:srgbClr val="073763">
                <a:alpha val="12941"/>
              </a:srgbClr>
            </a:outerShdw>
          </a:effectLst>
        </p:spPr>
        <p:txBody>
          <a:bodyPr spcFirstLastPara="1" wrap="square" lIns="100767" tIns="100767" rIns="100767" bIns="100767" anchor="ctr" anchorCtr="0">
            <a:noAutofit/>
          </a:bodyPr>
          <a:lstStyle/>
          <a:p>
            <a:pPr algn="ctr">
              <a:buSzPts val="2300"/>
            </a:pPr>
            <a:r>
              <a:rPr lang="en-US" sz="1200" b="1">
                <a:solidFill>
                  <a:srgbClr val="A5A5A5"/>
                </a:solidFill>
                <a:latin typeface="Lato"/>
                <a:ea typeface="Lato"/>
                <a:cs typeface="Lato"/>
                <a:sym typeface="Lato"/>
              </a:rPr>
              <a:t>Candidate Application &gt; Assessment &gt; Job Simulation &gt; Phone Screen &gt; Interviews &gt; Discussion &amp; Selection </a:t>
            </a:r>
            <a:r>
              <a:rPr lang="en-US" sz="1200" b="1">
                <a:solidFill>
                  <a:srgbClr val="48A8D7"/>
                </a:solidFill>
                <a:latin typeface="Lato"/>
                <a:ea typeface="Lato"/>
                <a:cs typeface="Lato"/>
                <a:sym typeface="Lato"/>
              </a:rPr>
              <a:t>&gt; Track </a:t>
            </a:r>
            <a:r>
              <a:rPr lang="en-US" sz="1200" b="1">
                <a:solidFill>
                  <a:srgbClr val="A5A5A5"/>
                </a:solidFill>
                <a:latin typeface="Lato"/>
                <a:ea typeface="Lato"/>
                <a:cs typeface="Lato"/>
                <a:sym typeface="Lato"/>
              </a:rPr>
              <a:t>&gt; Optimize</a:t>
            </a:r>
            <a:endParaRPr sz="1200" b="1">
              <a:solidFill>
                <a:srgbClr val="48A8D7"/>
              </a:solidFill>
              <a:latin typeface="Lato"/>
              <a:ea typeface="Lato"/>
              <a:cs typeface="Lato"/>
              <a:sym typeface="Lato"/>
            </a:endParaRPr>
          </a:p>
        </p:txBody>
      </p:sp>
      <p:sp>
        <p:nvSpPr>
          <p:cNvPr id="723" name="Google Shape;723;p21"/>
          <p:cNvSpPr txBox="1"/>
          <p:nvPr/>
        </p:nvSpPr>
        <p:spPr>
          <a:xfrm>
            <a:off x="1038118" y="1066142"/>
            <a:ext cx="10115599" cy="324000"/>
          </a:xfrm>
          <a:prstGeom prst="rect">
            <a:avLst/>
          </a:prstGeom>
          <a:noFill/>
          <a:ln>
            <a:noFill/>
          </a:ln>
        </p:spPr>
        <p:txBody>
          <a:bodyPr spcFirstLastPara="1" wrap="square" lIns="100767" tIns="100767" rIns="100767" bIns="100767" anchor="t" anchorCtr="0">
            <a:noAutofit/>
          </a:bodyPr>
          <a:lstStyle/>
          <a:p>
            <a:pPr algn="ctr">
              <a:lnSpc>
                <a:spcPct val="125000"/>
              </a:lnSpc>
              <a:spcAft>
                <a:spcPts val="1133"/>
              </a:spcAft>
              <a:buSzPts val="3000"/>
            </a:pPr>
            <a:r>
              <a:rPr lang="en-US" sz="2000">
                <a:solidFill>
                  <a:schemeClr val="dk1"/>
                </a:solidFill>
                <a:latin typeface="Lato"/>
                <a:ea typeface="Lato"/>
                <a:cs typeface="Lato"/>
                <a:sym typeface="Lato"/>
              </a:rPr>
              <a:t>Journeyfront is the entire Hiring Accuracy toolkit</a:t>
            </a:r>
            <a:endParaRPr sz="2000">
              <a:solidFill>
                <a:schemeClr val="dk1"/>
              </a:solidFill>
              <a:latin typeface="Lato"/>
              <a:ea typeface="Lato"/>
              <a:cs typeface="Lato"/>
              <a:sym typeface="Lato"/>
            </a:endParaRPr>
          </a:p>
        </p:txBody>
      </p:sp>
      <p:grpSp>
        <p:nvGrpSpPr>
          <p:cNvPr id="724" name="Google Shape;724;p21"/>
          <p:cNvGrpSpPr/>
          <p:nvPr/>
        </p:nvGrpSpPr>
        <p:grpSpPr>
          <a:xfrm>
            <a:off x="1551653" y="2152616"/>
            <a:ext cx="7904330" cy="4448537"/>
            <a:chOff x="1776997" y="2984708"/>
            <a:chExt cx="11856495" cy="6672805"/>
          </a:xfrm>
        </p:grpSpPr>
        <p:pic>
          <p:nvPicPr>
            <p:cNvPr id="725" name="Google Shape;725;p21" descr="Laptop computer isolated on a white background with a blank screen. -  Download Free Vectors, Clipart Graphics &amp; Vector Art"/>
            <p:cNvPicPr preferRelativeResize="0"/>
            <p:nvPr/>
          </p:nvPicPr>
          <p:blipFill rotWithShape="1">
            <a:blip r:embed="rId3">
              <a:alphaModFix/>
            </a:blip>
            <a:srcRect l="3446" t="15625" r="3408" b="14477"/>
            <a:stretch/>
          </p:blipFill>
          <p:spPr>
            <a:xfrm>
              <a:off x="1776997" y="2984708"/>
              <a:ext cx="11856495" cy="6672805"/>
            </a:xfrm>
            <a:prstGeom prst="rect">
              <a:avLst/>
            </a:prstGeom>
            <a:gradFill>
              <a:gsLst>
                <a:gs pos="0">
                  <a:srgbClr val="48A8D7"/>
                </a:gs>
                <a:gs pos="100000">
                  <a:srgbClr val="81C8E5"/>
                </a:gs>
              </a:gsLst>
              <a:lin ang="0" scaled="0"/>
            </a:gradFill>
            <a:ln>
              <a:noFill/>
            </a:ln>
          </p:spPr>
        </p:pic>
        <p:pic>
          <p:nvPicPr>
            <p:cNvPr id="726" name="Google Shape;726;p21"/>
            <p:cNvPicPr preferRelativeResize="0"/>
            <p:nvPr/>
          </p:nvPicPr>
          <p:blipFill rotWithShape="1">
            <a:blip r:embed="rId4">
              <a:alphaModFix/>
            </a:blip>
            <a:srcRect l="69" r="1366"/>
            <a:stretch/>
          </p:blipFill>
          <p:spPr>
            <a:xfrm>
              <a:off x="3474209" y="3522530"/>
              <a:ext cx="8378100" cy="4392998"/>
            </a:xfrm>
            <a:prstGeom prst="rect">
              <a:avLst/>
            </a:prstGeom>
            <a:gradFill>
              <a:gsLst>
                <a:gs pos="0">
                  <a:srgbClr val="48A8D7"/>
                </a:gs>
                <a:gs pos="100000">
                  <a:srgbClr val="81C8E5"/>
                </a:gs>
              </a:gsLst>
              <a:lin ang="0" scaled="0"/>
            </a:gradFill>
            <a:ln>
              <a:noFill/>
            </a:ln>
          </p:spPr>
        </p:pic>
      </p:grpSp>
      <p:sp>
        <p:nvSpPr>
          <p:cNvPr id="727" name="Google Shape;727;p21"/>
          <p:cNvSpPr/>
          <p:nvPr/>
        </p:nvSpPr>
        <p:spPr>
          <a:xfrm>
            <a:off x="3829691" y="2711057"/>
            <a:ext cx="1912659" cy="629643"/>
          </a:xfrm>
          <a:prstGeom prst="wedgeRoundRectCallout">
            <a:avLst>
              <a:gd name="adj1" fmla="val -69736"/>
              <a:gd name="adj2" fmla="val 67424"/>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Identify from your own data which attributes, questions, etc. correlate most strongly with retention</a:t>
            </a:r>
            <a:endParaRPr sz="800" b="1">
              <a:solidFill>
                <a:srgbClr val="FFFFFF"/>
              </a:solidFill>
              <a:latin typeface="Lato"/>
              <a:ea typeface="Lato"/>
              <a:cs typeface="Lato"/>
              <a:sym typeface="Lato"/>
            </a:endParaRPr>
          </a:p>
        </p:txBody>
      </p:sp>
      <p:sp>
        <p:nvSpPr>
          <p:cNvPr id="728" name="Google Shape;728;p21"/>
          <p:cNvSpPr/>
          <p:nvPr/>
        </p:nvSpPr>
        <p:spPr>
          <a:xfrm>
            <a:off x="606765" y="3709326"/>
            <a:ext cx="1777815" cy="825726"/>
          </a:xfrm>
          <a:prstGeom prst="wedgeRoundRectCallout">
            <a:avLst>
              <a:gd name="adj1" fmla="val 92667"/>
              <a:gd name="adj2" fmla="val 44890"/>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Track performance of new hires by hiring cohort - Quickly identify positive and negative turnover trends to pinpoint which interventions are working.</a:t>
            </a:r>
            <a:endParaRPr sz="800" b="1">
              <a:solidFill>
                <a:srgbClr val="FFFFFF"/>
              </a:solidFill>
              <a:latin typeface="Lato"/>
              <a:ea typeface="Lato"/>
              <a:cs typeface="Lato"/>
              <a:sym typeface="Lato"/>
            </a:endParaRPr>
          </a:p>
        </p:txBody>
      </p:sp>
      <p:sp>
        <p:nvSpPr>
          <p:cNvPr id="729" name="Google Shape;729;p21"/>
          <p:cNvSpPr/>
          <p:nvPr/>
        </p:nvSpPr>
        <p:spPr>
          <a:xfrm>
            <a:off x="7920368" y="3752135"/>
            <a:ext cx="1244600" cy="620380"/>
          </a:xfrm>
          <a:prstGeom prst="wedgeRoundRectCallout">
            <a:avLst>
              <a:gd name="adj1" fmla="val -43171"/>
              <a:gd name="adj2" fmla="val 7110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Turnover &amp; performance bucketing based on your own data</a:t>
            </a:r>
            <a:endParaRPr sz="800" b="1">
              <a:solidFill>
                <a:srgbClr val="FFFFFF"/>
              </a:solidFill>
              <a:latin typeface="Lato"/>
              <a:ea typeface="Lato"/>
              <a:cs typeface="Lato"/>
              <a:sym typeface="Lato"/>
            </a:endParaRPr>
          </a:p>
        </p:txBody>
      </p:sp>
      <p:sp>
        <p:nvSpPr>
          <p:cNvPr id="730" name="Google Shape;730;p21"/>
          <p:cNvSpPr txBox="1"/>
          <p:nvPr/>
        </p:nvSpPr>
        <p:spPr>
          <a:xfrm>
            <a:off x="9275155" y="2575056"/>
            <a:ext cx="1992855" cy="2933084"/>
          </a:xfrm>
          <a:prstGeom prst="rect">
            <a:avLst/>
          </a:prstGeom>
          <a:noFill/>
          <a:ln>
            <a:noFill/>
          </a:ln>
        </p:spPr>
        <p:txBody>
          <a:bodyPr spcFirstLastPara="1" wrap="square" lIns="60950" tIns="30467" rIns="60950" bIns="30467" anchor="t" anchorCtr="0">
            <a:spAutoFit/>
          </a:bodyPr>
          <a:lstStyle/>
          <a:p>
            <a:pPr>
              <a:lnSpc>
                <a:spcPct val="125000"/>
              </a:lnSpc>
              <a:buSzPts val="1400"/>
            </a:pPr>
            <a:r>
              <a:rPr lang="en-US" sz="933">
                <a:solidFill>
                  <a:srgbClr val="6A6B6D"/>
                </a:solidFill>
                <a:latin typeface="Lato"/>
                <a:ea typeface="Lato"/>
                <a:cs typeface="Lato"/>
                <a:sym typeface="Lato"/>
              </a:rPr>
              <a:t>You can’t improve what you can’t measure.  Journeyfront helps companies track new hire turnover by hiring cohort. </a:t>
            </a:r>
            <a:endParaRPr sz="933"/>
          </a:p>
          <a:p>
            <a:pPr>
              <a:lnSpc>
                <a:spcPct val="125000"/>
              </a:lnSpc>
              <a:buSzPts val="1400"/>
            </a:pPr>
            <a:endParaRPr sz="933">
              <a:solidFill>
                <a:srgbClr val="6A6B6D"/>
              </a:solidFill>
              <a:latin typeface="Lato"/>
              <a:ea typeface="Lato"/>
              <a:cs typeface="Lato"/>
              <a:sym typeface="Lato"/>
            </a:endParaRPr>
          </a:p>
          <a:p>
            <a:pPr>
              <a:lnSpc>
                <a:spcPct val="125000"/>
              </a:lnSpc>
              <a:buSzPts val="1400"/>
            </a:pPr>
            <a:r>
              <a:rPr lang="en-US" sz="933">
                <a:solidFill>
                  <a:srgbClr val="6A6B6D"/>
                </a:solidFill>
                <a:latin typeface="Lato"/>
                <a:ea typeface="Lato"/>
                <a:cs typeface="Lato"/>
                <a:sym typeface="Lato"/>
              </a:rPr>
              <a:t>This allows your company to identify whether different interventions (changes to the hiring process, onboarding, compensation, etc.) are having an impact on retention rates.   </a:t>
            </a:r>
            <a:endParaRPr sz="933"/>
          </a:p>
          <a:p>
            <a:pPr>
              <a:lnSpc>
                <a:spcPct val="125000"/>
              </a:lnSpc>
              <a:buSzPts val="1400"/>
            </a:pPr>
            <a:endParaRPr sz="933">
              <a:solidFill>
                <a:srgbClr val="6A6B6D"/>
              </a:solidFill>
              <a:latin typeface="Lato"/>
              <a:ea typeface="Lato"/>
              <a:cs typeface="Lato"/>
              <a:sym typeface="Lato"/>
            </a:endParaRPr>
          </a:p>
          <a:p>
            <a:pPr>
              <a:lnSpc>
                <a:spcPct val="125000"/>
              </a:lnSpc>
              <a:buSzPts val="1400"/>
            </a:pPr>
            <a:r>
              <a:rPr lang="en-US" sz="933">
                <a:solidFill>
                  <a:srgbClr val="6A6B6D"/>
                </a:solidFill>
                <a:latin typeface="Lato"/>
                <a:ea typeface="Lato"/>
                <a:cs typeface="Lato"/>
                <a:sym typeface="Lato"/>
              </a:rPr>
              <a:t>Just as important, the system shows you what to change in your hiring process in order to continuously improve the accuracy of your hiring process over time.</a:t>
            </a:r>
            <a:endParaRPr sz="1600">
              <a:solidFill>
                <a:schemeClr val="dk1"/>
              </a:solidFill>
              <a:latin typeface="Lato"/>
              <a:ea typeface="Lato"/>
              <a:cs typeface="Lato"/>
              <a:sym typeface="Lato"/>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2" name="Title 1">
            <a:extLst>
              <a:ext uri="{FF2B5EF4-FFF2-40B4-BE49-F238E27FC236}">
                <a16:creationId xmlns:a16="http://schemas.microsoft.com/office/drawing/2014/main" id="{B63A840E-63DC-D35D-8B43-57E240F912E3}"/>
              </a:ext>
            </a:extLst>
          </p:cNvPr>
          <p:cNvSpPr>
            <a:spLocks noGrp="1"/>
          </p:cNvSpPr>
          <p:nvPr>
            <p:ph type="title"/>
          </p:nvPr>
        </p:nvSpPr>
        <p:spPr/>
        <p:txBody>
          <a:bodyPr/>
          <a:lstStyle/>
          <a:p>
            <a:endParaRPr lang="en-US"/>
          </a:p>
        </p:txBody>
      </p:sp>
      <p:sp>
        <p:nvSpPr>
          <p:cNvPr id="722" name="Google Shape;722;p21"/>
          <p:cNvSpPr txBox="1"/>
          <p:nvPr/>
        </p:nvSpPr>
        <p:spPr>
          <a:xfrm>
            <a:off x="1498630" y="1685354"/>
            <a:ext cx="9194740" cy="283149"/>
          </a:xfrm>
          <a:prstGeom prst="rect">
            <a:avLst/>
          </a:prstGeom>
          <a:solidFill>
            <a:srgbClr val="FFFFFF"/>
          </a:solidFill>
          <a:ln>
            <a:noFill/>
          </a:ln>
          <a:effectLst>
            <a:outerShdw blurRad="214313" algn="bl" rotWithShape="0">
              <a:srgbClr val="073763">
                <a:alpha val="12941"/>
              </a:srgbClr>
            </a:outerShdw>
          </a:effectLst>
        </p:spPr>
        <p:txBody>
          <a:bodyPr spcFirstLastPara="1" wrap="square" lIns="100767" tIns="100767" rIns="100767" bIns="100767" anchor="ctr" anchorCtr="0">
            <a:noAutofit/>
          </a:bodyPr>
          <a:lstStyle/>
          <a:p>
            <a:pPr algn="ctr">
              <a:buSzPts val="2300"/>
            </a:pPr>
            <a:r>
              <a:rPr lang="en-US" sz="1200" b="1">
                <a:solidFill>
                  <a:srgbClr val="A5A5A5"/>
                </a:solidFill>
                <a:latin typeface="Lato"/>
                <a:ea typeface="Lato"/>
                <a:cs typeface="Lato"/>
                <a:sym typeface="Lato"/>
              </a:rPr>
              <a:t>Candidate Application &gt; Assessment &gt; Job Simulation &gt; Phone Screen &gt; Interviews &gt; Discussion &amp; Selection </a:t>
            </a:r>
            <a:r>
              <a:rPr lang="en-US" sz="1200" b="1">
                <a:solidFill>
                  <a:srgbClr val="48A8D7"/>
                </a:solidFill>
                <a:latin typeface="Lato"/>
                <a:ea typeface="Lato"/>
                <a:cs typeface="Lato"/>
                <a:sym typeface="Lato"/>
              </a:rPr>
              <a:t>&gt; Track </a:t>
            </a:r>
            <a:r>
              <a:rPr lang="en-US" sz="1200" b="1">
                <a:solidFill>
                  <a:srgbClr val="A5A5A5"/>
                </a:solidFill>
                <a:latin typeface="Lato"/>
                <a:ea typeface="Lato"/>
                <a:cs typeface="Lato"/>
                <a:sym typeface="Lato"/>
              </a:rPr>
              <a:t>&gt; Optimize</a:t>
            </a:r>
            <a:endParaRPr sz="1200" b="1">
              <a:solidFill>
                <a:srgbClr val="48A8D7"/>
              </a:solidFill>
              <a:latin typeface="Lato"/>
              <a:ea typeface="Lato"/>
              <a:cs typeface="Lato"/>
              <a:sym typeface="Lato"/>
            </a:endParaRPr>
          </a:p>
        </p:txBody>
      </p:sp>
      <p:sp>
        <p:nvSpPr>
          <p:cNvPr id="723" name="Google Shape;723;p21"/>
          <p:cNvSpPr txBox="1"/>
          <p:nvPr/>
        </p:nvSpPr>
        <p:spPr>
          <a:xfrm>
            <a:off x="1038118" y="1066142"/>
            <a:ext cx="10115599" cy="324000"/>
          </a:xfrm>
          <a:prstGeom prst="rect">
            <a:avLst/>
          </a:prstGeom>
          <a:noFill/>
          <a:ln>
            <a:noFill/>
          </a:ln>
        </p:spPr>
        <p:txBody>
          <a:bodyPr spcFirstLastPara="1" wrap="square" lIns="100767" tIns="100767" rIns="100767" bIns="100767" anchor="t" anchorCtr="0">
            <a:noAutofit/>
          </a:bodyPr>
          <a:lstStyle/>
          <a:p>
            <a:pPr algn="ctr">
              <a:lnSpc>
                <a:spcPct val="125000"/>
              </a:lnSpc>
              <a:spcAft>
                <a:spcPts val="1133"/>
              </a:spcAft>
              <a:buSzPts val="3000"/>
            </a:pPr>
            <a:r>
              <a:rPr lang="en-US" sz="2000">
                <a:solidFill>
                  <a:schemeClr val="dk1"/>
                </a:solidFill>
                <a:latin typeface="Lato"/>
                <a:ea typeface="Lato"/>
                <a:cs typeface="Lato"/>
                <a:sym typeface="Lato"/>
              </a:rPr>
              <a:t>Journeyfront is the entire Hiring Accuracy toolkit</a:t>
            </a:r>
            <a:endParaRPr sz="2000">
              <a:solidFill>
                <a:schemeClr val="dk1"/>
              </a:solidFill>
              <a:latin typeface="Lato"/>
              <a:ea typeface="Lato"/>
              <a:cs typeface="Lato"/>
              <a:sym typeface="Lato"/>
            </a:endParaRPr>
          </a:p>
        </p:txBody>
      </p:sp>
      <p:grpSp>
        <p:nvGrpSpPr>
          <p:cNvPr id="724" name="Google Shape;724;p21"/>
          <p:cNvGrpSpPr/>
          <p:nvPr/>
        </p:nvGrpSpPr>
        <p:grpSpPr>
          <a:xfrm>
            <a:off x="1551653" y="2152616"/>
            <a:ext cx="7904330" cy="4448537"/>
            <a:chOff x="1776997" y="2984708"/>
            <a:chExt cx="11856495" cy="6672805"/>
          </a:xfrm>
        </p:grpSpPr>
        <p:pic>
          <p:nvPicPr>
            <p:cNvPr id="725" name="Google Shape;725;p21" descr="Laptop computer isolated on a white background with a blank screen. -  Download Free Vectors, Clipart Graphics &amp; Vector Art"/>
            <p:cNvPicPr preferRelativeResize="0"/>
            <p:nvPr/>
          </p:nvPicPr>
          <p:blipFill rotWithShape="1">
            <a:blip r:embed="rId3">
              <a:alphaModFix/>
            </a:blip>
            <a:srcRect l="3446" t="15625" r="3408" b="14477"/>
            <a:stretch/>
          </p:blipFill>
          <p:spPr>
            <a:xfrm>
              <a:off x="1776997" y="2984708"/>
              <a:ext cx="11856495" cy="6672805"/>
            </a:xfrm>
            <a:prstGeom prst="rect">
              <a:avLst/>
            </a:prstGeom>
            <a:gradFill>
              <a:gsLst>
                <a:gs pos="0">
                  <a:srgbClr val="48A8D7"/>
                </a:gs>
                <a:gs pos="100000">
                  <a:srgbClr val="81C8E5"/>
                </a:gs>
              </a:gsLst>
              <a:lin ang="0" scaled="0"/>
            </a:gradFill>
            <a:ln>
              <a:noFill/>
            </a:ln>
          </p:spPr>
        </p:pic>
        <p:pic>
          <p:nvPicPr>
            <p:cNvPr id="726" name="Google Shape;726;p21"/>
            <p:cNvPicPr preferRelativeResize="0"/>
            <p:nvPr/>
          </p:nvPicPr>
          <p:blipFill rotWithShape="1">
            <a:blip r:embed="rId4">
              <a:alphaModFix/>
            </a:blip>
            <a:srcRect l="69" r="1366"/>
            <a:stretch/>
          </p:blipFill>
          <p:spPr>
            <a:xfrm>
              <a:off x="3474209" y="3522530"/>
              <a:ext cx="8378100" cy="4392998"/>
            </a:xfrm>
            <a:prstGeom prst="rect">
              <a:avLst/>
            </a:prstGeom>
            <a:gradFill>
              <a:gsLst>
                <a:gs pos="0">
                  <a:srgbClr val="48A8D7"/>
                </a:gs>
                <a:gs pos="100000">
                  <a:srgbClr val="81C8E5"/>
                </a:gs>
              </a:gsLst>
              <a:lin ang="0" scaled="0"/>
            </a:gradFill>
            <a:ln>
              <a:noFill/>
            </a:ln>
          </p:spPr>
        </p:pic>
      </p:grpSp>
      <p:sp>
        <p:nvSpPr>
          <p:cNvPr id="727" name="Google Shape;727;p21"/>
          <p:cNvSpPr/>
          <p:nvPr/>
        </p:nvSpPr>
        <p:spPr>
          <a:xfrm>
            <a:off x="3829691" y="2711057"/>
            <a:ext cx="1912659" cy="629643"/>
          </a:xfrm>
          <a:prstGeom prst="wedgeRoundRectCallout">
            <a:avLst>
              <a:gd name="adj1" fmla="val -69736"/>
              <a:gd name="adj2" fmla="val 67424"/>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Identify from your own data which attributes, questions, etc. correlate most strongly with retention</a:t>
            </a:r>
            <a:endParaRPr sz="800" b="1">
              <a:solidFill>
                <a:srgbClr val="FFFFFF"/>
              </a:solidFill>
              <a:latin typeface="Lato"/>
              <a:ea typeface="Lato"/>
              <a:cs typeface="Lato"/>
              <a:sym typeface="Lato"/>
            </a:endParaRPr>
          </a:p>
        </p:txBody>
      </p:sp>
      <p:sp>
        <p:nvSpPr>
          <p:cNvPr id="728" name="Google Shape;728;p21"/>
          <p:cNvSpPr/>
          <p:nvPr/>
        </p:nvSpPr>
        <p:spPr>
          <a:xfrm>
            <a:off x="606765" y="3709326"/>
            <a:ext cx="1777815" cy="825726"/>
          </a:xfrm>
          <a:prstGeom prst="wedgeRoundRectCallout">
            <a:avLst>
              <a:gd name="adj1" fmla="val 92667"/>
              <a:gd name="adj2" fmla="val 44890"/>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Track performance of new hires by hiring cohort - Quickly identify positive and negative turnover trends to pinpoint which interventions are working.</a:t>
            </a:r>
            <a:endParaRPr sz="800" b="1">
              <a:solidFill>
                <a:srgbClr val="FFFFFF"/>
              </a:solidFill>
              <a:latin typeface="Lato"/>
              <a:ea typeface="Lato"/>
              <a:cs typeface="Lato"/>
              <a:sym typeface="Lato"/>
            </a:endParaRPr>
          </a:p>
        </p:txBody>
      </p:sp>
      <p:sp>
        <p:nvSpPr>
          <p:cNvPr id="729" name="Google Shape;729;p21"/>
          <p:cNvSpPr/>
          <p:nvPr/>
        </p:nvSpPr>
        <p:spPr>
          <a:xfrm>
            <a:off x="7920368" y="3752135"/>
            <a:ext cx="1244600" cy="620380"/>
          </a:xfrm>
          <a:prstGeom prst="wedgeRoundRectCallout">
            <a:avLst>
              <a:gd name="adj1" fmla="val -43171"/>
              <a:gd name="adj2" fmla="val 7110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Turnover &amp; performance bucketing based on your own data</a:t>
            </a:r>
            <a:endParaRPr sz="800" b="1">
              <a:solidFill>
                <a:srgbClr val="FFFFFF"/>
              </a:solidFill>
              <a:latin typeface="Lato"/>
              <a:ea typeface="Lato"/>
              <a:cs typeface="Lato"/>
              <a:sym typeface="Lato"/>
            </a:endParaRPr>
          </a:p>
        </p:txBody>
      </p:sp>
      <p:sp>
        <p:nvSpPr>
          <p:cNvPr id="730" name="Google Shape;730;p21"/>
          <p:cNvSpPr txBox="1"/>
          <p:nvPr/>
        </p:nvSpPr>
        <p:spPr>
          <a:xfrm>
            <a:off x="9275155" y="2575056"/>
            <a:ext cx="1992855" cy="2933084"/>
          </a:xfrm>
          <a:prstGeom prst="rect">
            <a:avLst/>
          </a:prstGeom>
          <a:noFill/>
          <a:ln>
            <a:noFill/>
          </a:ln>
        </p:spPr>
        <p:txBody>
          <a:bodyPr spcFirstLastPara="1" wrap="square" lIns="60950" tIns="30467" rIns="60950" bIns="30467" anchor="t" anchorCtr="0">
            <a:spAutoFit/>
          </a:bodyPr>
          <a:lstStyle/>
          <a:p>
            <a:pPr>
              <a:lnSpc>
                <a:spcPct val="125000"/>
              </a:lnSpc>
              <a:buSzPts val="1400"/>
            </a:pPr>
            <a:r>
              <a:rPr lang="en-US" sz="933">
                <a:solidFill>
                  <a:srgbClr val="6A6B6D"/>
                </a:solidFill>
                <a:latin typeface="Lato"/>
                <a:ea typeface="Lato"/>
                <a:cs typeface="Lato"/>
                <a:sym typeface="Lato"/>
              </a:rPr>
              <a:t>You can’t improve what you can’t measure.  Journeyfront helps companies track new hire turnover by hiring cohort. </a:t>
            </a:r>
            <a:endParaRPr sz="933"/>
          </a:p>
          <a:p>
            <a:pPr>
              <a:lnSpc>
                <a:spcPct val="125000"/>
              </a:lnSpc>
              <a:buSzPts val="1400"/>
            </a:pPr>
            <a:endParaRPr sz="933">
              <a:solidFill>
                <a:srgbClr val="6A6B6D"/>
              </a:solidFill>
              <a:latin typeface="Lato"/>
              <a:ea typeface="Lato"/>
              <a:cs typeface="Lato"/>
              <a:sym typeface="Lato"/>
            </a:endParaRPr>
          </a:p>
          <a:p>
            <a:pPr>
              <a:lnSpc>
                <a:spcPct val="125000"/>
              </a:lnSpc>
              <a:buSzPts val="1400"/>
            </a:pPr>
            <a:r>
              <a:rPr lang="en-US" sz="933">
                <a:solidFill>
                  <a:srgbClr val="6A6B6D"/>
                </a:solidFill>
                <a:latin typeface="Lato"/>
                <a:ea typeface="Lato"/>
                <a:cs typeface="Lato"/>
                <a:sym typeface="Lato"/>
              </a:rPr>
              <a:t>This allows your company to identify whether different interventions (changes to the hiring process, onboarding, compensation, etc.) are having an impact on retention rates.   </a:t>
            </a:r>
            <a:endParaRPr sz="933"/>
          </a:p>
          <a:p>
            <a:pPr>
              <a:lnSpc>
                <a:spcPct val="125000"/>
              </a:lnSpc>
              <a:buSzPts val="1400"/>
            </a:pPr>
            <a:endParaRPr sz="933">
              <a:solidFill>
                <a:srgbClr val="6A6B6D"/>
              </a:solidFill>
              <a:latin typeface="Lato"/>
              <a:ea typeface="Lato"/>
              <a:cs typeface="Lato"/>
              <a:sym typeface="Lato"/>
            </a:endParaRPr>
          </a:p>
          <a:p>
            <a:pPr>
              <a:lnSpc>
                <a:spcPct val="125000"/>
              </a:lnSpc>
              <a:buSzPts val="1400"/>
            </a:pPr>
            <a:r>
              <a:rPr lang="en-US" sz="933">
                <a:solidFill>
                  <a:srgbClr val="6A6B6D"/>
                </a:solidFill>
                <a:latin typeface="Lato"/>
                <a:ea typeface="Lato"/>
                <a:cs typeface="Lato"/>
                <a:sym typeface="Lato"/>
              </a:rPr>
              <a:t>Just as important, the system shows you what to change in your hiring process in order to continuously improve the accuracy of your hiring process over time.</a:t>
            </a:r>
            <a:endParaRPr sz="1600">
              <a:solidFill>
                <a:schemeClr val="dk1"/>
              </a:solidFill>
              <a:latin typeface="Lato"/>
              <a:ea typeface="Lato"/>
              <a:cs typeface="Lato"/>
              <a:sym typeface="Lato"/>
            </a:endParaRPr>
          </a:p>
        </p:txBody>
      </p:sp>
    </p:spTree>
    <p:extLst>
      <p:ext uri="{BB962C8B-B14F-4D97-AF65-F5344CB8AC3E}">
        <p14:creationId xmlns:p14="http://schemas.microsoft.com/office/powerpoint/2010/main" val="7577756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2" name="Title 1">
            <a:extLst>
              <a:ext uri="{FF2B5EF4-FFF2-40B4-BE49-F238E27FC236}">
                <a16:creationId xmlns:a16="http://schemas.microsoft.com/office/drawing/2014/main" id="{B5815FDD-70A5-3FA5-D24E-A79E711CC94D}"/>
              </a:ext>
            </a:extLst>
          </p:cNvPr>
          <p:cNvSpPr>
            <a:spLocks noGrp="1"/>
          </p:cNvSpPr>
          <p:nvPr>
            <p:ph type="title"/>
          </p:nvPr>
        </p:nvSpPr>
        <p:spPr/>
        <p:txBody>
          <a:bodyPr/>
          <a:lstStyle/>
          <a:p>
            <a:endParaRPr lang="en-US"/>
          </a:p>
        </p:txBody>
      </p:sp>
      <p:sp>
        <p:nvSpPr>
          <p:cNvPr id="722" name="Google Shape;722;p21"/>
          <p:cNvSpPr txBox="1"/>
          <p:nvPr/>
        </p:nvSpPr>
        <p:spPr>
          <a:xfrm>
            <a:off x="1498630" y="1685354"/>
            <a:ext cx="9194740" cy="283149"/>
          </a:xfrm>
          <a:prstGeom prst="rect">
            <a:avLst/>
          </a:prstGeom>
          <a:solidFill>
            <a:srgbClr val="FFFFFF"/>
          </a:solidFill>
          <a:ln>
            <a:noFill/>
          </a:ln>
          <a:effectLst>
            <a:outerShdw blurRad="214313" algn="bl" rotWithShape="0">
              <a:srgbClr val="073763">
                <a:alpha val="12941"/>
              </a:srgbClr>
            </a:outerShdw>
          </a:effectLst>
        </p:spPr>
        <p:txBody>
          <a:bodyPr spcFirstLastPara="1" wrap="square" lIns="100767" tIns="100767" rIns="100767" bIns="100767" anchor="ctr" anchorCtr="0">
            <a:noAutofit/>
          </a:bodyPr>
          <a:lstStyle/>
          <a:p>
            <a:pPr algn="ctr">
              <a:buSzPts val="2300"/>
            </a:pPr>
            <a:r>
              <a:rPr lang="en-US" sz="1200" b="1">
                <a:solidFill>
                  <a:srgbClr val="A5A5A5"/>
                </a:solidFill>
                <a:latin typeface="Lato"/>
                <a:ea typeface="Lato"/>
                <a:cs typeface="Lato"/>
                <a:sym typeface="Lato"/>
              </a:rPr>
              <a:t>Candidate Application &gt; Assessment &gt; Job Simulation &gt; Phone Screen &gt; Interviews &gt; Discussion &amp; Selection </a:t>
            </a:r>
            <a:r>
              <a:rPr lang="en-US" sz="1200" b="1">
                <a:solidFill>
                  <a:srgbClr val="48A8D7"/>
                </a:solidFill>
                <a:latin typeface="Lato"/>
                <a:ea typeface="Lato"/>
                <a:cs typeface="Lato"/>
                <a:sym typeface="Lato"/>
              </a:rPr>
              <a:t>&gt; Track </a:t>
            </a:r>
            <a:r>
              <a:rPr lang="en-US" sz="1200" b="1">
                <a:solidFill>
                  <a:srgbClr val="A5A5A5"/>
                </a:solidFill>
                <a:latin typeface="Lato"/>
                <a:ea typeface="Lato"/>
                <a:cs typeface="Lato"/>
                <a:sym typeface="Lato"/>
              </a:rPr>
              <a:t>&gt; Optimize</a:t>
            </a:r>
            <a:endParaRPr sz="1200" b="1">
              <a:solidFill>
                <a:srgbClr val="48A8D7"/>
              </a:solidFill>
              <a:latin typeface="Lato"/>
              <a:ea typeface="Lato"/>
              <a:cs typeface="Lato"/>
              <a:sym typeface="Lato"/>
            </a:endParaRPr>
          </a:p>
        </p:txBody>
      </p:sp>
      <p:sp>
        <p:nvSpPr>
          <p:cNvPr id="723" name="Google Shape;723;p21"/>
          <p:cNvSpPr txBox="1"/>
          <p:nvPr/>
        </p:nvSpPr>
        <p:spPr>
          <a:xfrm>
            <a:off x="1038118" y="1066142"/>
            <a:ext cx="10115599" cy="324000"/>
          </a:xfrm>
          <a:prstGeom prst="rect">
            <a:avLst/>
          </a:prstGeom>
          <a:noFill/>
          <a:ln>
            <a:noFill/>
          </a:ln>
        </p:spPr>
        <p:txBody>
          <a:bodyPr spcFirstLastPara="1" wrap="square" lIns="100767" tIns="100767" rIns="100767" bIns="100767" anchor="t" anchorCtr="0">
            <a:noAutofit/>
          </a:bodyPr>
          <a:lstStyle/>
          <a:p>
            <a:pPr algn="ctr">
              <a:lnSpc>
                <a:spcPct val="125000"/>
              </a:lnSpc>
              <a:spcAft>
                <a:spcPts val="1133"/>
              </a:spcAft>
              <a:buSzPts val="3000"/>
            </a:pPr>
            <a:r>
              <a:rPr lang="en-US" sz="2000">
                <a:solidFill>
                  <a:schemeClr val="dk1"/>
                </a:solidFill>
                <a:latin typeface="Lato"/>
                <a:ea typeface="Lato"/>
                <a:cs typeface="Lato"/>
                <a:sym typeface="Lato"/>
              </a:rPr>
              <a:t>Journeyfront is the entire Hiring Accuracy toolkit</a:t>
            </a:r>
            <a:endParaRPr sz="2000">
              <a:solidFill>
                <a:schemeClr val="dk1"/>
              </a:solidFill>
              <a:latin typeface="Lato"/>
              <a:ea typeface="Lato"/>
              <a:cs typeface="Lato"/>
              <a:sym typeface="Lato"/>
            </a:endParaRPr>
          </a:p>
        </p:txBody>
      </p:sp>
      <p:grpSp>
        <p:nvGrpSpPr>
          <p:cNvPr id="724" name="Google Shape;724;p21"/>
          <p:cNvGrpSpPr/>
          <p:nvPr/>
        </p:nvGrpSpPr>
        <p:grpSpPr>
          <a:xfrm>
            <a:off x="1551653" y="2152616"/>
            <a:ext cx="7904330" cy="4448537"/>
            <a:chOff x="1776997" y="2984708"/>
            <a:chExt cx="11856495" cy="6672805"/>
          </a:xfrm>
        </p:grpSpPr>
        <p:pic>
          <p:nvPicPr>
            <p:cNvPr id="725" name="Google Shape;725;p21" descr="Laptop computer isolated on a white background with a blank screen. -  Download Free Vectors, Clipart Graphics &amp; Vector Art"/>
            <p:cNvPicPr preferRelativeResize="0"/>
            <p:nvPr/>
          </p:nvPicPr>
          <p:blipFill rotWithShape="1">
            <a:blip r:embed="rId3">
              <a:alphaModFix/>
            </a:blip>
            <a:srcRect l="3446" t="15625" r="3408" b="14477"/>
            <a:stretch/>
          </p:blipFill>
          <p:spPr>
            <a:xfrm>
              <a:off x="1776997" y="2984708"/>
              <a:ext cx="11856495" cy="6672805"/>
            </a:xfrm>
            <a:prstGeom prst="rect">
              <a:avLst/>
            </a:prstGeom>
            <a:gradFill>
              <a:gsLst>
                <a:gs pos="0">
                  <a:srgbClr val="48A8D7"/>
                </a:gs>
                <a:gs pos="100000">
                  <a:srgbClr val="81C8E5"/>
                </a:gs>
              </a:gsLst>
              <a:lin ang="0" scaled="0"/>
            </a:gradFill>
            <a:ln>
              <a:noFill/>
            </a:ln>
          </p:spPr>
        </p:pic>
        <p:pic>
          <p:nvPicPr>
            <p:cNvPr id="726" name="Google Shape;726;p21"/>
            <p:cNvPicPr preferRelativeResize="0"/>
            <p:nvPr/>
          </p:nvPicPr>
          <p:blipFill rotWithShape="1">
            <a:blip r:embed="rId4">
              <a:alphaModFix/>
            </a:blip>
            <a:srcRect l="69" r="1366"/>
            <a:stretch/>
          </p:blipFill>
          <p:spPr>
            <a:xfrm>
              <a:off x="3474209" y="3522530"/>
              <a:ext cx="8378100" cy="4392998"/>
            </a:xfrm>
            <a:prstGeom prst="rect">
              <a:avLst/>
            </a:prstGeom>
            <a:gradFill>
              <a:gsLst>
                <a:gs pos="0">
                  <a:srgbClr val="48A8D7"/>
                </a:gs>
                <a:gs pos="100000">
                  <a:srgbClr val="81C8E5"/>
                </a:gs>
              </a:gsLst>
              <a:lin ang="0" scaled="0"/>
            </a:gradFill>
            <a:ln>
              <a:noFill/>
            </a:ln>
          </p:spPr>
        </p:pic>
      </p:grpSp>
      <p:sp>
        <p:nvSpPr>
          <p:cNvPr id="727" name="Google Shape;727;p21"/>
          <p:cNvSpPr/>
          <p:nvPr/>
        </p:nvSpPr>
        <p:spPr>
          <a:xfrm>
            <a:off x="3829691" y="2711057"/>
            <a:ext cx="1912659" cy="629643"/>
          </a:xfrm>
          <a:prstGeom prst="wedgeRoundRectCallout">
            <a:avLst>
              <a:gd name="adj1" fmla="val -69736"/>
              <a:gd name="adj2" fmla="val 67424"/>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Identify from your own data which attributes, questions, etc. correlate most strongly with retention</a:t>
            </a:r>
            <a:endParaRPr sz="800" b="1">
              <a:solidFill>
                <a:srgbClr val="FFFFFF"/>
              </a:solidFill>
              <a:latin typeface="Lato"/>
              <a:ea typeface="Lato"/>
              <a:cs typeface="Lato"/>
              <a:sym typeface="Lato"/>
            </a:endParaRPr>
          </a:p>
        </p:txBody>
      </p:sp>
      <p:sp>
        <p:nvSpPr>
          <p:cNvPr id="728" name="Google Shape;728;p21"/>
          <p:cNvSpPr/>
          <p:nvPr/>
        </p:nvSpPr>
        <p:spPr>
          <a:xfrm>
            <a:off x="606765" y="3709326"/>
            <a:ext cx="1777815" cy="825726"/>
          </a:xfrm>
          <a:prstGeom prst="wedgeRoundRectCallout">
            <a:avLst>
              <a:gd name="adj1" fmla="val 92667"/>
              <a:gd name="adj2" fmla="val 44890"/>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Track performance of new hires by hiring cohort - Quickly identify positive and negative turnover trends to pinpoint which interventions are working.</a:t>
            </a:r>
            <a:endParaRPr sz="800" b="1">
              <a:solidFill>
                <a:srgbClr val="FFFFFF"/>
              </a:solidFill>
              <a:latin typeface="Lato"/>
              <a:ea typeface="Lato"/>
              <a:cs typeface="Lato"/>
              <a:sym typeface="Lato"/>
            </a:endParaRPr>
          </a:p>
        </p:txBody>
      </p:sp>
      <p:sp>
        <p:nvSpPr>
          <p:cNvPr id="729" name="Google Shape;729;p21"/>
          <p:cNvSpPr/>
          <p:nvPr/>
        </p:nvSpPr>
        <p:spPr>
          <a:xfrm>
            <a:off x="7920368" y="3752135"/>
            <a:ext cx="1244600" cy="620380"/>
          </a:xfrm>
          <a:prstGeom prst="wedgeRoundRectCallout">
            <a:avLst>
              <a:gd name="adj1" fmla="val -43171"/>
              <a:gd name="adj2" fmla="val 7110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Turnover &amp; performance bucketing based on your own data</a:t>
            </a:r>
            <a:endParaRPr sz="800" b="1">
              <a:solidFill>
                <a:srgbClr val="FFFFFF"/>
              </a:solidFill>
              <a:latin typeface="Lato"/>
              <a:ea typeface="Lato"/>
              <a:cs typeface="Lato"/>
              <a:sym typeface="Lato"/>
            </a:endParaRPr>
          </a:p>
        </p:txBody>
      </p:sp>
      <p:sp>
        <p:nvSpPr>
          <p:cNvPr id="730" name="Google Shape;730;p21"/>
          <p:cNvSpPr txBox="1"/>
          <p:nvPr/>
        </p:nvSpPr>
        <p:spPr>
          <a:xfrm>
            <a:off x="9275155" y="2575056"/>
            <a:ext cx="1992855" cy="2933084"/>
          </a:xfrm>
          <a:prstGeom prst="rect">
            <a:avLst/>
          </a:prstGeom>
          <a:noFill/>
          <a:ln>
            <a:noFill/>
          </a:ln>
        </p:spPr>
        <p:txBody>
          <a:bodyPr spcFirstLastPara="1" wrap="square" lIns="60950" tIns="30467" rIns="60950" bIns="30467" anchor="t" anchorCtr="0">
            <a:spAutoFit/>
          </a:bodyPr>
          <a:lstStyle/>
          <a:p>
            <a:pPr>
              <a:lnSpc>
                <a:spcPct val="125000"/>
              </a:lnSpc>
              <a:buSzPts val="1400"/>
            </a:pPr>
            <a:r>
              <a:rPr lang="en-US" sz="933">
                <a:solidFill>
                  <a:srgbClr val="6A6B6D"/>
                </a:solidFill>
                <a:latin typeface="Lato"/>
                <a:ea typeface="Lato"/>
                <a:cs typeface="Lato"/>
                <a:sym typeface="Lato"/>
              </a:rPr>
              <a:t>You can’t improve what you can’t measure.  Journeyfront helps companies track new hire turnover by hiring cohort. </a:t>
            </a:r>
            <a:endParaRPr sz="933"/>
          </a:p>
          <a:p>
            <a:pPr>
              <a:lnSpc>
                <a:spcPct val="125000"/>
              </a:lnSpc>
              <a:buSzPts val="1400"/>
            </a:pPr>
            <a:endParaRPr sz="933">
              <a:solidFill>
                <a:srgbClr val="6A6B6D"/>
              </a:solidFill>
              <a:latin typeface="Lato"/>
              <a:ea typeface="Lato"/>
              <a:cs typeface="Lato"/>
              <a:sym typeface="Lato"/>
            </a:endParaRPr>
          </a:p>
          <a:p>
            <a:pPr>
              <a:lnSpc>
                <a:spcPct val="125000"/>
              </a:lnSpc>
              <a:buSzPts val="1400"/>
            </a:pPr>
            <a:r>
              <a:rPr lang="en-US" sz="933">
                <a:solidFill>
                  <a:srgbClr val="6A6B6D"/>
                </a:solidFill>
                <a:latin typeface="Lato"/>
                <a:ea typeface="Lato"/>
                <a:cs typeface="Lato"/>
                <a:sym typeface="Lato"/>
              </a:rPr>
              <a:t>This allows your company to identify whether different interventions (changes to the hiring process, onboarding, compensation, etc.) are having an impact on retention rates.   </a:t>
            </a:r>
            <a:endParaRPr sz="933"/>
          </a:p>
          <a:p>
            <a:pPr>
              <a:lnSpc>
                <a:spcPct val="125000"/>
              </a:lnSpc>
              <a:buSzPts val="1400"/>
            </a:pPr>
            <a:endParaRPr sz="933">
              <a:solidFill>
                <a:srgbClr val="6A6B6D"/>
              </a:solidFill>
              <a:latin typeface="Lato"/>
              <a:ea typeface="Lato"/>
              <a:cs typeface="Lato"/>
              <a:sym typeface="Lato"/>
            </a:endParaRPr>
          </a:p>
          <a:p>
            <a:pPr>
              <a:lnSpc>
                <a:spcPct val="125000"/>
              </a:lnSpc>
              <a:buSzPts val="1400"/>
            </a:pPr>
            <a:r>
              <a:rPr lang="en-US" sz="933">
                <a:solidFill>
                  <a:srgbClr val="6A6B6D"/>
                </a:solidFill>
                <a:latin typeface="Lato"/>
                <a:ea typeface="Lato"/>
                <a:cs typeface="Lato"/>
                <a:sym typeface="Lato"/>
              </a:rPr>
              <a:t>Just as important, the system shows you what to change in your hiring process in order to continuously improve the accuracy of your hiring process over time.</a:t>
            </a:r>
            <a:endParaRPr sz="1600">
              <a:solidFill>
                <a:schemeClr val="dk1"/>
              </a:solidFill>
              <a:latin typeface="Lato"/>
              <a:ea typeface="Lato"/>
              <a:cs typeface="Lato"/>
              <a:sym typeface="Lato"/>
            </a:endParaRPr>
          </a:p>
        </p:txBody>
      </p:sp>
    </p:spTree>
    <p:extLst>
      <p:ext uri="{BB962C8B-B14F-4D97-AF65-F5344CB8AC3E}">
        <p14:creationId xmlns:p14="http://schemas.microsoft.com/office/powerpoint/2010/main" val="13149236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2" name="Title 1">
            <a:extLst>
              <a:ext uri="{FF2B5EF4-FFF2-40B4-BE49-F238E27FC236}">
                <a16:creationId xmlns:a16="http://schemas.microsoft.com/office/drawing/2014/main" id="{2C894606-802A-87E1-636B-0A7210B5410A}"/>
              </a:ext>
            </a:extLst>
          </p:cNvPr>
          <p:cNvSpPr>
            <a:spLocks noGrp="1"/>
          </p:cNvSpPr>
          <p:nvPr>
            <p:ph type="title"/>
          </p:nvPr>
        </p:nvSpPr>
        <p:spPr/>
        <p:txBody>
          <a:bodyPr/>
          <a:lstStyle/>
          <a:p>
            <a:endParaRPr lang="en-US"/>
          </a:p>
        </p:txBody>
      </p:sp>
      <p:sp>
        <p:nvSpPr>
          <p:cNvPr id="737" name="Google Shape;737;p22"/>
          <p:cNvSpPr txBox="1"/>
          <p:nvPr/>
        </p:nvSpPr>
        <p:spPr>
          <a:xfrm>
            <a:off x="1498630" y="1685354"/>
            <a:ext cx="9194740" cy="283149"/>
          </a:xfrm>
          <a:prstGeom prst="rect">
            <a:avLst/>
          </a:prstGeom>
          <a:solidFill>
            <a:srgbClr val="FFFFFF"/>
          </a:solidFill>
          <a:ln>
            <a:noFill/>
          </a:ln>
          <a:effectLst>
            <a:outerShdw blurRad="214313" algn="bl" rotWithShape="0">
              <a:srgbClr val="073763">
                <a:alpha val="12941"/>
              </a:srgbClr>
            </a:outerShdw>
          </a:effectLst>
        </p:spPr>
        <p:txBody>
          <a:bodyPr spcFirstLastPara="1" wrap="square" lIns="100767" tIns="100767" rIns="100767" bIns="100767" anchor="ctr" anchorCtr="0">
            <a:noAutofit/>
          </a:bodyPr>
          <a:lstStyle/>
          <a:p>
            <a:pPr algn="ctr">
              <a:buSzPts val="2300"/>
            </a:pPr>
            <a:r>
              <a:rPr lang="en-US" sz="1200" b="1">
                <a:solidFill>
                  <a:srgbClr val="A5A5A5"/>
                </a:solidFill>
                <a:latin typeface="Lato"/>
                <a:ea typeface="Lato"/>
                <a:cs typeface="Lato"/>
                <a:sym typeface="Lato"/>
              </a:rPr>
              <a:t>Candidate Application &gt; Assessment &gt; Job Simulation &gt; Phone Screen &gt; Interviews &gt; Discussion &amp; Selection </a:t>
            </a:r>
            <a:r>
              <a:rPr lang="en-US" sz="1200" b="1">
                <a:solidFill>
                  <a:srgbClr val="48A8D7"/>
                </a:solidFill>
                <a:latin typeface="Lato"/>
                <a:ea typeface="Lato"/>
                <a:cs typeface="Lato"/>
                <a:sym typeface="Lato"/>
              </a:rPr>
              <a:t>&gt; Track </a:t>
            </a:r>
            <a:r>
              <a:rPr lang="en-US" sz="1200" b="1">
                <a:solidFill>
                  <a:srgbClr val="A5A5A5"/>
                </a:solidFill>
                <a:latin typeface="Lato"/>
                <a:ea typeface="Lato"/>
                <a:cs typeface="Lato"/>
                <a:sym typeface="Lato"/>
              </a:rPr>
              <a:t>&gt; Optimize</a:t>
            </a:r>
            <a:endParaRPr sz="1200" b="1">
              <a:solidFill>
                <a:srgbClr val="48A8D7"/>
              </a:solidFill>
              <a:latin typeface="Lato"/>
              <a:ea typeface="Lato"/>
              <a:cs typeface="Lato"/>
              <a:sym typeface="Lato"/>
            </a:endParaRPr>
          </a:p>
        </p:txBody>
      </p:sp>
      <p:sp>
        <p:nvSpPr>
          <p:cNvPr id="738" name="Google Shape;738;p22"/>
          <p:cNvSpPr txBox="1"/>
          <p:nvPr/>
        </p:nvSpPr>
        <p:spPr>
          <a:xfrm>
            <a:off x="1038118" y="1066142"/>
            <a:ext cx="10115599" cy="324000"/>
          </a:xfrm>
          <a:prstGeom prst="rect">
            <a:avLst/>
          </a:prstGeom>
          <a:noFill/>
          <a:ln>
            <a:noFill/>
          </a:ln>
        </p:spPr>
        <p:txBody>
          <a:bodyPr spcFirstLastPara="1" wrap="square" lIns="100767" tIns="100767" rIns="100767" bIns="100767" anchor="t" anchorCtr="0">
            <a:noAutofit/>
          </a:bodyPr>
          <a:lstStyle/>
          <a:p>
            <a:pPr algn="ctr">
              <a:lnSpc>
                <a:spcPct val="125000"/>
              </a:lnSpc>
              <a:spcAft>
                <a:spcPts val="1133"/>
              </a:spcAft>
              <a:buSzPts val="3000"/>
            </a:pPr>
            <a:r>
              <a:rPr lang="en-US" sz="2000">
                <a:solidFill>
                  <a:schemeClr val="dk1"/>
                </a:solidFill>
                <a:latin typeface="Lato"/>
                <a:ea typeface="Lato"/>
                <a:cs typeface="Lato"/>
                <a:sym typeface="Lato"/>
              </a:rPr>
              <a:t>Journeyfront is the entire Hiring Accuracy toolkit</a:t>
            </a:r>
            <a:endParaRPr sz="2000">
              <a:solidFill>
                <a:schemeClr val="dk1"/>
              </a:solidFill>
              <a:latin typeface="Lato"/>
              <a:ea typeface="Lato"/>
              <a:cs typeface="Lato"/>
              <a:sym typeface="Lato"/>
            </a:endParaRPr>
          </a:p>
        </p:txBody>
      </p:sp>
      <p:pic>
        <p:nvPicPr>
          <p:cNvPr id="739" name="Google Shape;739;p22" descr="Laptop computer isolated on a white background with a blank screen. -  Download Free Vectors, Clipart Graphics &amp; Vector Art"/>
          <p:cNvPicPr preferRelativeResize="0"/>
          <p:nvPr/>
        </p:nvPicPr>
        <p:blipFill rotWithShape="1">
          <a:blip r:embed="rId3">
            <a:alphaModFix/>
          </a:blip>
          <a:srcRect l="3446" t="15625" r="3408" b="14477"/>
          <a:stretch/>
        </p:blipFill>
        <p:spPr>
          <a:xfrm>
            <a:off x="1526915" y="2148247"/>
            <a:ext cx="7904330" cy="4448537"/>
          </a:xfrm>
          <a:prstGeom prst="rect">
            <a:avLst/>
          </a:prstGeom>
          <a:noFill/>
          <a:ln>
            <a:noFill/>
          </a:ln>
        </p:spPr>
      </p:pic>
      <p:pic>
        <p:nvPicPr>
          <p:cNvPr id="740" name="Google Shape;740;p22"/>
          <p:cNvPicPr preferRelativeResize="0"/>
          <p:nvPr/>
        </p:nvPicPr>
        <p:blipFill rotWithShape="1">
          <a:blip r:embed="rId4">
            <a:alphaModFix/>
          </a:blip>
          <a:srcRect/>
          <a:stretch/>
        </p:blipFill>
        <p:spPr>
          <a:xfrm>
            <a:off x="2709890" y="2403566"/>
            <a:ext cx="5538380" cy="3181820"/>
          </a:xfrm>
          <a:prstGeom prst="rect">
            <a:avLst/>
          </a:prstGeom>
          <a:noFill/>
          <a:ln>
            <a:noFill/>
          </a:ln>
        </p:spPr>
      </p:pic>
      <p:sp>
        <p:nvSpPr>
          <p:cNvPr id="741" name="Google Shape;741;p22"/>
          <p:cNvSpPr/>
          <p:nvPr/>
        </p:nvSpPr>
        <p:spPr>
          <a:xfrm>
            <a:off x="3778232" y="2591228"/>
            <a:ext cx="2103925" cy="692607"/>
          </a:xfrm>
          <a:prstGeom prst="wedgeRoundRectCallout">
            <a:avLst>
              <a:gd name="adj1" fmla="val -69736"/>
              <a:gd name="adj2" fmla="val 67424"/>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Identify from your own data which attributes, questions, etc. correlate most strongly with performance  (handle time, customer call ratings, etc.)</a:t>
            </a:r>
            <a:endParaRPr sz="800" b="1">
              <a:solidFill>
                <a:srgbClr val="FFFFFF"/>
              </a:solidFill>
              <a:latin typeface="Lato"/>
              <a:ea typeface="Lato"/>
              <a:cs typeface="Lato"/>
              <a:sym typeface="Lato"/>
            </a:endParaRPr>
          </a:p>
        </p:txBody>
      </p:sp>
      <p:sp>
        <p:nvSpPr>
          <p:cNvPr id="742" name="Google Shape;742;p22"/>
          <p:cNvSpPr/>
          <p:nvPr/>
        </p:nvSpPr>
        <p:spPr>
          <a:xfrm>
            <a:off x="606766" y="3709327"/>
            <a:ext cx="1777815" cy="825726"/>
          </a:xfrm>
          <a:prstGeom prst="wedgeRoundRectCallout">
            <a:avLst>
              <a:gd name="adj1" fmla="val 92667"/>
              <a:gd name="adj2" fmla="val 44890"/>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Track performance of new hires by hiring cohort - Quickly identify positive and negative performance trends to pinpoint which interventions are working.</a:t>
            </a:r>
            <a:endParaRPr sz="800" b="1">
              <a:solidFill>
                <a:srgbClr val="FFFFFF"/>
              </a:solidFill>
              <a:latin typeface="Lato"/>
              <a:ea typeface="Lato"/>
              <a:cs typeface="Lato"/>
              <a:sym typeface="Lato"/>
            </a:endParaRPr>
          </a:p>
        </p:txBody>
      </p:sp>
      <p:sp>
        <p:nvSpPr>
          <p:cNvPr id="743" name="Google Shape;743;p22"/>
          <p:cNvSpPr/>
          <p:nvPr/>
        </p:nvSpPr>
        <p:spPr>
          <a:xfrm>
            <a:off x="7920368" y="3752135"/>
            <a:ext cx="1244600" cy="620380"/>
          </a:xfrm>
          <a:prstGeom prst="wedgeRoundRectCallout">
            <a:avLst>
              <a:gd name="adj1" fmla="val -43171"/>
              <a:gd name="adj2" fmla="val 7110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Performance bucketing based on your own data</a:t>
            </a:r>
            <a:endParaRPr sz="800" b="1">
              <a:solidFill>
                <a:srgbClr val="FFFFFF"/>
              </a:solidFill>
              <a:latin typeface="Lato"/>
              <a:ea typeface="Lato"/>
              <a:cs typeface="Lato"/>
              <a:sym typeface="Lato"/>
            </a:endParaRPr>
          </a:p>
        </p:txBody>
      </p:sp>
      <p:sp>
        <p:nvSpPr>
          <p:cNvPr id="744" name="Google Shape;744;p22"/>
          <p:cNvSpPr txBox="1"/>
          <p:nvPr/>
        </p:nvSpPr>
        <p:spPr>
          <a:xfrm>
            <a:off x="9275155" y="2575056"/>
            <a:ext cx="2310080" cy="3139295"/>
          </a:xfrm>
          <a:prstGeom prst="rect">
            <a:avLst/>
          </a:prstGeom>
          <a:noFill/>
          <a:ln>
            <a:noFill/>
          </a:ln>
        </p:spPr>
        <p:txBody>
          <a:bodyPr spcFirstLastPara="1" wrap="square" lIns="60950" tIns="30467" rIns="60950" bIns="30467" anchor="t" anchorCtr="0">
            <a:spAutoFit/>
          </a:bodyPr>
          <a:lstStyle/>
          <a:p>
            <a:pPr>
              <a:lnSpc>
                <a:spcPct val="125000"/>
              </a:lnSpc>
              <a:buSzPts val="1500"/>
            </a:pPr>
            <a:r>
              <a:rPr lang="en-US" sz="1000">
                <a:solidFill>
                  <a:srgbClr val="6A6B6D"/>
                </a:solidFill>
                <a:latin typeface="Lato"/>
                <a:ea typeface="Lato"/>
                <a:cs typeface="Lato"/>
                <a:sym typeface="Lato"/>
              </a:rPr>
              <a:t>You can’t improve what you can’t measure.  Journeyfront helps companies track new hire performance by hiring cohort. </a:t>
            </a:r>
            <a:endParaRPr sz="933"/>
          </a:p>
          <a:p>
            <a:pPr>
              <a:lnSpc>
                <a:spcPct val="125000"/>
              </a:lnSpc>
              <a:buSzPts val="1500"/>
            </a:pPr>
            <a:endParaRPr sz="1000">
              <a:solidFill>
                <a:srgbClr val="6A6B6D"/>
              </a:solidFill>
              <a:latin typeface="Lato"/>
              <a:ea typeface="Lato"/>
              <a:cs typeface="Lato"/>
              <a:sym typeface="Lato"/>
            </a:endParaRPr>
          </a:p>
          <a:p>
            <a:pPr>
              <a:lnSpc>
                <a:spcPct val="125000"/>
              </a:lnSpc>
              <a:buSzPts val="1500"/>
            </a:pPr>
            <a:r>
              <a:rPr lang="en-US" sz="1000">
                <a:solidFill>
                  <a:srgbClr val="6A6B6D"/>
                </a:solidFill>
                <a:latin typeface="Lato"/>
                <a:ea typeface="Lato"/>
                <a:cs typeface="Lato"/>
                <a:sym typeface="Lato"/>
              </a:rPr>
              <a:t>This allows your company to identify whether different interventions (changes to the hiring process, onboarding, training, etc.) are having an impact on overall performance.   </a:t>
            </a:r>
            <a:endParaRPr sz="933"/>
          </a:p>
          <a:p>
            <a:pPr>
              <a:lnSpc>
                <a:spcPct val="125000"/>
              </a:lnSpc>
              <a:buSzPts val="1500"/>
            </a:pPr>
            <a:endParaRPr sz="1000">
              <a:solidFill>
                <a:srgbClr val="6A6B6D"/>
              </a:solidFill>
              <a:latin typeface="Lato"/>
              <a:ea typeface="Lato"/>
              <a:cs typeface="Lato"/>
              <a:sym typeface="Lato"/>
            </a:endParaRPr>
          </a:p>
          <a:p>
            <a:pPr>
              <a:lnSpc>
                <a:spcPct val="125000"/>
              </a:lnSpc>
              <a:buSzPts val="1500"/>
            </a:pPr>
            <a:r>
              <a:rPr lang="en-US" sz="1000">
                <a:solidFill>
                  <a:srgbClr val="6A6B6D"/>
                </a:solidFill>
                <a:latin typeface="Lato"/>
                <a:ea typeface="Lato"/>
                <a:cs typeface="Lato"/>
                <a:sym typeface="Lato"/>
              </a:rPr>
              <a:t>Just as important, the system shows you what to change in your hiring process in order to continuously improve the accuracy of your hiring process over time.</a:t>
            </a:r>
            <a:endParaRPr sz="1000">
              <a:solidFill>
                <a:schemeClr val="dk1"/>
              </a:solidFill>
              <a:latin typeface="Lato"/>
              <a:ea typeface="Lato"/>
              <a:cs typeface="Lato"/>
              <a:sym typeface="Lato"/>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23"/>
          <p:cNvSpPr/>
          <p:nvPr/>
        </p:nvSpPr>
        <p:spPr>
          <a:xfrm>
            <a:off x="4030160" y="6065631"/>
            <a:ext cx="5386465" cy="706583"/>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sp>
        <p:nvSpPr>
          <p:cNvPr id="2" name="Title 1">
            <a:extLst>
              <a:ext uri="{FF2B5EF4-FFF2-40B4-BE49-F238E27FC236}">
                <a16:creationId xmlns:a16="http://schemas.microsoft.com/office/drawing/2014/main" id="{B8E28D91-1D40-AA2F-7038-94D3A5E32C12}"/>
              </a:ext>
            </a:extLst>
          </p:cNvPr>
          <p:cNvSpPr>
            <a:spLocks noGrp="1"/>
          </p:cNvSpPr>
          <p:nvPr>
            <p:ph type="title"/>
          </p:nvPr>
        </p:nvSpPr>
        <p:spPr/>
        <p:txBody>
          <a:bodyPr/>
          <a:lstStyle/>
          <a:p>
            <a:endParaRPr lang="en-US"/>
          </a:p>
        </p:txBody>
      </p:sp>
      <p:sp>
        <p:nvSpPr>
          <p:cNvPr id="751" name="Google Shape;751;p23"/>
          <p:cNvSpPr txBox="1"/>
          <p:nvPr/>
        </p:nvSpPr>
        <p:spPr>
          <a:xfrm>
            <a:off x="1479313" y="1685354"/>
            <a:ext cx="9233375" cy="283149"/>
          </a:xfrm>
          <a:prstGeom prst="rect">
            <a:avLst/>
          </a:prstGeom>
          <a:solidFill>
            <a:srgbClr val="FFFFFF"/>
          </a:solidFill>
          <a:ln>
            <a:noFill/>
          </a:ln>
          <a:effectLst>
            <a:outerShdw blurRad="214313" algn="bl" rotWithShape="0">
              <a:srgbClr val="073763">
                <a:alpha val="12941"/>
              </a:srgbClr>
            </a:outerShdw>
          </a:effectLst>
        </p:spPr>
        <p:txBody>
          <a:bodyPr spcFirstLastPara="1" wrap="square" lIns="100767" tIns="100767" rIns="100767" bIns="100767" anchor="ctr" anchorCtr="0">
            <a:noAutofit/>
          </a:bodyPr>
          <a:lstStyle/>
          <a:p>
            <a:pPr algn="ctr">
              <a:buSzPts val="2300"/>
            </a:pPr>
            <a:r>
              <a:rPr lang="en-US" sz="1200" b="1">
                <a:solidFill>
                  <a:srgbClr val="A5A5A5"/>
                </a:solidFill>
                <a:latin typeface="Lato"/>
                <a:ea typeface="Lato"/>
                <a:cs typeface="Lato"/>
                <a:sym typeface="Lato"/>
              </a:rPr>
              <a:t>Candidate Application &gt; Assessment &gt; Job Simulation &gt; Phone Screen &gt; Interviews &gt; Discussion &amp; Selection &gt; Track </a:t>
            </a:r>
            <a:r>
              <a:rPr lang="en-US" sz="1200" b="1">
                <a:solidFill>
                  <a:srgbClr val="48A8D7"/>
                </a:solidFill>
                <a:latin typeface="Lato"/>
                <a:ea typeface="Lato"/>
                <a:cs typeface="Lato"/>
                <a:sym typeface="Lato"/>
              </a:rPr>
              <a:t>&gt; Optimize</a:t>
            </a:r>
            <a:endParaRPr sz="1200" b="1">
              <a:solidFill>
                <a:srgbClr val="48A8D7"/>
              </a:solidFill>
              <a:latin typeface="Lato"/>
              <a:ea typeface="Lato"/>
              <a:cs typeface="Lato"/>
              <a:sym typeface="Lato"/>
            </a:endParaRPr>
          </a:p>
        </p:txBody>
      </p:sp>
      <p:sp>
        <p:nvSpPr>
          <p:cNvPr id="752" name="Google Shape;752;p23"/>
          <p:cNvSpPr txBox="1"/>
          <p:nvPr/>
        </p:nvSpPr>
        <p:spPr>
          <a:xfrm>
            <a:off x="1038118" y="1066142"/>
            <a:ext cx="10115599" cy="324000"/>
          </a:xfrm>
          <a:prstGeom prst="rect">
            <a:avLst/>
          </a:prstGeom>
          <a:noFill/>
          <a:ln>
            <a:noFill/>
          </a:ln>
        </p:spPr>
        <p:txBody>
          <a:bodyPr spcFirstLastPara="1" wrap="square" lIns="100767" tIns="100767" rIns="100767" bIns="100767" anchor="t" anchorCtr="0">
            <a:noAutofit/>
          </a:bodyPr>
          <a:lstStyle/>
          <a:p>
            <a:pPr algn="ctr">
              <a:lnSpc>
                <a:spcPct val="125000"/>
              </a:lnSpc>
              <a:spcAft>
                <a:spcPts val="1133"/>
              </a:spcAft>
              <a:buSzPts val="3000"/>
            </a:pPr>
            <a:r>
              <a:rPr lang="en-US" sz="2000">
                <a:solidFill>
                  <a:schemeClr val="dk1"/>
                </a:solidFill>
                <a:latin typeface="Lato"/>
                <a:ea typeface="Lato"/>
                <a:cs typeface="Lato"/>
                <a:sym typeface="Lato"/>
              </a:rPr>
              <a:t>Journeyfront is the entire Hiring Accuracy toolkit</a:t>
            </a:r>
            <a:endParaRPr sz="2000">
              <a:solidFill>
                <a:schemeClr val="dk1"/>
              </a:solidFill>
              <a:latin typeface="Lato"/>
              <a:ea typeface="Lato"/>
              <a:cs typeface="Lato"/>
              <a:sym typeface="Lato"/>
            </a:endParaRPr>
          </a:p>
        </p:txBody>
      </p:sp>
      <p:pic>
        <p:nvPicPr>
          <p:cNvPr id="753" name="Google Shape;753;p23" descr="Laptop computer isolated on a white background with a blank screen. -  Download Free Vectors, Clipart Graphics &amp; Vector Art"/>
          <p:cNvPicPr preferRelativeResize="0"/>
          <p:nvPr/>
        </p:nvPicPr>
        <p:blipFill rotWithShape="1">
          <a:blip r:embed="rId3">
            <a:alphaModFix/>
          </a:blip>
          <a:srcRect l="3446" t="15625" r="3408" b="14477"/>
          <a:stretch/>
        </p:blipFill>
        <p:spPr>
          <a:xfrm>
            <a:off x="432392" y="2180254"/>
            <a:ext cx="7904330" cy="4448537"/>
          </a:xfrm>
          <a:prstGeom prst="rect">
            <a:avLst/>
          </a:prstGeom>
          <a:noFill/>
          <a:ln>
            <a:noFill/>
          </a:ln>
        </p:spPr>
      </p:pic>
      <p:grpSp>
        <p:nvGrpSpPr>
          <p:cNvPr id="754" name="Google Shape;754;p23"/>
          <p:cNvGrpSpPr/>
          <p:nvPr/>
        </p:nvGrpSpPr>
        <p:grpSpPr>
          <a:xfrm>
            <a:off x="7455120" y="2380698"/>
            <a:ext cx="3337914" cy="3469023"/>
            <a:chOff x="2672355" y="3690477"/>
            <a:chExt cx="3595569" cy="4982322"/>
          </a:xfrm>
        </p:grpSpPr>
        <p:sp>
          <p:nvSpPr>
            <p:cNvPr id="755" name="Google Shape;755;p23"/>
            <p:cNvSpPr/>
            <p:nvPr/>
          </p:nvSpPr>
          <p:spPr>
            <a:xfrm>
              <a:off x="2749048" y="3914244"/>
              <a:ext cx="3439800" cy="4520400"/>
            </a:xfrm>
            <a:prstGeom prst="roundRect">
              <a:avLst>
                <a:gd name="adj" fmla="val 3014"/>
              </a:avLst>
            </a:prstGeom>
            <a:solidFill>
              <a:srgbClr val="F7F8F9"/>
            </a:solidFill>
            <a:ln>
              <a:noFill/>
            </a:ln>
            <a:effectLst>
              <a:outerShdw blurRad="228600" algn="bl" rotWithShape="0">
                <a:srgbClr val="073763">
                  <a:alpha val="48627"/>
                </a:srgbClr>
              </a:outerShdw>
            </a:effectLst>
          </p:spPr>
          <p:txBody>
            <a:bodyPr spcFirstLastPara="1" wrap="square" lIns="60950" tIns="60950" rIns="60950" bIns="60950" anchor="ctr" anchorCtr="0">
              <a:noAutofit/>
            </a:bodyPr>
            <a:lstStyle/>
            <a:p>
              <a:pPr>
                <a:buSzPts val="1800"/>
              </a:pPr>
              <a:endParaRPr sz="1200"/>
            </a:p>
          </p:txBody>
        </p:sp>
        <p:pic>
          <p:nvPicPr>
            <p:cNvPr id="756" name="Google Shape;756;p23"/>
            <p:cNvPicPr preferRelativeResize="0"/>
            <p:nvPr/>
          </p:nvPicPr>
          <p:blipFill rotWithShape="1">
            <a:blip r:embed="rId4">
              <a:alphaModFix/>
            </a:blip>
            <a:srcRect/>
            <a:stretch/>
          </p:blipFill>
          <p:spPr>
            <a:xfrm>
              <a:off x="2672355" y="3690477"/>
              <a:ext cx="3595569" cy="4982322"/>
            </a:xfrm>
            <a:prstGeom prst="rect">
              <a:avLst/>
            </a:prstGeom>
            <a:noFill/>
            <a:ln>
              <a:noFill/>
            </a:ln>
          </p:spPr>
        </p:pic>
      </p:grpSp>
      <p:pic>
        <p:nvPicPr>
          <p:cNvPr id="757" name="Google Shape;757;p23"/>
          <p:cNvPicPr preferRelativeResize="0"/>
          <p:nvPr/>
        </p:nvPicPr>
        <p:blipFill rotWithShape="1">
          <a:blip r:embed="rId5">
            <a:alphaModFix/>
          </a:blip>
          <a:srcRect/>
          <a:stretch/>
        </p:blipFill>
        <p:spPr>
          <a:xfrm>
            <a:off x="1571098" y="2425863"/>
            <a:ext cx="5596764" cy="3193161"/>
          </a:xfrm>
          <a:prstGeom prst="rect">
            <a:avLst/>
          </a:prstGeom>
          <a:gradFill>
            <a:gsLst>
              <a:gs pos="0">
                <a:srgbClr val="48A8D7"/>
              </a:gs>
              <a:gs pos="100000">
                <a:srgbClr val="81C8E5"/>
              </a:gs>
            </a:gsLst>
            <a:lin ang="0" scaled="0"/>
          </a:gradFill>
          <a:ln>
            <a:noFill/>
          </a:ln>
        </p:spPr>
      </p:pic>
      <p:pic>
        <p:nvPicPr>
          <p:cNvPr id="758" name="Google Shape;758;p23"/>
          <p:cNvPicPr preferRelativeResize="0"/>
          <p:nvPr/>
        </p:nvPicPr>
        <p:blipFill rotWithShape="1">
          <a:blip r:embed="rId6">
            <a:alphaModFix/>
          </a:blip>
          <a:srcRect l="73434" t="14074" r="11439" b="18963"/>
          <a:stretch/>
        </p:blipFill>
        <p:spPr>
          <a:xfrm>
            <a:off x="7646314" y="2655287"/>
            <a:ext cx="2936345" cy="2879515"/>
          </a:xfrm>
          <a:prstGeom prst="rect">
            <a:avLst/>
          </a:prstGeom>
          <a:noFill/>
          <a:ln>
            <a:noFill/>
          </a:ln>
        </p:spPr>
      </p:pic>
      <p:sp>
        <p:nvSpPr>
          <p:cNvPr id="759" name="Google Shape;759;p23"/>
          <p:cNvSpPr/>
          <p:nvPr/>
        </p:nvSpPr>
        <p:spPr>
          <a:xfrm>
            <a:off x="10790823" y="2370701"/>
            <a:ext cx="1131455" cy="1099041"/>
          </a:xfrm>
          <a:prstGeom prst="wedgeRoundRectCallout">
            <a:avLst>
              <a:gd name="adj1" fmla="val -83012"/>
              <a:gd name="adj2" fmla="val 39821"/>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Identify common drivers for those employees that stay longest, are most satisfied, meet performance expectations, etc.</a:t>
            </a:r>
            <a:endParaRPr sz="800" b="1">
              <a:solidFill>
                <a:srgbClr val="FFFFFF"/>
              </a:solidFill>
              <a:latin typeface="Lato"/>
              <a:ea typeface="Lato"/>
              <a:cs typeface="Lato"/>
              <a:sym typeface="Lato"/>
            </a:endParaRPr>
          </a:p>
        </p:txBody>
      </p:sp>
      <p:sp>
        <p:nvSpPr>
          <p:cNvPr id="760" name="Google Shape;760;p23"/>
          <p:cNvSpPr/>
          <p:nvPr/>
        </p:nvSpPr>
        <p:spPr>
          <a:xfrm>
            <a:off x="200236" y="3308799"/>
            <a:ext cx="1131455" cy="973811"/>
          </a:xfrm>
          <a:prstGeom prst="wedgeRoundRectCallout">
            <a:avLst>
              <a:gd name="adj1" fmla="val 83821"/>
              <a:gd name="adj2" fmla="val 3639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Use Journeyfront to identify the profile for those employees that are most successful </a:t>
            </a:r>
            <a:endParaRPr sz="800" b="1">
              <a:solidFill>
                <a:srgbClr val="FFFFFF"/>
              </a:solidFill>
              <a:latin typeface="Lato"/>
              <a:ea typeface="Lato"/>
              <a:cs typeface="Lato"/>
              <a:sym typeface="Lato"/>
            </a:endParaRPr>
          </a:p>
        </p:txBody>
      </p:sp>
      <p:sp>
        <p:nvSpPr>
          <p:cNvPr id="761" name="Google Shape;761;p23"/>
          <p:cNvSpPr/>
          <p:nvPr/>
        </p:nvSpPr>
        <p:spPr>
          <a:xfrm>
            <a:off x="3541613" y="2809080"/>
            <a:ext cx="1369061" cy="499719"/>
          </a:xfrm>
          <a:prstGeom prst="wedgeRoundRectCallout">
            <a:avLst>
              <a:gd name="adj1" fmla="val -107838"/>
              <a:gd name="adj2" fmla="val 51007"/>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Identify most effective hiring methods and interviewer effectiveness</a:t>
            </a:r>
            <a:endParaRPr sz="800" b="1">
              <a:solidFill>
                <a:srgbClr val="FFFFFF"/>
              </a:solidFill>
              <a:latin typeface="Lato"/>
              <a:ea typeface="Lato"/>
              <a:cs typeface="Lato"/>
              <a:sym typeface="La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17"/>
          <p:cNvSpPr/>
          <p:nvPr/>
        </p:nvSpPr>
        <p:spPr>
          <a:xfrm>
            <a:off x="5016282" y="1328474"/>
            <a:ext cx="4208400" cy="4208400"/>
          </a:xfrm>
          <a:prstGeom prst="ellipse">
            <a:avLst/>
          </a:prstGeom>
          <a:noFill/>
          <a:ln w="38100" cap="flat" cmpd="sng">
            <a:solidFill>
              <a:srgbClr val="DBDBD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7"/>
          <p:cNvSpPr/>
          <p:nvPr/>
        </p:nvSpPr>
        <p:spPr>
          <a:xfrm rot="5400000">
            <a:off x="3527832" y="3343824"/>
            <a:ext cx="264900" cy="177600"/>
          </a:xfrm>
          <a:prstGeom prst="triangle">
            <a:avLst>
              <a:gd name="adj" fmla="val 50000"/>
            </a:avLst>
          </a:prstGeom>
          <a:solidFill>
            <a:srgbClr val="DBDB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 name="Google Shape;268;p17"/>
          <p:cNvSpPr/>
          <p:nvPr/>
        </p:nvSpPr>
        <p:spPr>
          <a:xfrm rot="2702752">
            <a:off x="5531490" y="1819878"/>
            <a:ext cx="264953" cy="177767"/>
          </a:xfrm>
          <a:prstGeom prst="triangle">
            <a:avLst>
              <a:gd name="adj" fmla="val 50000"/>
            </a:avLst>
          </a:prstGeom>
          <a:solidFill>
            <a:srgbClr val="DBDB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17"/>
          <p:cNvSpPr/>
          <p:nvPr/>
        </p:nvSpPr>
        <p:spPr>
          <a:xfrm rot="8102752">
            <a:off x="8439729" y="1819847"/>
            <a:ext cx="264953" cy="177767"/>
          </a:xfrm>
          <a:prstGeom prst="triangle">
            <a:avLst>
              <a:gd name="adj" fmla="val 50000"/>
            </a:avLst>
          </a:prstGeom>
          <a:solidFill>
            <a:srgbClr val="DBDB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 name="Google Shape;270;p17"/>
          <p:cNvSpPr/>
          <p:nvPr/>
        </p:nvSpPr>
        <p:spPr>
          <a:xfrm rot="-8097248">
            <a:off x="8439879" y="4855178"/>
            <a:ext cx="264953" cy="177767"/>
          </a:xfrm>
          <a:prstGeom prst="triangle">
            <a:avLst>
              <a:gd name="adj" fmla="val 50000"/>
            </a:avLst>
          </a:prstGeom>
          <a:solidFill>
            <a:srgbClr val="DBDB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 name="Google Shape;271;p17"/>
          <p:cNvSpPr/>
          <p:nvPr/>
        </p:nvSpPr>
        <p:spPr>
          <a:xfrm rot="-2697248">
            <a:off x="5531653" y="4855229"/>
            <a:ext cx="264953" cy="177767"/>
          </a:xfrm>
          <a:prstGeom prst="triangle">
            <a:avLst>
              <a:gd name="adj" fmla="val 50000"/>
            </a:avLst>
          </a:prstGeom>
          <a:solidFill>
            <a:srgbClr val="DBDBDB"/>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274" name="Google Shape;274;p17"/>
          <p:cNvGrpSpPr/>
          <p:nvPr/>
        </p:nvGrpSpPr>
        <p:grpSpPr>
          <a:xfrm>
            <a:off x="1475882" y="2183624"/>
            <a:ext cx="1803300" cy="2132450"/>
            <a:chOff x="1600475" y="2033875"/>
            <a:chExt cx="1803300" cy="2132450"/>
          </a:xfrm>
        </p:grpSpPr>
        <p:sp>
          <p:nvSpPr>
            <p:cNvPr id="275" name="Google Shape;275;p17"/>
            <p:cNvSpPr/>
            <p:nvPr/>
          </p:nvSpPr>
          <p:spPr>
            <a:xfrm>
              <a:off x="1600475" y="2401125"/>
              <a:ext cx="1803300" cy="1765200"/>
            </a:xfrm>
            <a:prstGeom prst="roundRect">
              <a:avLst>
                <a:gd name="adj" fmla="val 6033"/>
              </a:avLst>
            </a:prstGeom>
            <a:solidFill>
              <a:srgbClr val="F7F7F9"/>
            </a:solidFill>
            <a:ln>
              <a:noFill/>
            </a:ln>
            <a:effectLst>
              <a:outerShdw blurRad="185738" algn="bl" rotWithShape="0">
                <a:srgbClr val="07223B">
                  <a:alpha val="1529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Arial"/>
                <a:ea typeface="Arial"/>
                <a:cs typeface="Arial"/>
                <a:sym typeface="Arial"/>
              </a:endParaRPr>
            </a:p>
          </p:txBody>
        </p:sp>
        <p:sp>
          <p:nvSpPr>
            <p:cNvPr id="276" name="Google Shape;276;p17"/>
            <p:cNvSpPr txBox="1"/>
            <p:nvPr/>
          </p:nvSpPr>
          <p:spPr>
            <a:xfrm>
              <a:off x="1600475" y="2617025"/>
              <a:ext cx="1803300" cy="61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333333"/>
                  </a:solidFill>
                  <a:latin typeface="Lato"/>
                  <a:ea typeface="Lato"/>
                  <a:cs typeface="Lato"/>
                  <a:sym typeface="Lato"/>
                </a:rPr>
                <a:t>Assess</a:t>
              </a: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333333"/>
                  </a:solidFill>
                  <a:latin typeface="Lato"/>
                  <a:ea typeface="Lato"/>
                  <a:cs typeface="Lato"/>
                  <a:sym typeface="Lato"/>
                </a:rPr>
                <a:t>Employees</a:t>
              </a:r>
            </a:p>
          </p:txBody>
        </p:sp>
        <p:sp>
          <p:nvSpPr>
            <p:cNvPr id="277" name="Google Shape;277;p17"/>
            <p:cNvSpPr/>
            <p:nvPr/>
          </p:nvSpPr>
          <p:spPr>
            <a:xfrm>
              <a:off x="2241575" y="2033875"/>
              <a:ext cx="521100" cy="521100"/>
            </a:xfrm>
            <a:prstGeom prst="ellipse">
              <a:avLst/>
            </a:prstGeom>
            <a:solidFill>
              <a:srgbClr val="3CB1E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Lato Black"/>
                  <a:ea typeface="Lato Black"/>
                  <a:cs typeface="Lato Black"/>
                  <a:sym typeface="Lato Black"/>
                </a:rPr>
                <a:t>1</a:t>
              </a:r>
            </a:p>
          </p:txBody>
        </p:sp>
      </p:grpSp>
      <p:grpSp>
        <p:nvGrpSpPr>
          <p:cNvPr id="278" name="Google Shape;278;p17"/>
          <p:cNvGrpSpPr/>
          <p:nvPr/>
        </p:nvGrpSpPr>
        <p:grpSpPr>
          <a:xfrm>
            <a:off x="4015882" y="2183624"/>
            <a:ext cx="1803300" cy="2132450"/>
            <a:chOff x="3911875" y="2033875"/>
            <a:chExt cx="1803300" cy="2132450"/>
          </a:xfrm>
        </p:grpSpPr>
        <p:sp>
          <p:nvSpPr>
            <p:cNvPr id="279" name="Google Shape;279;p17"/>
            <p:cNvSpPr/>
            <p:nvPr/>
          </p:nvSpPr>
          <p:spPr>
            <a:xfrm>
              <a:off x="3911875" y="2401125"/>
              <a:ext cx="1803300" cy="1765200"/>
            </a:xfrm>
            <a:prstGeom prst="roundRect">
              <a:avLst>
                <a:gd name="adj" fmla="val 6033"/>
              </a:avLst>
            </a:prstGeom>
            <a:solidFill>
              <a:srgbClr val="F7F7F9"/>
            </a:solidFill>
            <a:ln>
              <a:noFill/>
            </a:ln>
            <a:effectLst>
              <a:outerShdw blurRad="185738" algn="bl" rotWithShape="0">
                <a:srgbClr val="07223B">
                  <a:alpha val="1529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Arial"/>
                <a:ea typeface="Arial"/>
                <a:cs typeface="Arial"/>
                <a:sym typeface="Arial"/>
              </a:endParaRPr>
            </a:p>
          </p:txBody>
        </p:sp>
        <p:sp>
          <p:nvSpPr>
            <p:cNvPr id="280" name="Google Shape;280;p17"/>
            <p:cNvSpPr txBox="1"/>
            <p:nvPr/>
          </p:nvSpPr>
          <p:spPr>
            <a:xfrm>
              <a:off x="3911875" y="2617025"/>
              <a:ext cx="1803300" cy="61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333333"/>
                  </a:solidFill>
                  <a:latin typeface="Lato"/>
                  <a:ea typeface="Lato"/>
                  <a:cs typeface="Lato"/>
                  <a:sym typeface="Lato"/>
                </a:rPr>
                <a:t>Create </a:t>
              </a: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333333"/>
                  </a:solidFill>
                  <a:latin typeface="Lato"/>
                  <a:ea typeface="Lato"/>
                  <a:cs typeface="Lato"/>
                  <a:sym typeface="Lato"/>
                </a:rPr>
                <a:t>Predictive Models</a:t>
              </a:r>
            </a:p>
          </p:txBody>
        </p:sp>
        <p:sp>
          <p:nvSpPr>
            <p:cNvPr id="281" name="Google Shape;281;p17"/>
            <p:cNvSpPr/>
            <p:nvPr/>
          </p:nvSpPr>
          <p:spPr>
            <a:xfrm>
              <a:off x="4552975" y="2033875"/>
              <a:ext cx="521100" cy="521100"/>
            </a:xfrm>
            <a:prstGeom prst="ellipse">
              <a:avLst/>
            </a:prstGeom>
            <a:solidFill>
              <a:srgbClr val="3CB1E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Lato Black"/>
                  <a:ea typeface="Lato Black"/>
                  <a:cs typeface="Lato Black"/>
                  <a:sym typeface="Lato Black"/>
                </a:rPr>
                <a:t>2</a:t>
              </a:r>
            </a:p>
          </p:txBody>
        </p:sp>
      </p:grpSp>
      <p:grpSp>
        <p:nvGrpSpPr>
          <p:cNvPr id="282" name="Google Shape;282;p17"/>
          <p:cNvGrpSpPr/>
          <p:nvPr/>
        </p:nvGrpSpPr>
        <p:grpSpPr>
          <a:xfrm>
            <a:off x="6352682" y="670649"/>
            <a:ext cx="1803300" cy="2132450"/>
            <a:chOff x="6248675" y="520900"/>
            <a:chExt cx="1803300" cy="2132450"/>
          </a:xfrm>
        </p:grpSpPr>
        <p:sp>
          <p:nvSpPr>
            <p:cNvPr id="283" name="Google Shape;283;p17"/>
            <p:cNvSpPr/>
            <p:nvPr/>
          </p:nvSpPr>
          <p:spPr>
            <a:xfrm>
              <a:off x="6248675" y="888150"/>
              <a:ext cx="1803300" cy="1765200"/>
            </a:xfrm>
            <a:prstGeom prst="roundRect">
              <a:avLst>
                <a:gd name="adj" fmla="val 6033"/>
              </a:avLst>
            </a:prstGeom>
            <a:solidFill>
              <a:srgbClr val="F7F7F9"/>
            </a:solidFill>
            <a:ln>
              <a:noFill/>
            </a:ln>
            <a:effectLst>
              <a:outerShdw blurRad="185738" algn="bl" rotWithShape="0">
                <a:srgbClr val="07223B">
                  <a:alpha val="1529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Arial"/>
                <a:ea typeface="Arial"/>
                <a:cs typeface="Arial"/>
                <a:sym typeface="Arial"/>
              </a:endParaRPr>
            </a:p>
          </p:txBody>
        </p:sp>
        <p:sp>
          <p:nvSpPr>
            <p:cNvPr id="284" name="Google Shape;284;p17"/>
            <p:cNvSpPr txBox="1"/>
            <p:nvPr/>
          </p:nvSpPr>
          <p:spPr>
            <a:xfrm>
              <a:off x="6248675" y="1104050"/>
              <a:ext cx="1803300" cy="61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333333"/>
                  </a:solidFill>
                  <a:latin typeface="Lato"/>
                  <a:ea typeface="Lato"/>
                  <a:cs typeface="Lato"/>
                  <a:sym typeface="Lato"/>
                </a:rPr>
                <a:t>Candidates Take Assessments</a:t>
              </a:r>
            </a:p>
          </p:txBody>
        </p:sp>
        <p:sp>
          <p:nvSpPr>
            <p:cNvPr id="285" name="Google Shape;285;p17"/>
            <p:cNvSpPr/>
            <p:nvPr/>
          </p:nvSpPr>
          <p:spPr>
            <a:xfrm>
              <a:off x="6889775" y="520900"/>
              <a:ext cx="521100" cy="521100"/>
            </a:xfrm>
            <a:prstGeom prst="ellipse">
              <a:avLst/>
            </a:prstGeom>
            <a:solidFill>
              <a:srgbClr val="3CB1E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Lato Black"/>
                  <a:ea typeface="Lato Black"/>
                  <a:cs typeface="Lato Black"/>
                  <a:sym typeface="Lato Black"/>
                </a:rPr>
                <a:t>3</a:t>
              </a:r>
            </a:p>
          </p:txBody>
        </p:sp>
      </p:grpSp>
      <p:grpSp>
        <p:nvGrpSpPr>
          <p:cNvPr id="286" name="Google Shape;286;p17"/>
          <p:cNvGrpSpPr/>
          <p:nvPr/>
        </p:nvGrpSpPr>
        <p:grpSpPr>
          <a:xfrm>
            <a:off x="8689482" y="2183624"/>
            <a:ext cx="1803300" cy="2132450"/>
            <a:chOff x="8585475" y="2033875"/>
            <a:chExt cx="1803300" cy="2132450"/>
          </a:xfrm>
        </p:grpSpPr>
        <p:sp>
          <p:nvSpPr>
            <p:cNvPr id="287" name="Google Shape;287;p17"/>
            <p:cNvSpPr/>
            <p:nvPr/>
          </p:nvSpPr>
          <p:spPr>
            <a:xfrm>
              <a:off x="8585475" y="2401125"/>
              <a:ext cx="1803300" cy="1765200"/>
            </a:xfrm>
            <a:prstGeom prst="roundRect">
              <a:avLst>
                <a:gd name="adj" fmla="val 6033"/>
              </a:avLst>
            </a:prstGeom>
            <a:solidFill>
              <a:srgbClr val="F7F7F9"/>
            </a:solidFill>
            <a:ln>
              <a:noFill/>
            </a:ln>
            <a:effectLst>
              <a:outerShdw blurRad="185738" algn="bl" rotWithShape="0">
                <a:srgbClr val="07223B">
                  <a:alpha val="1529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Arial"/>
                <a:ea typeface="Arial"/>
                <a:cs typeface="Arial"/>
                <a:sym typeface="Arial"/>
              </a:endParaRPr>
            </a:p>
          </p:txBody>
        </p:sp>
        <p:sp>
          <p:nvSpPr>
            <p:cNvPr id="288" name="Google Shape;288;p17"/>
            <p:cNvSpPr txBox="1"/>
            <p:nvPr/>
          </p:nvSpPr>
          <p:spPr>
            <a:xfrm>
              <a:off x="8585475" y="2617025"/>
              <a:ext cx="1803300" cy="61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333333"/>
                  </a:solidFill>
                  <a:latin typeface="Lato"/>
                  <a:ea typeface="Lato"/>
                  <a:cs typeface="Lato"/>
                  <a:sym typeface="Lato"/>
                </a:rPr>
                <a:t>Predict </a:t>
              </a: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333333"/>
                  </a:solidFill>
                  <a:latin typeface="Lato"/>
                  <a:ea typeface="Lato"/>
                  <a:cs typeface="Lato"/>
                  <a:sym typeface="Lato"/>
                </a:rPr>
                <a:t>Outcomes</a:t>
              </a:r>
            </a:p>
          </p:txBody>
        </p:sp>
        <p:sp>
          <p:nvSpPr>
            <p:cNvPr id="289" name="Google Shape;289;p17"/>
            <p:cNvSpPr/>
            <p:nvPr/>
          </p:nvSpPr>
          <p:spPr>
            <a:xfrm>
              <a:off x="9226575" y="2033875"/>
              <a:ext cx="521100" cy="521100"/>
            </a:xfrm>
            <a:prstGeom prst="ellipse">
              <a:avLst/>
            </a:prstGeom>
            <a:solidFill>
              <a:srgbClr val="3CB1E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Lato Black"/>
                  <a:ea typeface="Lato Black"/>
                  <a:cs typeface="Lato Black"/>
                  <a:sym typeface="Lato Black"/>
                </a:rPr>
                <a:t>4</a:t>
              </a:r>
            </a:p>
          </p:txBody>
        </p:sp>
      </p:grpSp>
      <p:grpSp>
        <p:nvGrpSpPr>
          <p:cNvPr id="290" name="Google Shape;290;p17"/>
          <p:cNvGrpSpPr/>
          <p:nvPr/>
        </p:nvGrpSpPr>
        <p:grpSpPr>
          <a:xfrm>
            <a:off x="6352682" y="4239349"/>
            <a:ext cx="1803300" cy="2132450"/>
            <a:chOff x="6248675" y="520900"/>
            <a:chExt cx="1803300" cy="2132450"/>
          </a:xfrm>
        </p:grpSpPr>
        <p:sp>
          <p:nvSpPr>
            <p:cNvPr id="291" name="Google Shape;291;p17"/>
            <p:cNvSpPr/>
            <p:nvPr/>
          </p:nvSpPr>
          <p:spPr>
            <a:xfrm>
              <a:off x="6248675" y="888150"/>
              <a:ext cx="1803300" cy="1765200"/>
            </a:xfrm>
            <a:prstGeom prst="roundRect">
              <a:avLst>
                <a:gd name="adj" fmla="val 6033"/>
              </a:avLst>
            </a:prstGeom>
            <a:solidFill>
              <a:srgbClr val="F7F7F9"/>
            </a:solidFill>
            <a:ln>
              <a:noFill/>
            </a:ln>
            <a:effectLst>
              <a:outerShdw blurRad="185738" algn="bl" rotWithShape="0">
                <a:srgbClr val="07223B">
                  <a:alpha val="1529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dirty="0">
                <a:solidFill>
                  <a:srgbClr val="000000"/>
                </a:solidFill>
                <a:latin typeface="Arial"/>
                <a:ea typeface="Arial"/>
                <a:cs typeface="Arial"/>
                <a:sym typeface="Arial"/>
              </a:endParaRPr>
            </a:p>
          </p:txBody>
        </p:sp>
        <p:sp>
          <p:nvSpPr>
            <p:cNvPr id="292" name="Google Shape;292;p17"/>
            <p:cNvSpPr txBox="1"/>
            <p:nvPr/>
          </p:nvSpPr>
          <p:spPr>
            <a:xfrm>
              <a:off x="6248675" y="1104050"/>
              <a:ext cx="1803300" cy="61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333333"/>
                  </a:solidFill>
                  <a:latin typeface="Lato"/>
                  <a:ea typeface="Lato"/>
                  <a:cs typeface="Lato"/>
                  <a:sym typeface="Lato"/>
                </a:rPr>
                <a:t>Track Outcomes</a:t>
              </a:r>
            </a:p>
          </p:txBody>
        </p:sp>
        <p:sp>
          <p:nvSpPr>
            <p:cNvPr id="293" name="Google Shape;293;p17"/>
            <p:cNvSpPr/>
            <p:nvPr/>
          </p:nvSpPr>
          <p:spPr>
            <a:xfrm>
              <a:off x="6889775" y="520900"/>
              <a:ext cx="521100" cy="521100"/>
            </a:xfrm>
            <a:prstGeom prst="ellipse">
              <a:avLst/>
            </a:prstGeom>
            <a:solidFill>
              <a:srgbClr val="3CB1E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Lato Black"/>
                  <a:ea typeface="Lato Black"/>
                  <a:cs typeface="Lato Black"/>
                  <a:sym typeface="Lato Black"/>
                </a:rPr>
                <a:t>5</a:t>
              </a:r>
            </a:p>
          </p:txBody>
        </p:sp>
      </p:grpSp>
      <p:pic>
        <p:nvPicPr>
          <p:cNvPr id="294" name="Google Shape;294;p17"/>
          <p:cNvPicPr preferRelativeResize="0"/>
          <p:nvPr/>
        </p:nvPicPr>
        <p:blipFill rotWithShape="1">
          <a:blip r:embed="rId3">
            <a:alphaModFix/>
          </a:blip>
          <a:srcRect/>
          <a:stretch/>
        </p:blipFill>
        <p:spPr>
          <a:xfrm>
            <a:off x="6618818" y="5219693"/>
            <a:ext cx="1271031" cy="1509479"/>
          </a:xfrm>
          <a:prstGeom prst="rect">
            <a:avLst/>
          </a:prstGeom>
          <a:noFill/>
          <a:ln>
            <a:noFill/>
          </a:ln>
        </p:spPr>
      </p:pic>
      <p:pic>
        <p:nvPicPr>
          <p:cNvPr id="295" name="Google Shape;295;p17"/>
          <p:cNvPicPr preferRelativeResize="0"/>
          <p:nvPr/>
        </p:nvPicPr>
        <p:blipFill rotWithShape="1">
          <a:blip r:embed="rId4">
            <a:alphaModFix/>
          </a:blip>
          <a:srcRect/>
          <a:stretch/>
        </p:blipFill>
        <p:spPr>
          <a:xfrm>
            <a:off x="6218832" y="1919518"/>
            <a:ext cx="1803300" cy="1509482"/>
          </a:xfrm>
          <a:prstGeom prst="rect">
            <a:avLst/>
          </a:prstGeom>
          <a:noFill/>
          <a:ln>
            <a:noFill/>
          </a:ln>
        </p:spPr>
      </p:pic>
      <p:pic>
        <p:nvPicPr>
          <p:cNvPr id="296" name="Google Shape;296;p17"/>
          <p:cNvPicPr preferRelativeResize="0"/>
          <p:nvPr/>
        </p:nvPicPr>
        <p:blipFill rotWithShape="1">
          <a:blip r:embed="rId5">
            <a:alphaModFix/>
          </a:blip>
          <a:srcRect/>
          <a:stretch/>
        </p:blipFill>
        <p:spPr>
          <a:xfrm>
            <a:off x="4223196" y="3428993"/>
            <a:ext cx="1388672" cy="1509480"/>
          </a:xfrm>
          <a:prstGeom prst="rect">
            <a:avLst/>
          </a:prstGeom>
          <a:noFill/>
          <a:ln>
            <a:noFill/>
          </a:ln>
        </p:spPr>
      </p:pic>
      <p:pic>
        <p:nvPicPr>
          <p:cNvPr id="297" name="Google Shape;297;p17"/>
          <p:cNvPicPr preferRelativeResize="0"/>
          <p:nvPr/>
        </p:nvPicPr>
        <p:blipFill rotWithShape="1">
          <a:blip r:embed="rId6">
            <a:alphaModFix/>
          </a:blip>
          <a:srcRect/>
          <a:stretch/>
        </p:blipFill>
        <p:spPr>
          <a:xfrm>
            <a:off x="1528730" y="3492493"/>
            <a:ext cx="1697609" cy="1509480"/>
          </a:xfrm>
          <a:prstGeom prst="rect">
            <a:avLst/>
          </a:prstGeom>
          <a:noFill/>
          <a:ln>
            <a:noFill/>
          </a:ln>
        </p:spPr>
      </p:pic>
      <p:pic>
        <p:nvPicPr>
          <p:cNvPr id="298" name="Google Shape;298;p17"/>
          <p:cNvPicPr preferRelativeResize="0"/>
          <p:nvPr/>
        </p:nvPicPr>
        <p:blipFill rotWithShape="1">
          <a:blip r:embed="rId7">
            <a:alphaModFix/>
          </a:blip>
          <a:srcRect/>
          <a:stretch/>
        </p:blipFill>
        <p:spPr>
          <a:xfrm>
            <a:off x="9037505" y="3428993"/>
            <a:ext cx="1107259" cy="1509477"/>
          </a:xfrm>
          <a:prstGeom prst="rect">
            <a:avLst/>
          </a:prstGeom>
          <a:noFill/>
          <a:ln>
            <a:noFill/>
          </a:ln>
        </p:spPr>
      </p:pic>
      <p:sp>
        <p:nvSpPr>
          <p:cNvPr id="299" name="Google Shape;299;p17"/>
          <p:cNvSpPr txBox="1"/>
          <p:nvPr/>
        </p:nvSpPr>
        <p:spPr>
          <a:xfrm>
            <a:off x="1528729" y="5031999"/>
            <a:ext cx="169760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Lato Light"/>
                <a:ea typeface="Lato Light"/>
                <a:cs typeface="Lato Light"/>
                <a:sym typeface="Lato Light"/>
              </a:rPr>
              <a:t>+ Employee, Performance &amp; Satisfaction Data</a:t>
            </a:r>
            <a:endParaRPr sz="1400" b="0" i="0" u="none" strike="noStrike" cap="none">
              <a:solidFill>
                <a:srgbClr val="000000"/>
              </a:solidFill>
              <a:latin typeface="Arial"/>
              <a:ea typeface="Arial"/>
              <a:cs typeface="Arial"/>
              <a:sym typeface="Arial"/>
            </a:endParaRPr>
          </a:p>
        </p:txBody>
      </p:sp>
      <p:sp>
        <p:nvSpPr>
          <p:cNvPr id="3" name="Title 2">
            <a:extLst>
              <a:ext uri="{FF2B5EF4-FFF2-40B4-BE49-F238E27FC236}">
                <a16:creationId xmlns:a16="http://schemas.microsoft.com/office/drawing/2014/main" id="{C9873C07-1319-F00A-ECC3-15C5BF4DBB15}"/>
              </a:ext>
            </a:extLst>
          </p:cNvPr>
          <p:cNvSpPr>
            <a:spLocks noGrp="1"/>
          </p:cNvSpPr>
          <p:nvPr>
            <p:ph type="title"/>
          </p:nvPr>
        </p:nvSpPr>
        <p:spPr/>
        <p:txBody>
          <a:bodyPr/>
          <a:lstStyle/>
          <a:p>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grpSp>
        <p:nvGrpSpPr>
          <p:cNvPr id="766" name="Google Shape;766;p31"/>
          <p:cNvGrpSpPr/>
          <p:nvPr/>
        </p:nvGrpSpPr>
        <p:grpSpPr>
          <a:xfrm>
            <a:off x="3873626" y="835181"/>
            <a:ext cx="7469797" cy="5853047"/>
            <a:chOff x="152400" y="4859400"/>
            <a:chExt cx="6440591" cy="5046600"/>
          </a:xfrm>
        </p:grpSpPr>
        <p:pic>
          <p:nvPicPr>
            <p:cNvPr id="767" name="Google Shape;767;p31"/>
            <p:cNvPicPr preferRelativeResize="0"/>
            <p:nvPr/>
          </p:nvPicPr>
          <p:blipFill rotWithShape="1">
            <a:blip r:embed="rId3">
              <a:alphaModFix/>
            </a:blip>
            <a:srcRect/>
            <a:stretch/>
          </p:blipFill>
          <p:spPr>
            <a:xfrm>
              <a:off x="152400" y="4859400"/>
              <a:ext cx="6440591" cy="5046600"/>
            </a:xfrm>
            <a:prstGeom prst="rect">
              <a:avLst/>
            </a:prstGeom>
            <a:noFill/>
            <a:ln>
              <a:noFill/>
            </a:ln>
          </p:spPr>
        </p:pic>
        <p:pic>
          <p:nvPicPr>
            <p:cNvPr id="768" name="Google Shape;768;p31"/>
            <p:cNvPicPr preferRelativeResize="0"/>
            <p:nvPr/>
          </p:nvPicPr>
          <p:blipFill rotWithShape="1">
            <a:blip r:embed="rId4">
              <a:alphaModFix/>
            </a:blip>
            <a:srcRect/>
            <a:stretch/>
          </p:blipFill>
          <p:spPr>
            <a:xfrm>
              <a:off x="2762250" y="5052350"/>
              <a:ext cx="3629125" cy="2054950"/>
            </a:xfrm>
            <a:prstGeom prst="rect">
              <a:avLst/>
            </a:prstGeom>
            <a:noFill/>
            <a:ln>
              <a:noFill/>
            </a:ln>
          </p:spPr>
        </p:pic>
      </p:grpSp>
      <p:pic>
        <p:nvPicPr>
          <p:cNvPr id="769" name="Google Shape;769;p31"/>
          <p:cNvPicPr preferRelativeResize="0"/>
          <p:nvPr/>
        </p:nvPicPr>
        <p:blipFill rotWithShape="1">
          <a:blip r:embed="rId5">
            <a:alphaModFix/>
          </a:blip>
          <a:srcRect/>
          <a:stretch/>
        </p:blipFill>
        <p:spPr>
          <a:xfrm>
            <a:off x="1624950" y="2994283"/>
            <a:ext cx="2907866" cy="2687883"/>
          </a:xfrm>
          <a:prstGeom prst="rect">
            <a:avLst/>
          </a:prstGeom>
          <a:noFill/>
          <a:ln>
            <a:noFill/>
          </a:ln>
        </p:spPr>
      </p:pic>
      <p:sp>
        <p:nvSpPr>
          <p:cNvPr id="770" name="Google Shape;770;p31"/>
          <p:cNvSpPr txBox="1"/>
          <p:nvPr/>
        </p:nvSpPr>
        <p:spPr>
          <a:xfrm>
            <a:off x="1038117" y="1066150"/>
            <a:ext cx="5439800" cy="1290200"/>
          </a:xfrm>
          <a:prstGeom prst="rect">
            <a:avLst/>
          </a:prstGeom>
          <a:noFill/>
          <a:ln>
            <a:noFill/>
          </a:ln>
        </p:spPr>
        <p:txBody>
          <a:bodyPr spcFirstLastPara="1" wrap="square" lIns="100767" tIns="100767" rIns="100767" bIns="100767" anchor="t" anchorCtr="0">
            <a:noAutofit/>
          </a:bodyPr>
          <a:lstStyle/>
          <a:p>
            <a:pPr>
              <a:lnSpc>
                <a:spcPct val="125000"/>
              </a:lnSpc>
              <a:spcAft>
                <a:spcPts val="1133"/>
              </a:spcAft>
              <a:buSzPts val="3000"/>
            </a:pPr>
            <a:r>
              <a:rPr lang="en-US" sz="2000">
                <a:solidFill>
                  <a:schemeClr val="dk1"/>
                </a:solidFill>
                <a:latin typeface="Lato"/>
                <a:ea typeface="Lato"/>
                <a:cs typeface="Lato"/>
                <a:sym typeface="Lato"/>
              </a:rPr>
              <a:t>Identify insights from your own data on what traits separate your lowest and highest performers.</a:t>
            </a:r>
            <a:endParaRPr sz="2000">
              <a:solidFill>
                <a:schemeClr val="dk1"/>
              </a:solidFill>
              <a:latin typeface="Lato"/>
              <a:ea typeface="Lato"/>
              <a:cs typeface="Lato"/>
              <a:sym typeface="Lato"/>
            </a:endParaRPr>
          </a:p>
        </p:txBody>
      </p:sp>
      <p:sp>
        <p:nvSpPr>
          <p:cNvPr id="2" name="Title 1">
            <a:extLst>
              <a:ext uri="{FF2B5EF4-FFF2-40B4-BE49-F238E27FC236}">
                <a16:creationId xmlns:a16="http://schemas.microsoft.com/office/drawing/2014/main" id="{9D1804EA-C1EC-D67E-7115-4CD2EC7B1FF7}"/>
              </a:ext>
            </a:extLst>
          </p:cNvPr>
          <p:cNvSpPr>
            <a:spLocks noGrp="1"/>
          </p:cNvSpPr>
          <p:nvPr>
            <p:ph type="title"/>
          </p:nvPr>
        </p:nvSpPr>
        <p:spPr/>
        <p:txBody>
          <a:bodyPr/>
          <a:lstStyle/>
          <a:p>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2" name="Title 1">
            <a:extLst>
              <a:ext uri="{FF2B5EF4-FFF2-40B4-BE49-F238E27FC236}">
                <a16:creationId xmlns:a16="http://schemas.microsoft.com/office/drawing/2014/main" id="{80EC1DD0-8BD7-A517-16ED-E27583EE436A}"/>
              </a:ext>
            </a:extLst>
          </p:cNvPr>
          <p:cNvSpPr>
            <a:spLocks noGrp="1"/>
          </p:cNvSpPr>
          <p:nvPr>
            <p:ph type="title"/>
          </p:nvPr>
        </p:nvSpPr>
        <p:spPr/>
        <p:txBody>
          <a:bodyPr/>
          <a:lstStyle/>
          <a:p>
            <a:endParaRPr lang="en-US"/>
          </a:p>
        </p:txBody>
      </p:sp>
      <p:pic>
        <p:nvPicPr>
          <p:cNvPr id="777" name="Google Shape;777;p231"/>
          <p:cNvPicPr preferRelativeResize="0"/>
          <p:nvPr/>
        </p:nvPicPr>
        <p:blipFill rotWithShape="1">
          <a:blip r:embed="rId3">
            <a:alphaModFix/>
          </a:blip>
          <a:srcRect/>
          <a:stretch/>
        </p:blipFill>
        <p:spPr>
          <a:xfrm>
            <a:off x="552388" y="2115194"/>
            <a:ext cx="2519086" cy="4230209"/>
          </a:xfrm>
          <a:prstGeom prst="rect">
            <a:avLst/>
          </a:prstGeom>
          <a:noFill/>
          <a:ln>
            <a:noFill/>
          </a:ln>
        </p:spPr>
      </p:pic>
      <p:pic>
        <p:nvPicPr>
          <p:cNvPr id="778" name="Google Shape;778;p231"/>
          <p:cNvPicPr preferRelativeResize="0"/>
          <p:nvPr/>
        </p:nvPicPr>
        <p:blipFill rotWithShape="1">
          <a:blip r:embed="rId4">
            <a:alphaModFix/>
          </a:blip>
          <a:srcRect/>
          <a:stretch/>
        </p:blipFill>
        <p:spPr>
          <a:xfrm>
            <a:off x="1018214" y="2807709"/>
            <a:ext cx="1751256" cy="2407553"/>
          </a:xfrm>
          <a:prstGeom prst="rect">
            <a:avLst/>
          </a:prstGeom>
          <a:noFill/>
          <a:ln>
            <a:noFill/>
          </a:ln>
        </p:spPr>
      </p:pic>
      <p:grpSp>
        <p:nvGrpSpPr>
          <p:cNvPr id="779" name="Google Shape;779;p231"/>
          <p:cNvGrpSpPr/>
          <p:nvPr/>
        </p:nvGrpSpPr>
        <p:grpSpPr>
          <a:xfrm>
            <a:off x="5338550" y="2360386"/>
            <a:ext cx="6450842" cy="3630519"/>
            <a:chOff x="7621092" y="3980360"/>
            <a:chExt cx="9676263" cy="5445778"/>
          </a:xfrm>
        </p:grpSpPr>
        <p:pic>
          <p:nvPicPr>
            <p:cNvPr id="780" name="Google Shape;780;p231" descr="Laptop computer isolated on a white background with a blank screen. -  Download Free Vectors, Clipart Graphics &amp; Vector Art"/>
            <p:cNvPicPr preferRelativeResize="0"/>
            <p:nvPr/>
          </p:nvPicPr>
          <p:blipFill rotWithShape="1">
            <a:blip r:embed="rId5">
              <a:alphaModFix/>
            </a:blip>
            <a:srcRect l="3446" t="15625" r="3408" b="14477"/>
            <a:stretch/>
          </p:blipFill>
          <p:spPr>
            <a:xfrm>
              <a:off x="7621092" y="3980360"/>
              <a:ext cx="9676263" cy="5445778"/>
            </a:xfrm>
            <a:prstGeom prst="rect">
              <a:avLst/>
            </a:prstGeom>
            <a:noFill/>
            <a:ln>
              <a:noFill/>
            </a:ln>
          </p:spPr>
        </p:pic>
        <p:pic>
          <p:nvPicPr>
            <p:cNvPr id="781" name="Google Shape;781;p231"/>
            <p:cNvPicPr preferRelativeResize="0"/>
            <p:nvPr/>
          </p:nvPicPr>
          <p:blipFill rotWithShape="1">
            <a:blip r:embed="rId6">
              <a:alphaModFix/>
            </a:blip>
            <a:srcRect/>
            <a:stretch/>
          </p:blipFill>
          <p:spPr>
            <a:xfrm>
              <a:off x="9218091" y="4286448"/>
              <a:ext cx="6497859" cy="3875604"/>
            </a:xfrm>
            <a:prstGeom prst="rect">
              <a:avLst/>
            </a:prstGeom>
            <a:noFill/>
            <a:ln>
              <a:noFill/>
            </a:ln>
          </p:spPr>
        </p:pic>
      </p:grpSp>
      <p:pic>
        <p:nvPicPr>
          <p:cNvPr id="782" name="Google Shape;782;p231"/>
          <p:cNvPicPr preferRelativeResize="0"/>
          <p:nvPr/>
        </p:nvPicPr>
        <p:blipFill rotWithShape="1">
          <a:blip r:embed="rId7">
            <a:alphaModFix/>
          </a:blip>
          <a:srcRect/>
          <a:stretch/>
        </p:blipFill>
        <p:spPr>
          <a:xfrm>
            <a:off x="6309480" y="2542415"/>
            <a:ext cx="4536111" cy="2612117"/>
          </a:xfrm>
          <a:prstGeom prst="rect">
            <a:avLst/>
          </a:prstGeom>
          <a:noFill/>
          <a:ln>
            <a:noFill/>
          </a:ln>
        </p:spPr>
      </p:pic>
      <p:sp>
        <p:nvSpPr>
          <p:cNvPr id="783" name="Google Shape;783;p231"/>
          <p:cNvSpPr/>
          <p:nvPr/>
        </p:nvSpPr>
        <p:spPr>
          <a:xfrm>
            <a:off x="10672981" y="2145727"/>
            <a:ext cx="1367155" cy="891984"/>
          </a:xfrm>
          <a:prstGeom prst="wedgeRoundRectCallout">
            <a:avLst>
              <a:gd name="adj1" fmla="val -56560"/>
              <a:gd name="adj2" fmla="val 71373"/>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400"/>
            </a:pPr>
            <a:r>
              <a:rPr lang="en-US" sz="933" b="1">
                <a:solidFill>
                  <a:srgbClr val="FFFFFF"/>
                </a:solidFill>
                <a:latin typeface="Lato"/>
                <a:ea typeface="Lato"/>
                <a:cs typeface="Lato"/>
                <a:sym typeface="Lato"/>
              </a:rPr>
              <a:t>Auto-rank and sort candidates by work experience, job qualifications, etc. </a:t>
            </a:r>
            <a:endParaRPr sz="933" b="1">
              <a:latin typeface="Lato"/>
              <a:ea typeface="Lato"/>
              <a:cs typeface="Lato"/>
              <a:sym typeface="Lato"/>
            </a:endParaRPr>
          </a:p>
        </p:txBody>
      </p:sp>
      <p:grpSp>
        <p:nvGrpSpPr>
          <p:cNvPr id="784" name="Google Shape;784;p231"/>
          <p:cNvGrpSpPr/>
          <p:nvPr/>
        </p:nvGrpSpPr>
        <p:grpSpPr>
          <a:xfrm>
            <a:off x="2776878" y="2115193"/>
            <a:ext cx="2572679" cy="4230209"/>
            <a:chOff x="13012162" y="812800"/>
            <a:chExt cx="3859018" cy="6345314"/>
          </a:xfrm>
        </p:grpSpPr>
        <p:pic>
          <p:nvPicPr>
            <p:cNvPr id="785" name="Google Shape;785;p231"/>
            <p:cNvPicPr preferRelativeResize="0"/>
            <p:nvPr/>
          </p:nvPicPr>
          <p:blipFill rotWithShape="1">
            <a:blip r:embed="rId3">
              <a:alphaModFix/>
            </a:blip>
            <a:srcRect/>
            <a:stretch/>
          </p:blipFill>
          <p:spPr>
            <a:xfrm>
              <a:off x="13012162" y="812800"/>
              <a:ext cx="3859018" cy="6345314"/>
            </a:xfrm>
            <a:prstGeom prst="rect">
              <a:avLst/>
            </a:prstGeom>
            <a:noFill/>
            <a:ln>
              <a:noFill/>
            </a:ln>
          </p:spPr>
        </p:pic>
        <p:pic>
          <p:nvPicPr>
            <p:cNvPr id="786" name="Google Shape;786;p231"/>
            <p:cNvPicPr preferRelativeResize="0"/>
            <p:nvPr/>
          </p:nvPicPr>
          <p:blipFill rotWithShape="1">
            <a:blip r:embed="rId8">
              <a:alphaModFix/>
            </a:blip>
            <a:srcRect/>
            <a:stretch/>
          </p:blipFill>
          <p:spPr>
            <a:xfrm>
              <a:off x="13712269" y="1837842"/>
              <a:ext cx="2721305" cy="3712483"/>
            </a:xfrm>
            <a:prstGeom prst="rect">
              <a:avLst/>
            </a:prstGeom>
            <a:noFill/>
            <a:ln>
              <a:noFill/>
            </a:ln>
          </p:spPr>
        </p:pic>
        <p:sp>
          <p:nvSpPr>
            <p:cNvPr id="787" name="Google Shape;787;p231"/>
            <p:cNvSpPr/>
            <p:nvPr/>
          </p:nvSpPr>
          <p:spPr>
            <a:xfrm>
              <a:off x="14532903" y="4971083"/>
              <a:ext cx="1059802" cy="301751"/>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grpSp>
      <p:sp>
        <p:nvSpPr>
          <p:cNvPr id="788" name="Google Shape;788;p231"/>
          <p:cNvSpPr/>
          <p:nvPr/>
        </p:nvSpPr>
        <p:spPr>
          <a:xfrm>
            <a:off x="96421" y="2145727"/>
            <a:ext cx="1242869" cy="588284"/>
          </a:xfrm>
          <a:prstGeom prst="wedgeRoundRectCallout">
            <a:avLst>
              <a:gd name="adj1" fmla="val 38978"/>
              <a:gd name="adj2" fmla="val 100829"/>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400"/>
            </a:pPr>
            <a:r>
              <a:rPr lang="en-US" sz="933" b="1">
                <a:solidFill>
                  <a:srgbClr val="FFFFFF"/>
                </a:solidFill>
                <a:latin typeface="Lato"/>
                <a:ea typeface="Lato"/>
                <a:cs typeface="Lato"/>
                <a:sym typeface="Lato"/>
              </a:rPr>
              <a:t>Step-by-step walk through of all application steps</a:t>
            </a:r>
            <a:endParaRPr sz="933" b="1">
              <a:latin typeface="Lato"/>
              <a:ea typeface="Lato"/>
              <a:cs typeface="Lato"/>
              <a:sym typeface="Lato"/>
            </a:endParaRPr>
          </a:p>
        </p:txBody>
      </p:sp>
      <p:sp>
        <p:nvSpPr>
          <p:cNvPr id="789" name="Google Shape;789;p231"/>
          <p:cNvSpPr/>
          <p:nvPr/>
        </p:nvSpPr>
        <p:spPr>
          <a:xfrm>
            <a:off x="2303863" y="2145727"/>
            <a:ext cx="1242869" cy="588284"/>
          </a:xfrm>
          <a:prstGeom prst="wedgeRoundRectCallout">
            <a:avLst>
              <a:gd name="adj1" fmla="val 38978"/>
              <a:gd name="adj2" fmla="val 100829"/>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400"/>
            </a:pPr>
            <a:r>
              <a:rPr lang="en-US" sz="933" b="1">
                <a:solidFill>
                  <a:srgbClr val="FFFFFF"/>
                </a:solidFill>
                <a:latin typeface="Lato"/>
                <a:ea typeface="Lato"/>
                <a:cs typeface="Lato"/>
                <a:sym typeface="Lato"/>
              </a:rPr>
              <a:t>Custom, auto-scoring screening questions</a:t>
            </a:r>
            <a:endParaRPr sz="933" b="1">
              <a:latin typeface="Lato"/>
              <a:ea typeface="Lato"/>
              <a:cs typeface="Lato"/>
              <a:sym typeface="Lato"/>
            </a:endParaRPr>
          </a:p>
        </p:txBody>
      </p:sp>
      <p:sp>
        <p:nvSpPr>
          <p:cNvPr id="790" name="Google Shape;790;p231"/>
          <p:cNvSpPr txBox="1"/>
          <p:nvPr/>
        </p:nvSpPr>
        <p:spPr>
          <a:xfrm>
            <a:off x="1076362" y="3507608"/>
            <a:ext cx="1624800" cy="307558"/>
          </a:xfrm>
          <a:prstGeom prst="rect">
            <a:avLst/>
          </a:prstGeom>
          <a:solidFill>
            <a:schemeClr val="lt1"/>
          </a:solidFill>
          <a:ln>
            <a:noFill/>
          </a:ln>
        </p:spPr>
        <p:txBody>
          <a:bodyPr spcFirstLastPara="1" wrap="square" lIns="60950" tIns="30467" rIns="60950" bIns="30467" anchor="ctr" anchorCtr="0">
            <a:spAutoFit/>
          </a:bodyPr>
          <a:lstStyle/>
          <a:p>
            <a:pPr algn="ctr">
              <a:buSzPts val="800"/>
            </a:pPr>
            <a:r>
              <a:rPr lang="en-US" sz="533" i="1">
                <a:solidFill>
                  <a:srgbClr val="7F7F7F"/>
                </a:solidFill>
                <a:latin typeface="Lato"/>
                <a:ea typeface="Lato"/>
                <a:cs typeface="Lato"/>
                <a:sym typeface="Lato"/>
              </a:rPr>
              <a:t>Thanks for your interest in working at Summit Funding! Please apply below and you’ll be asked to answer a few questions so we can get to know you.</a:t>
            </a:r>
            <a:endParaRPr sz="533"/>
          </a:p>
        </p:txBody>
      </p:sp>
      <p:sp>
        <p:nvSpPr>
          <p:cNvPr id="791" name="Google Shape;791;p231"/>
          <p:cNvSpPr txBox="1"/>
          <p:nvPr/>
        </p:nvSpPr>
        <p:spPr>
          <a:xfrm>
            <a:off x="1213480" y="3323231"/>
            <a:ext cx="1350564" cy="123084"/>
          </a:xfrm>
          <a:prstGeom prst="rect">
            <a:avLst/>
          </a:prstGeom>
          <a:solidFill>
            <a:schemeClr val="lt1"/>
          </a:solidFill>
          <a:ln>
            <a:noFill/>
          </a:ln>
        </p:spPr>
        <p:txBody>
          <a:bodyPr spcFirstLastPara="1" wrap="square" lIns="60950" tIns="30467" rIns="60950" bIns="30467" anchor="ctr" anchorCtr="0">
            <a:spAutoFit/>
          </a:bodyPr>
          <a:lstStyle/>
          <a:p>
            <a:pPr algn="ctr">
              <a:buSzPts val="600"/>
            </a:pPr>
            <a:r>
              <a:rPr lang="en-US" sz="400">
                <a:solidFill>
                  <a:srgbClr val="7F7F7F"/>
                </a:solidFill>
                <a:latin typeface="Lato"/>
                <a:ea typeface="Lato"/>
                <a:cs typeface="Lato"/>
                <a:sym typeface="Lato"/>
              </a:rPr>
              <a:t>Loan Processor l Summit Funding l Seattle, WA</a:t>
            </a:r>
            <a:endParaRPr sz="933"/>
          </a:p>
        </p:txBody>
      </p:sp>
      <p:sp>
        <p:nvSpPr>
          <p:cNvPr id="792" name="Google Shape;792;p231"/>
          <p:cNvSpPr txBox="1"/>
          <p:nvPr/>
        </p:nvSpPr>
        <p:spPr>
          <a:xfrm>
            <a:off x="623237" y="817945"/>
            <a:ext cx="10945698" cy="1229221"/>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Auto-sorting Screening Questions</a:t>
            </a:r>
            <a:endParaRPr sz="933"/>
          </a:p>
          <a:p>
            <a:pPr algn="ctr">
              <a:lnSpc>
                <a:spcPct val="125000"/>
              </a:lnSpc>
              <a:spcBef>
                <a:spcPts val="800"/>
              </a:spcBef>
              <a:buSzPts val="2300"/>
            </a:pPr>
            <a:r>
              <a:rPr lang="en-US" sz="1533" b="1">
                <a:solidFill>
                  <a:srgbClr val="48A8D7"/>
                </a:solidFill>
                <a:latin typeface="Lato"/>
                <a:ea typeface="Lato"/>
                <a:cs typeface="Lato"/>
                <a:sym typeface="Lato"/>
              </a:rPr>
              <a:t>Prioritize which medical scribe candidates to pursue via automating, screening questions during the application phase</a:t>
            </a:r>
            <a:endParaRPr sz="933"/>
          </a:p>
        </p:txBody>
      </p:sp>
      <p:pic>
        <p:nvPicPr>
          <p:cNvPr id="793" name="Google Shape;793;p231" descr="Logo, company name&#10;&#10;Description automatically generated"/>
          <p:cNvPicPr preferRelativeResize="0"/>
          <p:nvPr/>
        </p:nvPicPr>
        <p:blipFill rotWithShape="1">
          <a:blip r:embed="rId9">
            <a:alphaModFix/>
          </a:blip>
          <a:srcRect t="25916" b="26816"/>
          <a:stretch/>
        </p:blipFill>
        <p:spPr>
          <a:xfrm>
            <a:off x="1489182" y="2798553"/>
            <a:ext cx="809323" cy="382532"/>
          </a:xfrm>
          <a:prstGeom prst="rect">
            <a:avLst/>
          </a:prstGeom>
          <a:noFill/>
          <a:ln>
            <a:noFill/>
          </a:ln>
        </p:spPr>
      </p:pic>
      <p:sp>
        <p:nvSpPr>
          <p:cNvPr id="794" name="Google Shape;794;p231"/>
          <p:cNvSpPr/>
          <p:nvPr/>
        </p:nvSpPr>
        <p:spPr>
          <a:xfrm>
            <a:off x="1339290" y="2807708"/>
            <a:ext cx="1154361" cy="530870"/>
          </a:xfrm>
          <a:prstGeom prst="rect">
            <a:avLst/>
          </a:prstGeom>
          <a:solidFill>
            <a:schemeClr val="lt1"/>
          </a:solidFill>
          <a:ln>
            <a:noFill/>
          </a:ln>
        </p:spPr>
        <p:txBody>
          <a:bodyPr spcFirstLastPara="1" wrap="square" lIns="60950" tIns="30467" rIns="60950" bIns="30467" anchor="ctr" anchorCtr="0">
            <a:noAutofit/>
          </a:bodyPr>
          <a:lstStyle/>
          <a:p>
            <a:pPr algn="ctr">
              <a:buSzPts val="2100"/>
            </a:pPr>
            <a:endParaRPr>
              <a:solidFill>
                <a:schemeClr val="lt1"/>
              </a:solidFill>
            </a:endParaRPr>
          </a:p>
        </p:txBody>
      </p:sp>
      <p:pic>
        <p:nvPicPr>
          <p:cNvPr id="795" name="Google Shape;795;p231" descr="Careers"/>
          <p:cNvPicPr preferRelativeResize="0"/>
          <p:nvPr/>
        </p:nvPicPr>
        <p:blipFill rotWithShape="1">
          <a:blip r:embed="rId10">
            <a:alphaModFix/>
          </a:blip>
          <a:srcRect/>
          <a:stretch/>
        </p:blipFill>
        <p:spPr>
          <a:xfrm>
            <a:off x="1367461" y="2890232"/>
            <a:ext cx="1091845" cy="285614"/>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800" name="Google Shape;800;p232"/>
          <p:cNvSpPr/>
          <p:nvPr/>
        </p:nvSpPr>
        <p:spPr>
          <a:xfrm>
            <a:off x="1388283" y="6143388"/>
            <a:ext cx="8371489" cy="502201"/>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sp>
        <p:nvSpPr>
          <p:cNvPr id="2" name="Title 1">
            <a:extLst>
              <a:ext uri="{FF2B5EF4-FFF2-40B4-BE49-F238E27FC236}">
                <a16:creationId xmlns:a16="http://schemas.microsoft.com/office/drawing/2014/main" id="{0B8F3B14-DDD6-6AB0-7DE8-3BC930808D1F}"/>
              </a:ext>
            </a:extLst>
          </p:cNvPr>
          <p:cNvSpPr>
            <a:spLocks noGrp="1"/>
          </p:cNvSpPr>
          <p:nvPr>
            <p:ph type="title"/>
          </p:nvPr>
        </p:nvSpPr>
        <p:spPr/>
        <p:txBody>
          <a:bodyPr/>
          <a:lstStyle/>
          <a:p>
            <a:endParaRPr lang="en-US"/>
          </a:p>
        </p:txBody>
      </p:sp>
      <p:pic>
        <p:nvPicPr>
          <p:cNvPr id="802" name="Google Shape;802;p232"/>
          <p:cNvPicPr preferRelativeResize="0"/>
          <p:nvPr/>
        </p:nvPicPr>
        <p:blipFill rotWithShape="1">
          <a:blip r:embed="rId3">
            <a:alphaModFix/>
          </a:blip>
          <a:srcRect/>
          <a:stretch/>
        </p:blipFill>
        <p:spPr>
          <a:xfrm>
            <a:off x="1520450" y="1904031"/>
            <a:ext cx="4631377" cy="6349317"/>
          </a:xfrm>
          <a:prstGeom prst="rect">
            <a:avLst/>
          </a:prstGeom>
          <a:noFill/>
          <a:ln>
            <a:noFill/>
          </a:ln>
        </p:spPr>
      </p:pic>
      <p:grpSp>
        <p:nvGrpSpPr>
          <p:cNvPr id="803" name="Google Shape;803;p232"/>
          <p:cNvGrpSpPr/>
          <p:nvPr/>
        </p:nvGrpSpPr>
        <p:grpSpPr>
          <a:xfrm>
            <a:off x="5842068" y="1844656"/>
            <a:ext cx="4695594" cy="6598699"/>
            <a:chOff x="3659534" y="2642295"/>
            <a:chExt cx="5525807" cy="8578357"/>
          </a:xfrm>
        </p:grpSpPr>
        <p:pic>
          <p:nvPicPr>
            <p:cNvPr id="804" name="Google Shape;804;p232"/>
            <p:cNvPicPr preferRelativeResize="0"/>
            <p:nvPr/>
          </p:nvPicPr>
          <p:blipFill rotWithShape="1">
            <a:blip r:embed="rId3">
              <a:alphaModFix/>
            </a:blip>
            <a:srcRect/>
            <a:stretch/>
          </p:blipFill>
          <p:spPr>
            <a:xfrm>
              <a:off x="3659534" y="2642295"/>
              <a:ext cx="5525807" cy="8578357"/>
            </a:xfrm>
            <a:prstGeom prst="rect">
              <a:avLst/>
            </a:prstGeom>
            <a:noFill/>
            <a:ln>
              <a:noFill/>
            </a:ln>
          </p:spPr>
        </p:pic>
        <p:sp>
          <p:nvSpPr>
            <p:cNvPr id="805" name="Google Shape;805;p232"/>
            <p:cNvSpPr/>
            <p:nvPr/>
          </p:nvSpPr>
          <p:spPr>
            <a:xfrm>
              <a:off x="4988813" y="6774184"/>
              <a:ext cx="3220100" cy="303500"/>
            </a:xfrm>
            <a:prstGeom prst="rect">
              <a:avLst/>
            </a:prstGeom>
            <a:solidFill>
              <a:schemeClr val="lt1"/>
            </a:solidFill>
            <a:ln>
              <a:noFill/>
            </a:ln>
          </p:spPr>
          <p:txBody>
            <a:bodyPr spcFirstLastPara="1" wrap="square" lIns="60950" tIns="30467" rIns="60950" bIns="30467" anchor="ctr" anchorCtr="0">
              <a:noAutofit/>
            </a:bodyPr>
            <a:lstStyle/>
            <a:p>
              <a:pPr algn="ctr">
                <a:buSzPts val="800"/>
              </a:pPr>
              <a:r>
                <a:rPr lang="en-US" sz="533">
                  <a:solidFill>
                    <a:srgbClr val="48A8D7"/>
                  </a:solidFill>
                </a:rPr>
                <a:t>To what extent does the vision </a:t>
              </a:r>
              <a:endParaRPr sz="933"/>
            </a:p>
          </p:txBody>
        </p:sp>
      </p:grpSp>
      <p:sp>
        <p:nvSpPr>
          <p:cNvPr id="806" name="Google Shape;806;p232"/>
          <p:cNvSpPr txBox="1"/>
          <p:nvPr/>
        </p:nvSpPr>
        <p:spPr>
          <a:xfrm>
            <a:off x="135556" y="817945"/>
            <a:ext cx="11921056" cy="1229221"/>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Skills Tests &amp; Job Simulations</a:t>
            </a:r>
            <a:endParaRPr sz="933"/>
          </a:p>
          <a:p>
            <a:pPr algn="ctr">
              <a:lnSpc>
                <a:spcPct val="125000"/>
              </a:lnSpc>
              <a:spcBef>
                <a:spcPts val="800"/>
              </a:spcBef>
              <a:buSzPts val="2300"/>
            </a:pPr>
            <a:r>
              <a:rPr lang="en-US" sz="1533" b="1">
                <a:solidFill>
                  <a:srgbClr val="48A8D7"/>
                </a:solidFill>
                <a:latin typeface="Lato"/>
                <a:ea typeface="Lato"/>
                <a:cs typeface="Lato"/>
                <a:sym typeface="Lato"/>
              </a:rPr>
              <a:t>Test whether medical scribe candidates have the skills required for success.</a:t>
            </a:r>
            <a:endParaRPr sz="1200">
              <a:solidFill>
                <a:srgbClr val="6A6B6D"/>
              </a:solidFill>
              <a:latin typeface="Lato"/>
              <a:ea typeface="Lato"/>
              <a:cs typeface="Lato"/>
              <a:sym typeface="Lato"/>
            </a:endParaRPr>
          </a:p>
        </p:txBody>
      </p:sp>
      <p:sp>
        <p:nvSpPr>
          <p:cNvPr id="807" name="Google Shape;807;p232"/>
          <p:cNvSpPr/>
          <p:nvPr/>
        </p:nvSpPr>
        <p:spPr>
          <a:xfrm>
            <a:off x="209420" y="2556366"/>
            <a:ext cx="1529006" cy="1199854"/>
          </a:xfrm>
          <a:prstGeom prst="wedgeRoundRectCallout">
            <a:avLst>
              <a:gd name="adj1" fmla="val 83250"/>
              <a:gd name="adj2" fmla="val 37089"/>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400"/>
            </a:pPr>
            <a:r>
              <a:rPr lang="en-US" sz="933" b="1">
                <a:solidFill>
                  <a:srgbClr val="FFFFFF"/>
                </a:solidFill>
                <a:latin typeface="Lato"/>
                <a:ea typeface="Lato"/>
                <a:cs typeface="Lato"/>
                <a:sym typeface="Lato"/>
              </a:rPr>
              <a:t>Choose from our library of tests/simulations or let us build a customized test/ simulation just for you.</a:t>
            </a:r>
            <a:endParaRPr sz="933"/>
          </a:p>
          <a:p>
            <a:pPr algn="ctr">
              <a:buSzPts val="1400"/>
            </a:pPr>
            <a:r>
              <a:rPr lang="en-US" sz="933" b="1">
                <a:solidFill>
                  <a:srgbClr val="FFFFFF"/>
                </a:solidFill>
                <a:latin typeface="Lato"/>
                <a:ea typeface="Lato"/>
                <a:cs typeface="Lato"/>
                <a:sym typeface="Lato"/>
              </a:rPr>
              <a:t>Spelling, grammar, typing, etc.</a:t>
            </a:r>
            <a:endParaRPr sz="933" b="1">
              <a:latin typeface="Lato"/>
              <a:ea typeface="Lato"/>
              <a:cs typeface="Lato"/>
              <a:sym typeface="Lato"/>
            </a:endParaRPr>
          </a:p>
        </p:txBody>
      </p:sp>
      <p:pic>
        <p:nvPicPr>
          <p:cNvPr id="808" name="Google Shape;808;p232"/>
          <p:cNvPicPr preferRelativeResize="0"/>
          <p:nvPr/>
        </p:nvPicPr>
        <p:blipFill rotWithShape="1">
          <a:blip r:embed="rId4">
            <a:alphaModFix/>
          </a:blip>
          <a:srcRect/>
          <a:stretch/>
        </p:blipFill>
        <p:spPr>
          <a:xfrm>
            <a:off x="6663398" y="2447900"/>
            <a:ext cx="3229374" cy="6191120"/>
          </a:xfrm>
          <a:prstGeom prst="rect">
            <a:avLst/>
          </a:prstGeom>
          <a:noFill/>
          <a:ln>
            <a:noFill/>
          </a:ln>
        </p:spPr>
      </p:pic>
      <p:sp>
        <p:nvSpPr>
          <p:cNvPr id="809" name="Google Shape;809;p232"/>
          <p:cNvSpPr/>
          <p:nvPr/>
        </p:nvSpPr>
        <p:spPr>
          <a:xfrm>
            <a:off x="10329332" y="4943534"/>
            <a:ext cx="1529006" cy="1199854"/>
          </a:xfrm>
          <a:prstGeom prst="wedgeRoundRectCallout">
            <a:avLst>
              <a:gd name="adj1" fmla="val -77350"/>
              <a:gd name="adj2" fmla="val -4139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400"/>
            </a:pPr>
            <a:r>
              <a:rPr lang="en-US" sz="933" b="1">
                <a:solidFill>
                  <a:srgbClr val="FFFFFF"/>
                </a:solidFill>
                <a:latin typeface="Lato"/>
                <a:ea typeface="Lato"/>
                <a:cs typeface="Lato"/>
                <a:sym typeface="Lato"/>
              </a:rPr>
              <a:t>Test an unlimited range of skills; can be taken on any device (mobile, tablet, computer) and timed or not timed.</a:t>
            </a:r>
            <a:endParaRPr sz="933" b="1">
              <a:latin typeface="Lato"/>
              <a:ea typeface="Lato"/>
              <a:cs typeface="Lato"/>
              <a:sym typeface="Lato"/>
            </a:endParaRPr>
          </a:p>
        </p:txBody>
      </p:sp>
      <p:pic>
        <p:nvPicPr>
          <p:cNvPr id="810" name="Google Shape;810;p232"/>
          <p:cNvPicPr preferRelativeResize="0"/>
          <p:nvPr/>
        </p:nvPicPr>
        <p:blipFill rotWithShape="1">
          <a:blip r:embed="rId5">
            <a:alphaModFix/>
          </a:blip>
          <a:srcRect/>
          <a:stretch/>
        </p:blipFill>
        <p:spPr>
          <a:xfrm>
            <a:off x="2357784" y="2590523"/>
            <a:ext cx="3216243" cy="535565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p233" descr="Laptop computer isolated on a white background with a blank screen. -  Download Free Vectors, Clipart Graphics &amp; Vector Art"/>
          <p:cNvPicPr preferRelativeResize="0"/>
          <p:nvPr/>
        </p:nvPicPr>
        <p:blipFill rotWithShape="1">
          <a:blip r:embed="rId3">
            <a:alphaModFix/>
          </a:blip>
          <a:srcRect l="3446" t="15625" r="3408" b="14477"/>
          <a:stretch/>
        </p:blipFill>
        <p:spPr>
          <a:xfrm>
            <a:off x="135388" y="2743936"/>
            <a:ext cx="7200180" cy="4133800"/>
          </a:xfrm>
          <a:prstGeom prst="rect">
            <a:avLst/>
          </a:prstGeom>
          <a:noFill/>
          <a:ln>
            <a:noFill/>
          </a:ln>
        </p:spPr>
      </p:pic>
      <p:sp>
        <p:nvSpPr>
          <p:cNvPr id="816" name="Google Shape;816;p233"/>
          <p:cNvSpPr txBox="1"/>
          <p:nvPr/>
        </p:nvSpPr>
        <p:spPr>
          <a:xfrm>
            <a:off x="135556" y="817945"/>
            <a:ext cx="11921056" cy="1229221"/>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Skills Tests &amp; Job Simulations</a:t>
            </a:r>
            <a:endParaRPr sz="933"/>
          </a:p>
          <a:p>
            <a:pPr algn="ctr">
              <a:lnSpc>
                <a:spcPct val="125000"/>
              </a:lnSpc>
              <a:spcBef>
                <a:spcPts val="800"/>
              </a:spcBef>
              <a:buSzPts val="2300"/>
            </a:pPr>
            <a:r>
              <a:rPr lang="en-US" sz="1533" b="1">
                <a:solidFill>
                  <a:srgbClr val="48A8D7"/>
                </a:solidFill>
                <a:latin typeface="Lato"/>
                <a:ea typeface="Lato"/>
                <a:cs typeface="Lato"/>
                <a:sym typeface="Lato"/>
              </a:rPr>
              <a:t>Test whether medical scribe candidates have the skills required for success.</a:t>
            </a:r>
            <a:endParaRPr sz="1200">
              <a:solidFill>
                <a:srgbClr val="6A6B6D"/>
              </a:solidFill>
              <a:latin typeface="Lato"/>
              <a:ea typeface="Lato"/>
              <a:cs typeface="Lato"/>
              <a:sym typeface="Lato"/>
            </a:endParaRPr>
          </a:p>
        </p:txBody>
      </p:sp>
      <p:pic>
        <p:nvPicPr>
          <p:cNvPr id="817" name="Google Shape;817;p233"/>
          <p:cNvPicPr preferRelativeResize="0"/>
          <p:nvPr/>
        </p:nvPicPr>
        <p:blipFill rotWithShape="1">
          <a:blip r:embed="rId4">
            <a:alphaModFix/>
          </a:blip>
          <a:srcRect/>
          <a:stretch/>
        </p:blipFill>
        <p:spPr>
          <a:xfrm>
            <a:off x="7473086" y="3183788"/>
            <a:ext cx="4583527" cy="3693949"/>
          </a:xfrm>
          <a:prstGeom prst="rect">
            <a:avLst/>
          </a:prstGeom>
          <a:noFill/>
          <a:ln>
            <a:noFill/>
          </a:ln>
        </p:spPr>
      </p:pic>
      <p:pic>
        <p:nvPicPr>
          <p:cNvPr id="818" name="Google Shape;818;p233"/>
          <p:cNvPicPr preferRelativeResize="0"/>
          <p:nvPr/>
        </p:nvPicPr>
        <p:blipFill rotWithShape="1">
          <a:blip r:embed="rId5">
            <a:alphaModFix/>
          </a:blip>
          <a:srcRect l="17421" t="2594" r="18289" b="25101"/>
          <a:stretch/>
        </p:blipFill>
        <p:spPr>
          <a:xfrm>
            <a:off x="1318162" y="2956957"/>
            <a:ext cx="4817482" cy="2956956"/>
          </a:xfrm>
          <a:prstGeom prst="rect">
            <a:avLst/>
          </a:prstGeom>
          <a:noFill/>
          <a:ln>
            <a:noFill/>
          </a:ln>
        </p:spPr>
      </p:pic>
      <p:pic>
        <p:nvPicPr>
          <p:cNvPr id="819" name="Google Shape;819;p233"/>
          <p:cNvPicPr preferRelativeResize="0"/>
          <p:nvPr/>
        </p:nvPicPr>
        <p:blipFill rotWithShape="1">
          <a:blip r:embed="rId6">
            <a:alphaModFix/>
          </a:blip>
          <a:srcRect/>
          <a:stretch/>
        </p:blipFill>
        <p:spPr>
          <a:xfrm>
            <a:off x="7785810" y="3598224"/>
            <a:ext cx="3965210" cy="6028974"/>
          </a:xfrm>
          <a:prstGeom prst="rect">
            <a:avLst/>
          </a:prstGeom>
          <a:noFill/>
          <a:ln>
            <a:noFill/>
          </a:ln>
        </p:spPr>
      </p:pic>
      <p:sp>
        <p:nvSpPr>
          <p:cNvPr id="820" name="Google Shape;820;p233"/>
          <p:cNvSpPr/>
          <p:nvPr/>
        </p:nvSpPr>
        <p:spPr>
          <a:xfrm>
            <a:off x="165582" y="2083684"/>
            <a:ext cx="1529006" cy="1199854"/>
          </a:xfrm>
          <a:prstGeom prst="wedgeRoundRectCallout">
            <a:avLst>
              <a:gd name="adj1" fmla="val 81697"/>
              <a:gd name="adj2" fmla="val 62822"/>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400"/>
            </a:pPr>
            <a:r>
              <a:rPr lang="en-US" sz="933" b="1">
                <a:solidFill>
                  <a:srgbClr val="FFFFFF"/>
                </a:solidFill>
                <a:latin typeface="Lato"/>
                <a:ea typeface="Lato"/>
                <a:cs typeface="Lato"/>
                <a:sym typeface="Lato"/>
              </a:rPr>
              <a:t>Assess typing speed and accuracy, without bloating the application process.</a:t>
            </a:r>
            <a:endParaRPr sz="933" b="1">
              <a:latin typeface="Lato"/>
              <a:ea typeface="Lato"/>
              <a:cs typeface="Lato"/>
              <a:sym typeface="Lato"/>
            </a:endParaRPr>
          </a:p>
        </p:txBody>
      </p:sp>
      <p:sp>
        <p:nvSpPr>
          <p:cNvPr id="821" name="Google Shape;821;p233"/>
          <p:cNvSpPr/>
          <p:nvPr/>
        </p:nvSpPr>
        <p:spPr>
          <a:xfrm>
            <a:off x="10497413" y="2144010"/>
            <a:ext cx="1529006" cy="1199854"/>
          </a:xfrm>
          <a:prstGeom prst="wedgeRoundRectCallout">
            <a:avLst>
              <a:gd name="adj1" fmla="val -65094"/>
              <a:gd name="adj2" fmla="val 100432"/>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400"/>
            </a:pPr>
            <a:r>
              <a:rPr lang="en-US" sz="933" b="1">
                <a:solidFill>
                  <a:srgbClr val="FFFFFF"/>
                </a:solidFill>
                <a:latin typeface="Lato"/>
                <a:ea typeface="Lato"/>
                <a:cs typeface="Lato"/>
                <a:sym typeface="Lato"/>
              </a:rPr>
              <a:t>Customize assessments to measure what matters, like grammar or syntax.</a:t>
            </a:r>
            <a:endParaRPr sz="933" b="1">
              <a:latin typeface="Lato"/>
              <a:ea typeface="Lato"/>
              <a:cs typeface="Lato"/>
              <a:sym typeface="Lato"/>
            </a:endParaRPr>
          </a:p>
        </p:txBody>
      </p:sp>
      <p:sp>
        <p:nvSpPr>
          <p:cNvPr id="2" name="Title 1">
            <a:extLst>
              <a:ext uri="{FF2B5EF4-FFF2-40B4-BE49-F238E27FC236}">
                <a16:creationId xmlns:a16="http://schemas.microsoft.com/office/drawing/2014/main" id="{BA429B53-3F26-331F-2D0C-7022C3006491}"/>
              </a:ext>
            </a:extLst>
          </p:cNvPr>
          <p:cNvSpPr>
            <a:spLocks noGrp="1"/>
          </p:cNvSpPr>
          <p:nvPr>
            <p:ph type="title"/>
          </p:nvPr>
        </p:nvSpPr>
        <p:spPr/>
        <p:txBody>
          <a:bodyPr/>
          <a:lstStyle/>
          <a:p>
            <a:endParaRPr lang="en-US"/>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pic>
        <p:nvPicPr>
          <p:cNvPr id="826" name="Google Shape;826;p234"/>
          <p:cNvPicPr preferRelativeResize="0"/>
          <p:nvPr/>
        </p:nvPicPr>
        <p:blipFill rotWithShape="1">
          <a:blip r:embed="rId3">
            <a:alphaModFix/>
          </a:blip>
          <a:srcRect/>
          <a:stretch/>
        </p:blipFill>
        <p:spPr>
          <a:xfrm>
            <a:off x="2798966" y="2272215"/>
            <a:ext cx="6594069" cy="4740164"/>
          </a:xfrm>
          <a:prstGeom prst="rect">
            <a:avLst/>
          </a:prstGeom>
          <a:noFill/>
          <a:ln>
            <a:noFill/>
          </a:ln>
        </p:spPr>
      </p:pic>
      <p:pic>
        <p:nvPicPr>
          <p:cNvPr id="827" name="Google Shape;827;p234"/>
          <p:cNvPicPr preferRelativeResize="0"/>
          <p:nvPr/>
        </p:nvPicPr>
        <p:blipFill rotWithShape="1">
          <a:blip r:embed="rId4">
            <a:alphaModFix/>
          </a:blip>
          <a:srcRect/>
          <a:stretch/>
        </p:blipFill>
        <p:spPr>
          <a:xfrm>
            <a:off x="3276904" y="2731324"/>
            <a:ext cx="5692148" cy="4628464"/>
          </a:xfrm>
          <a:prstGeom prst="rect">
            <a:avLst/>
          </a:prstGeom>
          <a:noFill/>
          <a:ln>
            <a:noFill/>
          </a:ln>
        </p:spPr>
      </p:pic>
      <p:sp>
        <p:nvSpPr>
          <p:cNvPr id="828" name="Google Shape;828;p234"/>
          <p:cNvSpPr txBox="1"/>
          <p:nvPr/>
        </p:nvSpPr>
        <p:spPr>
          <a:xfrm>
            <a:off x="836784" y="817943"/>
            <a:ext cx="10518601" cy="2045400"/>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Automated Reminders and Seamless Transitions</a:t>
            </a:r>
            <a:endParaRPr sz="933"/>
          </a:p>
          <a:p>
            <a:pPr algn="ctr">
              <a:lnSpc>
                <a:spcPct val="125000"/>
              </a:lnSpc>
              <a:spcBef>
                <a:spcPts val="800"/>
              </a:spcBef>
              <a:buSzPts val="2300"/>
            </a:pPr>
            <a:r>
              <a:rPr lang="en-US" sz="1533" b="1">
                <a:solidFill>
                  <a:srgbClr val="48A8D7"/>
                </a:solidFill>
                <a:latin typeface="Lato"/>
                <a:ea typeface="Lato"/>
                <a:cs typeface="Lato"/>
                <a:sym typeface="Lato"/>
              </a:rPr>
              <a:t>Journeyfront customizes your process to improve the candidate experience and keep them in the hiring funnel. </a:t>
            </a:r>
            <a:endParaRPr sz="1200">
              <a:solidFill>
                <a:srgbClr val="6A6B6D"/>
              </a:solidFill>
              <a:latin typeface="Lato"/>
              <a:ea typeface="Lato"/>
              <a:cs typeface="Lato"/>
              <a:sym typeface="Lato"/>
            </a:endParaRPr>
          </a:p>
        </p:txBody>
      </p:sp>
      <p:sp>
        <p:nvSpPr>
          <p:cNvPr id="2" name="Title 1">
            <a:extLst>
              <a:ext uri="{FF2B5EF4-FFF2-40B4-BE49-F238E27FC236}">
                <a16:creationId xmlns:a16="http://schemas.microsoft.com/office/drawing/2014/main" id="{2E7FE14F-A019-4917-0597-2C2186003BE1}"/>
              </a:ext>
            </a:extLst>
          </p:cNvPr>
          <p:cNvSpPr>
            <a:spLocks noGrp="1"/>
          </p:cNvSpPr>
          <p:nvPr>
            <p:ph type="title"/>
          </p:nvPr>
        </p:nvSpPr>
        <p:spPr/>
        <p:txBody>
          <a:bodyPr/>
          <a:lstStyle/>
          <a:p>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235"/>
          <p:cNvSpPr/>
          <p:nvPr/>
        </p:nvSpPr>
        <p:spPr>
          <a:xfrm>
            <a:off x="1388282" y="6143387"/>
            <a:ext cx="8371489" cy="502201"/>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sp>
        <p:nvSpPr>
          <p:cNvPr id="2" name="Title 1">
            <a:extLst>
              <a:ext uri="{FF2B5EF4-FFF2-40B4-BE49-F238E27FC236}">
                <a16:creationId xmlns:a16="http://schemas.microsoft.com/office/drawing/2014/main" id="{6CE001E5-614E-A6E0-E11B-B991FFEA176C}"/>
              </a:ext>
            </a:extLst>
          </p:cNvPr>
          <p:cNvSpPr>
            <a:spLocks noGrp="1"/>
          </p:cNvSpPr>
          <p:nvPr>
            <p:ph type="title"/>
          </p:nvPr>
        </p:nvSpPr>
        <p:spPr/>
        <p:txBody>
          <a:bodyPr/>
          <a:lstStyle/>
          <a:p>
            <a:endParaRPr lang="en-US"/>
          </a:p>
        </p:txBody>
      </p:sp>
      <p:sp>
        <p:nvSpPr>
          <p:cNvPr id="837" name="Google Shape;837;p235"/>
          <p:cNvSpPr txBox="1"/>
          <p:nvPr/>
        </p:nvSpPr>
        <p:spPr>
          <a:xfrm>
            <a:off x="286546" y="817943"/>
            <a:ext cx="11619078" cy="943587"/>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Realistic Job Previews</a:t>
            </a:r>
            <a:endParaRPr sz="933"/>
          </a:p>
          <a:p>
            <a:pPr algn="ctr">
              <a:lnSpc>
                <a:spcPct val="125000"/>
              </a:lnSpc>
              <a:spcBef>
                <a:spcPts val="800"/>
              </a:spcBef>
              <a:buSzPts val="3000"/>
            </a:pPr>
            <a:r>
              <a:rPr lang="en-US" sz="1533" b="1">
                <a:solidFill>
                  <a:srgbClr val="48A8D7"/>
                </a:solidFill>
                <a:latin typeface="Lato"/>
                <a:ea typeface="Lato"/>
                <a:cs typeface="Lato"/>
                <a:sym typeface="Lato"/>
              </a:rPr>
              <a:t>Embed video job previews into application so candidates know what to expect from the role and company</a:t>
            </a:r>
            <a:endParaRPr sz="1200">
              <a:solidFill>
                <a:srgbClr val="6A6B6D"/>
              </a:solidFill>
              <a:latin typeface="Lato"/>
              <a:ea typeface="Lato"/>
              <a:cs typeface="Lato"/>
              <a:sym typeface="Lato"/>
            </a:endParaRPr>
          </a:p>
        </p:txBody>
      </p:sp>
      <p:grpSp>
        <p:nvGrpSpPr>
          <p:cNvPr id="838" name="Google Shape;838;p235"/>
          <p:cNvGrpSpPr/>
          <p:nvPr/>
        </p:nvGrpSpPr>
        <p:grpSpPr>
          <a:xfrm>
            <a:off x="2467955" y="1761530"/>
            <a:ext cx="3683871" cy="5718905"/>
            <a:chOff x="1079273" y="3045067"/>
            <a:chExt cx="5525807" cy="8578357"/>
          </a:xfrm>
        </p:grpSpPr>
        <p:pic>
          <p:nvPicPr>
            <p:cNvPr id="839" name="Google Shape;839;p235"/>
            <p:cNvPicPr preferRelativeResize="0"/>
            <p:nvPr/>
          </p:nvPicPr>
          <p:blipFill rotWithShape="1">
            <a:blip r:embed="rId3">
              <a:alphaModFix/>
            </a:blip>
            <a:srcRect/>
            <a:stretch/>
          </p:blipFill>
          <p:spPr>
            <a:xfrm>
              <a:off x="1079273" y="3045067"/>
              <a:ext cx="5525807" cy="8578357"/>
            </a:xfrm>
            <a:prstGeom prst="rect">
              <a:avLst/>
            </a:prstGeom>
            <a:noFill/>
            <a:ln>
              <a:noFill/>
            </a:ln>
          </p:spPr>
        </p:pic>
        <p:pic>
          <p:nvPicPr>
            <p:cNvPr id="840" name="Google Shape;840;p235"/>
            <p:cNvPicPr preferRelativeResize="0"/>
            <p:nvPr/>
          </p:nvPicPr>
          <p:blipFill rotWithShape="1">
            <a:blip r:embed="rId4">
              <a:alphaModFix/>
            </a:blip>
            <a:srcRect r="4474" b="10785"/>
            <a:stretch/>
          </p:blipFill>
          <p:spPr>
            <a:xfrm>
              <a:off x="2082885" y="4343320"/>
              <a:ext cx="3843044" cy="4816125"/>
            </a:xfrm>
            <a:prstGeom prst="rect">
              <a:avLst/>
            </a:prstGeom>
            <a:noFill/>
            <a:ln>
              <a:noFill/>
            </a:ln>
          </p:spPr>
        </p:pic>
      </p:grpSp>
      <p:sp>
        <p:nvSpPr>
          <p:cNvPr id="841" name="Google Shape;841;p235"/>
          <p:cNvSpPr/>
          <p:nvPr/>
        </p:nvSpPr>
        <p:spPr>
          <a:xfrm>
            <a:off x="3154325" y="3089274"/>
            <a:ext cx="2546364" cy="202333"/>
          </a:xfrm>
          <a:prstGeom prst="rect">
            <a:avLst/>
          </a:prstGeom>
          <a:solidFill>
            <a:schemeClr val="lt1"/>
          </a:solidFill>
          <a:ln>
            <a:noFill/>
          </a:ln>
        </p:spPr>
        <p:txBody>
          <a:bodyPr spcFirstLastPara="1" wrap="square" lIns="60950" tIns="30467" rIns="60950" bIns="30467" anchor="ctr" anchorCtr="0">
            <a:noAutofit/>
          </a:bodyPr>
          <a:lstStyle/>
          <a:p>
            <a:pPr algn="ctr">
              <a:buSzPts val="900"/>
            </a:pPr>
            <a:r>
              <a:rPr lang="en-US" sz="600">
                <a:solidFill>
                  <a:srgbClr val="7F7F7F"/>
                </a:solidFill>
              </a:rPr>
              <a:t>Please watch the following video and answer the questions that follow.</a:t>
            </a:r>
            <a:endParaRPr sz="933"/>
          </a:p>
        </p:txBody>
      </p:sp>
      <p:sp>
        <p:nvSpPr>
          <p:cNvPr id="842" name="Google Shape;842;p235"/>
          <p:cNvSpPr/>
          <p:nvPr/>
        </p:nvSpPr>
        <p:spPr>
          <a:xfrm>
            <a:off x="3304109" y="4516123"/>
            <a:ext cx="2246797" cy="202333"/>
          </a:xfrm>
          <a:prstGeom prst="rect">
            <a:avLst/>
          </a:prstGeom>
          <a:solidFill>
            <a:schemeClr val="lt1"/>
          </a:solidFill>
          <a:ln>
            <a:noFill/>
          </a:ln>
        </p:spPr>
        <p:txBody>
          <a:bodyPr spcFirstLastPara="1" wrap="square" lIns="60950" tIns="30467" rIns="60950" bIns="30467" anchor="ctr" anchorCtr="0">
            <a:noAutofit/>
          </a:bodyPr>
          <a:lstStyle/>
          <a:p>
            <a:pPr algn="ctr">
              <a:buSzPts val="900"/>
            </a:pPr>
            <a:r>
              <a:rPr lang="en-US" sz="600">
                <a:solidFill>
                  <a:srgbClr val="48A8D7"/>
                </a:solidFill>
              </a:rPr>
              <a:t>How does the above opportunity align with your career goals?</a:t>
            </a:r>
            <a:endParaRPr sz="933"/>
          </a:p>
        </p:txBody>
      </p:sp>
      <p:sp>
        <p:nvSpPr>
          <p:cNvPr id="843" name="Google Shape;843;p235"/>
          <p:cNvSpPr/>
          <p:nvPr/>
        </p:nvSpPr>
        <p:spPr>
          <a:xfrm>
            <a:off x="3182305" y="4814279"/>
            <a:ext cx="2471476" cy="1124957"/>
          </a:xfrm>
          <a:prstGeom prst="rect">
            <a:avLst/>
          </a:prstGeom>
          <a:solidFill>
            <a:schemeClr val="lt1"/>
          </a:solidFill>
          <a:ln>
            <a:noFill/>
          </a:ln>
        </p:spPr>
        <p:txBody>
          <a:bodyPr spcFirstLastPara="1" wrap="square" lIns="60950" tIns="30467" rIns="60950" bIns="30467" anchor="ctr" anchorCtr="0">
            <a:noAutofit/>
          </a:bodyPr>
          <a:lstStyle/>
          <a:p>
            <a:pPr algn="ctr">
              <a:buSzPts val="900"/>
            </a:pPr>
            <a:endParaRPr sz="600">
              <a:solidFill>
                <a:schemeClr val="lt1"/>
              </a:solidFill>
            </a:endParaRPr>
          </a:p>
        </p:txBody>
      </p:sp>
      <p:sp>
        <p:nvSpPr>
          <p:cNvPr id="844" name="Google Shape;844;p235"/>
          <p:cNvSpPr/>
          <p:nvPr/>
        </p:nvSpPr>
        <p:spPr>
          <a:xfrm>
            <a:off x="3512409" y="4897089"/>
            <a:ext cx="1770303" cy="178112"/>
          </a:xfrm>
          <a:prstGeom prst="roundRect">
            <a:avLst>
              <a:gd name="adj" fmla="val 16667"/>
            </a:avLst>
          </a:prstGeom>
          <a:solidFill>
            <a:srgbClr val="F7F8F9"/>
          </a:solidFill>
          <a:ln w="9525" cap="flat" cmpd="sng">
            <a:solidFill>
              <a:srgbClr val="D8D8D8"/>
            </a:solidFill>
            <a:prstDash val="solid"/>
            <a:round/>
            <a:headEnd type="none" w="sm" len="sm"/>
            <a:tailEnd type="none" w="sm" len="sm"/>
          </a:ln>
        </p:spPr>
        <p:txBody>
          <a:bodyPr spcFirstLastPara="1" wrap="square" lIns="60950" tIns="30467" rIns="60950" bIns="30467" anchor="ctr" anchorCtr="0">
            <a:noAutofit/>
          </a:bodyPr>
          <a:lstStyle/>
          <a:p>
            <a:pPr algn="ctr">
              <a:buSzPts val="900"/>
            </a:pPr>
            <a:r>
              <a:rPr lang="en-US" sz="600">
                <a:solidFill>
                  <a:srgbClr val="7F7F7F"/>
                </a:solidFill>
              </a:rPr>
              <a:t>Does not align</a:t>
            </a:r>
            <a:endParaRPr sz="933"/>
          </a:p>
        </p:txBody>
      </p:sp>
      <p:sp>
        <p:nvSpPr>
          <p:cNvPr id="845" name="Google Shape;845;p235"/>
          <p:cNvSpPr/>
          <p:nvPr/>
        </p:nvSpPr>
        <p:spPr>
          <a:xfrm>
            <a:off x="3512409" y="5162332"/>
            <a:ext cx="1770303" cy="178112"/>
          </a:xfrm>
          <a:prstGeom prst="roundRect">
            <a:avLst>
              <a:gd name="adj" fmla="val 16667"/>
            </a:avLst>
          </a:prstGeom>
          <a:solidFill>
            <a:srgbClr val="F7F8F9"/>
          </a:solidFill>
          <a:ln w="9525" cap="flat" cmpd="sng">
            <a:solidFill>
              <a:srgbClr val="D8D8D8"/>
            </a:solidFill>
            <a:prstDash val="solid"/>
            <a:round/>
            <a:headEnd type="none" w="sm" len="sm"/>
            <a:tailEnd type="none" w="sm" len="sm"/>
          </a:ln>
        </p:spPr>
        <p:txBody>
          <a:bodyPr spcFirstLastPara="1" wrap="square" lIns="60950" tIns="30467" rIns="60950" bIns="30467" anchor="ctr" anchorCtr="0">
            <a:noAutofit/>
          </a:bodyPr>
          <a:lstStyle/>
          <a:p>
            <a:pPr algn="ctr">
              <a:buSzPts val="900"/>
            </a:pPr>
            <a:r>
              <a:rPr lang="en-US" sz="600">
                <a:solidFill>
                  <a:srgbClr val="7F7F7F"/>
                </a:solidFill>
              </a:rPr>
              <a:t>Somewhat aligns</a:t>
            </a:r>
            <a:endParaRPr sz="933"/>
          </a:p>
        </p:txBody>
      </p:sp>
      <p:sp>
        <p:nvSpPr>
          <p:cNvPr id="846" name="Google Shape;846;p235"/>
          <p:cNvSpPr/>
          <p:nvPr/>
        </p:nvSpPr>
        <p:spPr>
          <a:xfrm>
            <a:off x="3512409" y="5427575"/>
            <a:ext cx="1770303" cy="178112"/>
          </a:xfrm>
          <a:prstGeom prst="roundRect">
            <a:avLst>
              <a:gd name="adj" fmla="val 16667"/>
            </a:avLst>
          </a:prstGeom>
          <a:solidFill>
            <a:srgbClr val="F7F8F9"/>
          </a:solidFill>
          <a:ln w="9525" cap="flat" cmpd="sng">
            <a:solidFill>
              <a:srgbClr val="D8D8D8"/>
            </a:solidFill>
            <a:prstDash val="solid"/>
            <a:round/>
            <a:headEnd type="none" w="sm" len="sm"/>
            <a:tailEnd type="none" w="sm" len="sm"/>
          </a:ln>
        </p:spPr>
        <p:txBody>
          <a:bodyPr spcFirstLastPara="1" wrap="square" lIns="60950" tIns="30467" rIns="60950" bIns="30467" anchor="ctr" anchorCtr="0">
            <a:noAutofit/>
          </a:bodyPr>
          <a:lstStyle/>
          <a:p>
            <a:pPr algn="ctr">
              <a:buSzPts val="900"/>
            </a:pPr>
            <a:r>
              <a:rPr lang="en-US" sz="600">
                <a:solidFill>
                  <a:srgbClr val="7F7F7F"/>
                </a:solidFill>
              </a:rPr>
              <a:t>Aligns</a:t>
            </a:r>
            <a:endParaRPr sz="933"/>
          </a:p>
        </p:txBody>
      </p:sp>
      <p:sp>
        <p:nvSpPr>
          <p:cNvPr id="847" name="Google Shape;847;p235"/>
          <p:cNvSpPr/>
          <p:nvPr/>
        </p:nvSpPr>
        <p:spPr>
          <a:xfrm>
            <a:off x="3512409" y="5692818"/>
            <a:ext cx="1770303" cy="178112"/>
          </a:xfrm>
          <a:prstGeom prst="roundRect">
            <a:avLst>
              <a:gd name="adj" fmla="val 16667"/>
            </a:avLst>
          </a:prstGeom>
          <a:solidFill>
            <a:srgbClr val="F7F8F9"/>
          </a:solidFill>
          <a:ln w="9525" cap="flat" cmpd="sng">
            <a:solidFill>
              <a:srgbClr val="D8D8D8"/>
            </a:solidFill>
            <a:prstDash val="solid"/>
            <a:round/>
            <a:headEnd type="none" w="sm" len="sm"/>
            <a:tailEnd type="none" w="sm" len="sm"/>
          </a:ln>
        </p:spPr>
        <p:txBody>
          <a:bodyPr spcFirstLastPara="1" wrap="square" lIns="60950" tIns="30467" rIns="60950" bIns="30467" anchor="ctr" anchorCtr="0">
            <a:noAutofit/>
          </a:bodyPr>
          <a:lstStyle/>
          <a:p>
            <a:pPr algn="ctr">
              <a:buSzPts val="900"/>
            </a:pPr>
            <a:r>
              <a:rPr lang="en-US" sz="600">
                <a:solidFill>
                  <a:srgbClr val="7F7F7F"/>
                </a:solidFill>
              </a:rPr>
              <a:t>Strongly aligns</a:t>
            </a:r>
            <a:endParaRPr sz="933"/>
          </a:p>
        </p:txBody>
      </p:sp>
      <p:grpSp>
        <p:nvGrpSpPr>
          <p:cNvPr id="848" name="Google Shape;848;p235"/>
          <p:cNvGrpSpPr/>
          <p:nvPr/>
        </p:nvGrpSpPr>
        <p:grpSpPr>
          <a:xfrm>
            <a:off x="5846730" y="1761530"/>
            <a:ext cx="3683871" cy="5718905"/>
            <a:chOff x="3659534" y="2642295"/>
            <a:chExt cx="5525807" cy="8578357"/>
          </a:xfrm>
        </p:grpSpPr>
        <p:grpSp>
          <p:nvGrpSpPr>
            <p:cNvPr id="849" name="Google Shape;849;p235"/>
            <p:cNvGrpSpPr/>
            <p:nvPr/>
          </p:nvGrpSpPr>
          <p:grpSpPr>
            <a:xfrm>
              <a:off x="3659534" y="2642295"/>
              <a:ext cx="5525807" cy="8578357"/>
              <a:chOff x="1079273" y="3045067"/>
              <a:chExt cx="5525807" cy="8578357"/>
            </a:xfrm>
          </p:grpSpPr>
          <p:pic>
            <p:nvPicPr>
              <p:cNvPr id="850" name="Google Shape;850;p235"/>
              <p:cNvPicPr preferRelativeResize="0"/>
              <p:nvPr/>
            </p:nvPicPr>
            <p:blipFill rotWithShape="1">
              <a:blip r:embed="rId3">
                <a:alphaModFix/>
              </a:blip>
              <a:srcRect/>
              <a:stretch/>
            </p:blipFill>
            <p:spPr>
              <a:xfrm>
                <a:off x="1079273" y="3045067"/>
                <a:ext cx="5525807" cy="8578357"/>
              </a:xfrm>
              <a:prstGeom prst="rect">
                <a:avLst/>
              </a:prstGeom>
              <a:noFill/>
              <a:ln>
                <a:noFill/>
              </a:ln>
            </p:spPr>
          </p:pic>
          <p:pic>
            <p:nvPicPr>
              <p:cNvPr id="851" name="Google Shape;851;p235"/>
              <p:cNvPicPr preferRelativeResize="0"/>
              <p:nvPr/>
            </p:nvPicPr>
            <p:blipFill rotWithShape="1">
              <a:blip r:embed="rId4">
                <a:alphaModFix/>
              </a:blip>
              <a:srcRect r="4474" b="10785"/>
              <a:stretch/>
            </p:blipFill>
            <p:spPr>
              <a:xfrm>
                <a:off x="2082885" y="4343320"/>
                <a:ext cx="3843044" cy="4816125"/>
              </a:xfrm>
              <a:prstGeom prst="rect">
                <a:avLst/>
              </a:prstGeom>
              <a:noFill/>
              <a:ln>
                <a:noFill/>
              </a:ln>
            </p:spPr>
          </p:pic>
        </p:grpSp>
        <p:sp>
          <p:nvSpPr>
            <p:cNvPr id="852" name="Google Shape;852;p235"/>
            <p:cNvSpPr/>
            <p:nvPr/>
          </p:nvSpPr>
          <p:spPr>
            <a:xfrm>
              <a:off x="4689090" y="4633911"/>
              <a:ext cx="3819546" cy="303500"/>
            </a:xfrm>
            <a:prstGeom prst="rect">
              <a:avLst/>
            </a:prstGeom>
            <a:solidFill>
              <a:schemeClr val="lt1"/>
            </a:solidFill>
            <a:ln>
              <a:noFill/>
            </a:ln>
          </p:spPr>
          <p:txBody>
            <a:bodyPr spcFirstLastPara="1" wrap="square" lIns="60950" tIns="30467" rIns="60950" bIns="30467" anchor="ctr" anchorCtr="0">
              <a:noAutofit/>
            </a:bodyPr>
            <a:lstStyle/>
            <a:p>
              <a:pPr algn="ctr">
                <a:buSzPts val="900"/>
              </a:pPr>
              <a:r>
                <a:rPr lang="en-US" sz="600">
                  <a:solidFill>
                    <a:srgbClr val="7F7F7F"/>
                  </a:solidFill>
                </a:rPr>
                <a:t>Please watch the following video and answer the questions that follow.</a:t>
              </a:r>
              <a:endParaRPr sz="933"/>
            </a:p>
          </p:txBody>
        </p:sp>
        <p:sp>
          <p:nvSpPr>
            <p:cNvPr id="853" name="Google Shape;853;p235"/>
            <p:cNvSpPr/>
            <p:nvPr/>
          </p:nvSpPr>
          <p:spPr>
            <a:xfrm>
              <a:off x="4988813" y="6774184"/>
              <a:ext cx="3220100" cy="303500"/>
            </a:xfrm>
            <a:prstGeom prst="rect">
              <a:avLst/>
            </a:prstGeom>
            <a:solidFill>
              <a:schemeClr val="lt1"/>
            </a:solidFill>
            <a:ln>
              <a:noFill/>
            </a:ln>
          </p:spPr>
          <p:txBody>
            <a:bodyPr spcFirstLastPara="1" wrap="square" lIns="60950" tIns="30467" rIns="60950" bIns="30467" anchor="ctr" anchorCtr="0">
              <a:noAutofit/>
            </a:bodyPr>
            <a:lstStyle/>
            <a:p>
              <a:pPr algn="ctr">
                <a:buSzPts val="900"/>
              </a:pPr>
              <a:r>
                <a:rPr lang="en-US" sz="600">
                  <a:solidFill>
                    <a:srgbClr val="48A8D7"/>
                  </a:solidFill>
                </a:rPr>
                <a:t>After watching the above video, are you still interested? </a:t>
              </a:r>
              <a:endParaRPr sz="933"/>
            </a:p>
          </p:txBody>
        </p:sp>
        <p:grpSp>
          <p:nvGrpSpPr>
            <p:cNvPr id="854" name="Google Shape;854;p235"/>
            <p:cNvGrpSpPr/>
            <p:nvPr/>
          </p:nvGrpSpPr>
          <p:grpSpPr>
            <a:xfrm>
              <a:off x="4731061" y="7221418"/>
              <a:ext cx="3707214" cy="1687436"/>
              <a:chOff x="4731061" y="7221418"/>
              <a:chExt cx="3707214" cy="1687436"/>
            </a:xfrm>
          </p:grpSpPr>
          <p:sp>
            <p:nvSpPr>
              <p:cNvPr id="855" name="Google Shape;855;p235"/>
              <p:cNvSpPr/>
              <p:nvPr/>
            </p:nvSpPr>
            <p:spPr>
              <a:xfrm>
                <a:off x="4731061" y="7221418"/>
                <a:ext cx="3707214" cy="1687436"/>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sp>
            <p:nvSpPr>
              <p:cNvPr id="856" name="Google Shape;856;p235"/>
              <p:cNvSpPr/>
              <p:nvPr/>
            </p:nvSpPr>
            <p:spPr>
              <a:xfrm>
                <a:off x="5226216" y="7345633"/>
                <a:ext cx="2655455" cy="267168"/>
              </a:xfrm>
              <a:prstGeom prst="roundRect">
                <a:avLst>
                  <a:gd name="adj" fmla="val 16667"/>
                </a:avLst>
              </a:prstGeom>
              <a:solidFill>
                <a:srgbClr val="F7F8F9"/>
              </a:solidFill>
              <a:ln w="9525" cap="flat" cmpd="sng">
                <a:solidFill>
                  <a:srgbClr val="D8D8D8"/>
                </a:solidFill>
                <a:prstDash val="solid"/>
                <a:round/>
                <a:headEnd type="none" w="sm" len="sm"/>
                <a:tailEnd type="none" w="sm" len="sm"/>
              </a:ln>
            </p:spPr>
            <p:txBody>
              <a:bodyPr spcFirstLastPara="1" wrap="square" lIns="60950" tIns="30467" rIns="60950" bIns="30467" anchor="ctr" anchorCtr="0">
                <a:noAutofit/>
              </a:bodyPr>
              <a:lstStyle/>
              <a:p>
                <a:pPr algn="ctr">
                  <a:buSzPts val="900"/>
                </a:pPr>
                <a:r>
                  <a:rPr lang="en-US" sz="600">
                    <a:solidFill>
                      <a:srgbClr val="7F7F7F"/>
                    </a:solidFill>
                  </a:rPr>
                  <a:t>No</a:t>
                </a:r>
                <a:endParaRPr sz="933"/>
              </a:p>
            </p:txBody>
          </p:sp>
          <p:sp>
            <p:nvSpPr>
              <p:cNvPr id="857" name="Google Shape;857;p235"/>
              <p:cNvSpPr/>
              <p:nvPr/>
            </p:nvSpPr>
            <p:spPr>
              <a:xfrm>
                <a:off x="5226216" y="7743498"/>
                <a:ext cx="2655455" cy="267168"/>
              </a:xfrm>
              <a:prstGeom prst="roundRect">
                <a:avLst>
                  <a:gd name="adj" fmla="val 16667"/>
                </a:avLst>
              </a:prstGeom>
              <a:solidFill>
                <a:srgbClr val="F7F8F9"/>
              </a:solidFill>
              <a:ln w="9525" cap="flat" cmpd="sng">
                <a:solidFill>
                  <a:srgbClr val="D8D8D8"/>
                </a:solidFill>
                <a:prstDash val="solid"/>
                <a:round/>
                <a:headEnd type="none" w="sm" len="sm"/>
                <a:tailEnd type="none" w="sm" len="sm"/>
              </a:ln>
            </p:spPr>
            <p:txBody>
              <a:bodyPr spcFirstLastPara="1" wrap="square" lIns="60950" tIns="30467" rIns="60950" bIns="30467" anchor="ctr" anchorCtr="0">
                <a:noAutofit/>
              </a:bodyPr>
              <a:lstStyle/>
              <a:p>
                <a:pPr algn="ctr">
                  <a:buSzPts val="900"/>
                </a:pPr>
                <a:r>
                  <a:rPr lang="en-US" sz="600">
                    <a:solidFill>
                      <a:srgbClr val="7F7F7F"/>
                    </a:solidFill>
                  </a:rPr>
                  <a:t>Maybe, let’s talk</a:t>
                </a:r>
                <a:endParaRPr sz="933"/>
              </a:p>
            </p:txBody>
          </p:sp>
          <p:sp>
            <p:nvSpPr>
              <p:cNvPr id="858" name="Google Shape;858;p235"/>
              <p:cNvSpPr/>
              <p:nvPr/>
            </p:nvSpPr>
            <p:spPr>
              <a:xfrm>
                <a:off x="5226216" y="8141363"/>
                <a:ext cx="2655455" cy="267168"/>
              </a:xfrm>
              <a:prstGeom prst="roundRect">
                <a:avLst>
                  <a:gd name="adj" fmla="val 16667"/>
                </a:avLst>
              </a:prstGeom>
              <a:solidFill>
                <a:srgbClr val="F7F8F9"/>
              </a:solidFill>
              <a:ln w="9525" cap="flat" cmpd="sng">
                <a:solidFill>
                  <a:srgbClr val="D8D8D8"/>
                </a:solidFill>
                <a:prstDash val="solid"/>
                <a:round/>
                <a:headEnd type="none" w="sm" len="sm"/>
                <a:tailEnd type="none" w="sm" len="sm"/>
              </a:ln>
            </p:spPr>
            <p:txBody>
              <a:bodyPr spcFirstLastPara="1" wrap="square" lIns="60950" tIns="30467" rIns="60950" bIns="30467" anchor="ctr" anchorCtr="0">
                <a:noAutofit/>
              </a:bodyPr>
              <a:lstStyle/>
              <a:p>
                <a:pPr algn="ctr">
                  <a:buSzPts val="900"/>
                </a:pPr>
                <a:r>
                  <a:rPr lang="en-US" sz="600">
                    <a:solidFill>
                      <a:srgbClr val="7F7F7F"/>
                    </a:solidFill>
                  </a:rPr>
                  <a:t>Yes</a:t>
                </a:r>
                <a:endParaRPr sz="933"/>
              </a:p>
            </p:txBody>
          </p:sp>
          <p:sp>
            <p:nvSpPr>
              <p:cNvPr id="859" name="Google Shape;859;p235"/>
              <p:cNvSpPr/>
              <p:nvPr/>
            </p:nvSpPr>
            <p:spPr>
              <a:xfrm>
                <a:off x="5226216" y="8539227"/>
                <a:ext cx="2655455" cy="267168"/>
              </a:xfrm>
              <a:prstGeom prst="roundRect">
                <a:avLst>
                  <a:gd name="adj" fmla="val 16667"/>
                </a:avLst>
              </a:prstGeom>
              <a:solidFill>
                <a:srgbClr val="F7F8F9"/>
              </a:solidFill>
              <a:ln w="9525" cap="flat" cmpd="sng">
                <a:solidFill>
                  <a:srgbClr val="D8D8D8"/>
                </a:solidFill>
                <a:prstDash val="solid"/>
                <a:round/>
                <a:headEnd type="none" w="sm" len="sm"/>
                <a:tailEnd type="none" w="sm" len="sm"/>
              </a:ln>
            </p:spPr>
            <p:txBody>
              <a:bodyPr spcFirstLastPara="1" wrap="square" lIns="60950" tIns="30467" rIns="60950" bIns="30467" anchor="ctr" anchorCtr="0">
                <a:noAutofit/>
              </a:bodyPr>
              <a:lstStyle/>
              <a:p>
                <a:pPr algn="ctr">
                  <a:buSzPts val="900"/>
                </a:pPr>
                <a:r>
                  <a:rPr lang="en-US" sz="600">
                    <a:solidFill>
                      <a:srgbClr val="7F7F7F"/>
                    </a:solidFill>
                  </a:rPr>
                  <a:t>For sure, Yes!</a:t>
                </a:r>
                <a:endParaRPr sz="933"/>
              </a:p>
            </p:txBody>
          </p:sp>
        </p:grpSp>
      </p:grpSp>
      <p:pic>
        <p:nvPicPr>
          <p:cNvPr id="860" name="Google Shape;860;p235"/>
          <p:cNvPicPr preferRelativeResize="0"/>
          <p:nvPr/>
        </p:nvPicPr>
        <p:blipFill rotWithShape="1">
          <a:blip r:embed="rId5">
            <a:alphaModFix/>
          </a:blip>
          <a:srcRect l="8225" r="7476"/>
          <a:stretch/>
        </p:blipFill>
        <p:spPr>
          <a:xfrm>
            <a:off x="3305058" y="3346113"/>
            <a:ext cx="2203109" cy="1082031"/>
          </a:xfrm>
          <a:prstGeom prst="rect">
            <a:avLst/>
          </a:prstGeom>
          <a:noFill/>
          <a:ln>
            <a:noFill/>
          </a:ln>
        </p:spPr>
      </p:pic>
      <p:pic>
        <p:nvPicPr>
          <p:cNvPr id="861" name="Google Shape;861;p235"/>
          <p:cNvPicPr preferRelativeResize="0"/>
          <p:nvPr/>
        </p:nvPicPr>
        <p:blipFill rotWithShape="1">
          <a:blip r:embed="rId6">
            <a:alphaModFix/>
          </a:blip>
          <a:srcRect/>
          <a:stretch/>
        </p:blipFill>
        <p:spPr>
          <a:xfrm>
            <a:off x="6826595" y="3327026"/>
            <a:ext cx="1938179" cy="1091461"/>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236"/>
          <p:cNvSpPr/>
          <p:nvPr/>
        </p:nvSpPr>
        <p:spPr>
          <a:xfrm>
            <a:off x="1388282" y="6143387"/>
            <a:ext cx="8371489" cy="502201"/>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sp>
        <p:nvSpPr>
          <p:cNvPr id="2" name="Title 1">
            <a:extLst>
              <a:ext uri="{FF2B5EF4-FFF2-40B4-BE49-F238E27FC236}">
                <a16:creationId xmlns:a16="http://schemas.microsoft.com/office/drawing/2014/main" id="{E23CD3DE-BC57-42DE-3D7F-E45EBA15A230}"/>
              </a:ext>
            </a:extLst>
          </p:cNvPr>
          <p:cNvSpPr>
            <a:spLocks noGrp="1"/>
          </p:cNvSpPr>
          <p:nvPr>
            <p:ph type="title"/>
          </p:nvPr>
        </p:nvSpPr>
        <p:spPr/>
        <p:txBody>
          <a:bodyPr/>
          <a:lstStyle/>
          <a:p>
            <a:endParaRPr lang="en-US"/>
          </a:p>
        </p:txBody>
      </p:sp>
      <p:sp>
        <p:nvSpPr>
          <p:cNvPr id="868" name="Google Shape;868;p236"/>
          <p:cNvSpPr txBox="1"/>
          <p:nvPr/>
        </p:nvSpPr>
        <p:spPr>
          <a:xfrm>
            <a:off x="286546" y="817943"/>
            <a:ext cx="11619078" cy="943587"/>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Custom Job Simulations</a:t>
            </a:r>
            <a:endParaRPr sz="933"/>
          </a:p>
          <a:p>
            <a:pPr algn="ctr">
              <a:lnSpc>
                <a:spcPct val="125000"/>
              </a:lnSpc>
              <a:spcBef>
                <a:spcPts val="800"/>
              </a:spcBef>
              <a:buSzPts val="3000"/>
            </a:pPr>
            <a:r>
              <a:rPr lang="en-US" sz="1533" b="1">
                <a:solidFill>
                  <a:srgbClr val="48A8D7"/>
                </a:solidFill>
                <a:latin typeface="Lato"/>
                <a:ea typeface="Lato"/>
                <a:cs typeface="Lato"/>
                <a:sym typeface="Lato"/>
              </a:rPr>
              <a:t>Test candidates’ ability to perform skills and tasks they’ll be responsible for in the job.</a:t>
            </a:r>
            <a:endParaRPr sz="1200">
              <a:solidFill>
                <a:srgbClr val="6A6B6D"/>
              </a:solidFill>
              <a:latin typeface="Lato"/>
              <a:ea typeface="Lato"/>
              <a:cs typeface="Lato"/>
              <a:sym typeface="Lato"/>
            </a:endParaRPr>
          </a:p>
        </p:txBody>
      </p:sp>
      <p:pic>
        <p:nvPicPr>
          <p:cNvPr id="869" name="Google Shape;869;p236"/>
          <p:cNvPicPr preferRelativeResize="0"/>
          <p:nvPr/>
        </p:nvPicPr>
        <p:blipFill rotWithShape="1">
          <a:blip r:embed="rId3">
            <a:alphaModFix/>
          </a:blip>
          <a:srcRect/>
          <a:stretch/>
        </p:blipFill>
        <p:spPr>
          <a:xfrm>
            <a:off x="2467955" y="1761530"/>
            <a:ext cx="3683871" cy="5718905"/>
          </a:xfrm>
          <a:prstGeom prst="rect">
            <a:avLst/>
          </a:prstGeom>
          <a:noFill/>
          <a:ln>
            <a:noFill/>
          </a:ln>
        </p:spPr>
      </p:pic>
      <p:grpSp>
        <p:nvGrpSpPr>
          <p:cNvPr id="870" name="Google Shape;870;p236"/>
          <p:cNvGrpSpPr/>
          <p:nvPr/>
        </p:nvGrpSpPr>
        <p:grpSpPr>
          <a:xfrm>
            <a:off x="5846730" y="1761530"/>
            <a:ext cx="3683871" cy="5718905"/>
            <a:chOff x="3659534" y="2642295"/>
            <a:chExt cx="5525807" cy="8578357"/>
          </a:xfrm>
        </p:grpSpPr>
        <p:pic>
          <p:nvPicPr>
            <p:cNvPr id="871" name="Google Shape;871;p236"/>
            <p:cNvPicPr preferRelativeResize="0"/>
            <p:nvPr/>
          </p:nvPicPr>
          <p:blipFill rotWithShape="1">
            <a:blip r:embed="rId3">
              <a:alphaModFix/>
            </a:blip>
            <a:srcRect/>
            <a:stretch/>
          </p:blipFill>
          <p:spPr>
            <a:xfrm>
              <a:off x="3659534" y="2642295"/>
              <a:ext cx="5525807" cy="8578357"/>
            </a:xfrm>
            <a:prstGeom prst="rect">
              <a:avLst/>
            </a:prstGeom>
            <a:noFill/>
            <a:ln>
              <a:noFill/>
            </a:ln>
          </p:spPr>
        </p:pic>
        <p:sp>
          <p:nvSpPr>
            <p:cNvPr id="872" name="Google Shape;872;p236"/>
            <p:cNvSpPr/>
            <p:nvPr/>
          </p:nvSpPr>
          <p:spPr>
            <a:xfrm>
              <a:off x="4988813" y="6774184"/>
              <a:ext cx="3220100" cy="303500"/>
            </a:xfrm>
            <a:prstGeom prst="rect">
              <a:avLst/>
            </a:prstGeom>
            <a:solidFill>
              <a:schemeClr val="lt1"/>
            </a:solidFill>
            <a:ln>
              <a:noFill/>
            </a:ln>
          </p:spPr>
          <p:txBody>
            <a:bodyPr spcFirstLastPara="1" wrap="square" lIns="60950" tIns="30467" rIns="60950" bIns="30467" anchor="ctr" anchorCtr="0">
              <a:noAutofit/>
            </a:bodyPr>
            <a:lstStyle/>
            <a:p>
              <a:pPr algn="ctr">
                <a:buSzPts val="800"/>
              </a:pPr>
              <a:r>
                <a:rPr lang="en-US" sz="533">
                  <a:solidFill>
                    <a:srgbClr val="48A8D7"/>
                  </a:solidFill>
                </a:rPr>
                <a:t>To what extent does the vision </a:t>
              </a:r>
              <a:endParaRPr sz="933"/>
            </a:p>
          </p:txBody>
        </p:sp>
      </p:grpSp>
      <p:pic>
        <p:nvPicPr>
          <p:cNvPr id="873" name="Google Shape;873;p236"/>
          <p:cNvPicPr preferRelativeResize="0"/>
          <p:nvPr/>
        </p:nvPicPr>
        <p:blipFill rotWithShape="1">
          <a:blip r:embed="rId4">
            <a:alphaModFix/>
          </a:blip>
          <a:srcRect l="14385" r="16698"/>
          <a:stretch/>
        </p:blipFill>
        <p:spPr>
          <a:xfrm>
            <a:off x="6507934" y="2518632"/>
            <a:ext cx="2593790" cy="3690757"/>
          </a:xfrm>
          <a:prstGeom prst="rect">
            <a:avLst/>
          </a:prstGeom>
          <a:noFill/>
          <a:ln>
            <a:noFill/>
          </a:ln>
        </p:spPr>
      </p:pic>
      <p:pic>
        <p:nvPicPr>
          <p:cNvPr id="874" name="Google Shape;874;p236"/>
          <p:cNvPicPr preferRelativeResize="0"/>
          <p:nvPr/>
        </p:nvPicPr>
        <p:blipFill rotWithShape="1">
          <a:blip r:embed="rId5">
            <a:alphaModFix/>
          </a:blip>
          <a:srcRect l="12532" r="11799"/>
          <a:stretch/>
        </p:blipFill>
        <p:spPr>
          <a:xfrm>
            <a:off x="3099376" y="2512466"/>
            <a:ext cx="2641783" cy="4029198"/>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237"/>
          <p:cNvSpPr/>
          <p:nvPr/>
        </p:nvSpPr>
        <p:spPr>
          <a:xfrm>
            <a:off x="1388282" y="6143387"/>
            <a:ext cx="8371489" cy="502201"/>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sp>
        <p:nvSpPr>
          <p:cNvPr id="2" name="Title 1">
            <a:extLst>
              <a:ext uri="{FF2B5EF4-FFF2-40B4-BE49-F238E27FC236}">
                <a16:creationId xmlns:a16="http://schemas.microsoft.com/office/drawing/2014/main" id="{5F55CC51-BE12-2AEC-D1B9-C7F399F60298}"/>
              </a:ext>
            </a:extLst>
          </p:cNvPr>
          <p:cNvSpPr>
            <a:spLocks noGrp="1"/>
          </p:cNvSpPr>
          <p:nvPr>
            <p:ph type="title"/>
          </p:nvPr>
        </p:nvSpPr>
        <p:spPr/>
        <p:txBody>
          <a:bodyPr/>
          <a:lstStyle/>
          <a:p>
            <a:endParaRPr lang="en-US"/>
          </a:p>
        </p:txBody>
      </p:sp>
      <p:sp>
        <p:nvSpPr>
          <p:cNvPr id="881" name="Google Shape;881;p237"/>
          <p:cNvSpPr txBox="1"/>
          <p:nvPr/>
        </p:nvSpPr>
        <p:spPr>
          <a:xfrm>
            <a:off x="286546" y="817943"/>
            <a:ext cx="11619078" cy="943587"/>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Custom Job Simulations - Examples</a:t>
            </a:r>
            <a:endParaRPr sz="933"/>
          </a:p>
          <a:p>
            <a:pPr algn="ctr">
              <a:lnSpc>
                <a:spcPct val="125000"/>
              </a:lnSpc>
              <a:spcBef>
                <a:spcPts val="800"/>
              </a:spcBef>
              <a:buSzPts val="3000"/>
            </a:pPr>
            <a:r>
              <a:rPr lang="en-US" sz="1533" b="1">
                <a:solidFill>
                  <a:srgbClr val="48A8D7"/>
                </a:solidFill>
                <a:latin typeface="Lato"/>
                <a:ea typeface="Lato"/>
                <a:cs typeface="Lato"/>
                <a:sym typeface="Lato"/>
              </a:rPr>
              <a:t>To illustrate, below are examples how what custom job simulations we’d build for specific SF roles</a:t>
            </a:r>
            <a:endParaRPr sz="1200">
              <a:solidFill>
                <a:srgbClr val="6A6B6D"/>
              </a:solidFill>
              <a:latin typeface="Lato"/>
              <a:ea typeface="Lato"/>
              <a:cs typeface="Lato"/>
              <a:sym typeface="Lato"/>
            </a:endParaRPr>
          </a:p>
        </p:txBody>
      </p:sp>
      <p:pic>
        <p:nvPicPr>
          <p:cNvPr id="882" name="Google Shape;882;p237"/>
          <p:cNvPicPr preferRelativeResize="0"/>
          <p:nvPr/>
        </p:nvPicPr>
        <p:blipFill rotWithShape="1">
          <a:blip r:embed="rId3">
            <a:alphaModFix/>
          </a:blip>
          <a:srcRect/>
          <a:stretch/>
        </p:blipFill>
        <p:spPr>
          <a:xfrm>
            <a:off x="922310" y="3069888"/>
            <a:ext cx="1890532" cy="1726639"/>
          </a:xfrm>
          <a:prstGeom prst="rect">
            <a:avLst/>
          </a:prstGeom>
          <a:noFill/>
          <a:ln>
            <a:noFill/>
          </a:ln>
        </p:spPr>
      </p:pic>
      <p:sp>
        <p:nvSpPr>
          <p:cNvPr id="883" name="Google Shape;883;p237"/>
          <p:cNvSpPr txBox="1"/>
          <p:nvPr/>
        </p:nvSpPr>
        <p:spPr>
          <a:xfrm>
            <a:off x="3320734" y="2661208"/>
            <a:ext cx="6849046" cy="1328368"/>
          </a:xfrm>
          <a:prstGeom prst="rect">
            <a:avLst/>
          </a:prstGeom>
          <a:noFill/>
          <a:ln>
            <a:noFill/>
          </a:ln>
        </p:spPr>
        <p:txBody>
          <a:bodyPr spcFirstLastPara="1" wrap="square" lIns="0" tIns="0" rIns="0" bIns="0" anchor="t" anchorCtr="0">
            <a:noAutofit/>
          </a:bodyPr>
          <a:lstStyle/>
          <a:p>
            <a:pPr>
              <a:buSzPts val="2400"/>
            </a:pPr>
            <a:r>
              <a:rPr lang="en-US" sz="1600" b="1">
                <a:solidFill>
                  <a:srgbClr val="48A8D7"/>
                </a:solidFill>
                <a:latin typeface="Lato"/>
                <a:ea typeface="Lato"/>
                <a:cs typeface="Lato"/>
                <a:sym typeface="Lato"/>
              </a:rPr>
              <a:t>Loan Processor </a:t>
            </a:r>
            <a:endParaRPr>
              <a:solidFill>
                <a:srgbClr val="6A6B6D"/>
              </a:solidFill>
              <a:latin typeface="Lato"/>
              <a:ea typeface="Lato"/>
              <a:cs typeface="Lato"/>
              <a:sym typeface="Lato"/>
            </a:endParaRPr>
          </a:p>
          <a:p>
            <a:pPr>
              <a:lnSpc>
                <a:spcPct val="125000"/>
              </a:lnSpc>
              <a:spcBef>
                <a:spcPts val="400"/>
              </a:spcBef>
              <a:buSzPts val="1650"/>
            </a:pPr>
            <a:r>
              <a:rPr lang="en-US" sz="1100">
                <a:solidFill>
                  <a:srgbClr val="6A6B6D"/>
                </a:solidFill>
                <a:latin typeface="Lato"/>
                <a:ea typeface="Lato"/>
                <a:cs typeface="Lato"/>
                <a:sym typeface="Lato"/>
              </a:rPr>
              <a:t>-Have the candidate process a loan (process customer/loan information and capture crucial elements to follow a series of steps)</a:t>
            </a:r>
            <a:endParaRPr sz="933"/>
          </a:p>
          <a:p>
            <a:pPr>
              <a:lnSpc>
                <a:spcPct val="125000"/>
              </a:lnSpc>
              <a:spcBef>
                <a:spcPts val="400"/>
              </a:spcBef>
              <a:buSzPts val="1650"/>
            </a:pPr>
            <a:r>
              <a:rPr lang="en-US" sz="1100">
                <a:solidFill>
                  <a:srgbClr val="6A6B6D"/>
                </a:solidFill>
                <a:latin typeface="Lato"/>
                <a:ea typeface="Lato"/>
                <a:cs typeface="Lato"/>
                <a:sym typeface="Lato"/>
              </a:rPr>
              <a:t>-Also tests candidates detail orientation, quantitative ability (if needed), typing / computer skills, etc. </a:t>
            </a:r>
            <a:endParaRPr sz="933"/>
          </a:p>
          <a:p>
            <a:pPr>
              <a:lnSpc>
                <a:spcPct val="125000"/>
              </a:lnSpc>
              <a:spcBef>
                <a:spcPts val="400"/>
              </a:spcBef>
              <a:buSzPts val="1650"/>
            </a:pPr>
            <a:endParaRPr sz="1100">
              <a:solidFill>
                <a:srgbClr val="6A6B6D"/>
              </a:solidFill>
              <a:latin typeface="Lato"/>
              <a:ea typeface="Lato"/>
              <a:cs typeface="Lato"/>
              <a:sym typeface="Lato"/>
            </a:endParaRPr>
          </a:p>
        </p:txBody>
      </p:sp>
      <p:sp>
        <p:nvSpPr>
          <p:cNvPr id="884" name="Google Shape;884;p237"/>
          <p:cNvSpPr txBox="1"/>
          <p:nvPr/>
        </p:nvSpPr>
        <p:spPr>
          <a:xfrm>
            <a:off x="3320734" y="4122895"/>
            <a:ext cx="6849046" cy="943587"/>
          </a:xfrm>
          <a:prstGeom prst="rect">
            <a:avLst/>
          </a:prstGeom>
          <a:noFill/>
          <a:ln>
            <a:noFill/>
          </a:ln>
        </p:spPr>
        <p:txBody>
          <a:bodyPr spcFirstLastPara="1" wrap="square" lIns="0" tIns="0" rIns="0" bIns="0" anchor="t" anchorCtr="0">
            <a:noAutofit/>
          </a:bodyPr>
          <a:lstStyle/>
          <a:p>
            <a:pPr>
              <a:buSzPts val="2400"/>
            </a:pPr>
            <a:r>
              <a:rPr lang="en-US" sz="1600" b="1">
                <a:solidFill>
                  <a:srgbClr val="48A8D7"/>
                </a:solidFill>
                <a:latin typeface="Lato"/>
                <a:ea typeface="Lato"/>
                <a:cs typeface="Lato"/>
                <a:sym typeface="Lato"/>
              </a:rPr>
              <a:t>HR Generalist</a:t>
            </a:r>
            <a:endParaRPr>
              <a:solidFill>
                <a:srgbClr val="6A6B6D"/>
              </a:solidFill>
              <a:latin typeface="Lato"/>
              <a:ea typeface="Lato"/>
              <a:cs typeface="Lato"/>
              <a:sym typeface="Lato"/>
            </a:endParaRPr>
          </a:p>
          <a:p>
            <a:pPr>
              <a:lnSpc>
                <a:spcPct val="125000"/>
              </a:lnSpc>
              <a:spcBef>
                <a:spcPts val="400"/>
              </a:spcBef>
              <a:buSzPts val="1650"/>
            </a:pPr>
            <a:r>
              <a:rPr lang="en-US" sz="1100">
                <a:solidFill>
                  <a:srgbClr val="6A6B6D"/>
                </a:solidFill>
                <a:latin typeface="Lato"/>
                <a:ea typeface="Lato"/>
                <a:cs typeface="Lato"/>
                <a:sym typeface="Lato"/>
              </a:rPr>
              <a:t>-Asks candidate to perform various activities related to HR role (send out employee emails, put together employee onboarding plan, etc.)</a:t>
            </a:r>
            <a:endParaRPr sz="933"/>
          </a:p>
          <a:p>
            <a:pPr>
              <a:lnSpc>
                <a:spcPct val="125000"/>
              </a:lnSpc>
              <a:spcBef>
                <a:spcPts val="400"/>
              </a:spcBef>
              <a:buSzPts val="1650"/>
            </a:pPr>
            <a:r>
              <a:rPr lang="en-US" sz="1100">
                <a:solidFill>
                  <a:srgbClr val="6A6B6D"/>
                </a:solidFill>
                <a:latin typeface="Lato"/>
                <a:ea typeface="Lato"/>
                <a:cs typeface="Lato"/>
                <a:sym typeface="Lato"/>
              </a:rPr>
              <a:t>-Also tests candidate’s HR knowledge, grammar, computer/typing skills, PowerPoint/Excel skills, etc.</a:t>
            </a:r>
            <a:endParaRPr sz="933"/>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238"/>
          <p:cNvSpPr/>
          <p:nvPr/>
        </p:nvSpPr>
        <p:spPr>
          <a:xfrm>
            <a:off x="1388282" y="6143387"/>
            <a:ext cx="8371489" cy="502201"/>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sp>
        <p:nvSpPr>
          <p:cNvPr id="2" name="Title 1">
            <a:extLst>
              <a:ext uri="{FF2B5EF4-FFF2-40B4-BE49-F238E27FC236}">
                <a16:creationId xmlns:a16="http://schemas.microsoft.com/office/drawing/2014/main" id="{195C79B3-513F-EFBF-4D11-4039FD90BE07}"/>
              </a:ext>
            </a:extLst>
          </p:cNvPr>
          <p:cNvSpPr>
            <a:spLocks noGrp="1"/>
          </p:cNvSpPr>
          <p:nvPr>
            <p:ph type="title"/>
          </p:nvPr>
        </p:nvSpPr>
        <p:spPr/>
        <p:txBody>
          <a:bodyPr/>
          <a:lstStyle/>
          <a:p>
            <a:endParaRPr lang="en-US"/>
          </a:p>
        </p:txBody>
      </p:sp>
      <p:sp>
        <p:nvSpPr>
          <p:cNvPr id="891" name="Google Shape;891;p238"/>
          <p:cNvSpPr txBox="1"/>
          <p:nvPr/>
        </p:nvSpPr>
        <p:spPr>
          <a:xfrm>
            <a:off x="286546" y="817943"/>
            <a:ext cx="11619078" cy="943587"/>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Custom Interview Tools &amp; Scorecards</a:t>
            </a:r>
            <a:endParaRPr sz="933"/>
          </a:p>
          <a:p>
            <a:pPr algn="ctr">
              <a:lnSpc>
                <a:spcPct val="125000"/>
              </a:lnSpc>
              <a:spcBef>
                <a:spcPts val="800"/>
              </a:spcBef>
              <a:buSzPts val="3000"/>
            </a:pPr>
            <a:r>
              <a:rPr lang="en-US" sz="1533" b="1">
                <a:solidFill>
                  <a:srgbClr val="48A8D7"/>
                </a:solidFill>
                <a:latin typeface="Lato"/>
                <a:ea typeface="Lato"/>
                <a:cs typeface="Lato"/>
                <a:sym typeface="Lato"/>
              </a:rPr>
              <a:t>Capture interview feedback; Consolidate and visualize all candidate insights collected in aggregated candidate scorecards.</a:t>
            </a:r>
            <a:endParaRPr sz="1200">
              <a:solidFill>
                <a:srgbClr val="6A6B6D"/>
              </a:solidFill>
              <a:latin typeface="Lato"/>
              <a:ea typeface="Lato"/>
              <a:cs typeface="Lato"/>
              <a:sym typeface="Lato"/>
            </a:endParaRPr>
          </a:p>
        </p:txBody>
      </p:sp>
      <p:pic>
        <p:nvPicPr>
          <p:cNvPr id="892" name="Google Shape;892;p238"/>
          <p:cNvPicPr preferRelativeResize="0"/>
          <p:nvPr/>
        </p:nvPicPr>
        <p:blipFill rotWithShape="1">
          <a:blip r:embed="rId3">
            <a:alphaModFix/>
          </a:blip>
          <a:srcRect/>
          <a:stretch/>
        </p:blipFill>
        <p:spPr>
          <a:xfrm>
            <a:off x="5855143" y="2250389"/>
            <a:ext cx="3939172" cy="5105967"/>
          </a:xfrm>
          <a:prstGeom prst="rect">
            <a:avLst/>
          </a:prstGeom>
          <a:noFill/>
          <a:ln>
            <a:noFill/>
          </a:ln>
        </p:spPr>
      </p:pic>
      <p:grpSp>
        <p:nvGrpSpPr>
          <p:cNvPr id="893" name="Google Shape;893;p238"/>
          <p:cNvGrpSpPr/>
          <p:nvPr/>
        </p:nvGrpSpPr>
        <p:grpSpPr>
          <a:xfrm>
            <a:off x="2030789" y="2138409"/>
            <a:ext cx="3110071" cy="4798844"/>
            <a:chOff x="912734" y="1084217"/>
            <a:chExt cx="5308350" cy="8971687"/>
          </a:xfrm>
        </p:grpSpPr>
        <p:pic>
          <p:nvPicPr>
            <p:cNvPr id="894" name="Google Shape;894;p238"/>
            <p:cNvPicPr preferRelativeResize="0"/>
            <p:nvPr/>
          </p:nvPicPr>
          <p:blipFill rotWithShape="1">
            <a:blip r:embed="rId4">
              <a:alphaModFix/>
            </a:blip>
            <a:srcRect/>
            <a:stretch/>
          </p:blipFill>
          <p:spPr>
            <a:xfrm>
              <a:off x="912734" y="1084217"/>
              <a:ext cx="5308350" cy="8971687"/>
            </a:xfrm>
            <a:prstGeom prst="rect">
              <a:avLst/>
            </a:prstGeom>
            <a:noFill/>
            <a:ln>
              <a:noFill/>
            </a:ln>
          </p:spPr>
        </p:pic>
        <p:pic>
          <p:nvPicPr>
            <p:cNvPr id="895" name="Google Shape;895;p238"/>
            <p:cNvPicPr preferRelativeResize="0"/>
            <p:nvPr/>
          </p:nvPicPr>
          <p:blipFill rotWithShape="1">
            <a:blip r:embed="rId5">
              <a:alphaModFix/>
            </a:blip>
            <a:srcRect/>
            <a:stretch/>
          </p:blipFill>
          <p:spPr>
            <a:xfrm>
              <a:off x="1870928" y="2069073"/>
              <a:ext cx="3729897" cy="6700138"/>
            </a:xfrm>
            <a:prstGeom prst="rect">
              <a:avLst/>
            </a:prstGeom>
            <a:noFill/>
            <a:ln>
              <a:noFill/>
            </a:ln>
          </p:spPr>
        </p:pic>
      </p:gr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2" name="Title 1">
            <a:extLst>
              <a:ext uri="{FF2B5EF4-FFF2-40B4-BE49-F238E27FC236}">
                <a16:creationId xmlns:a16="http://schemas.microsoft.com/office/drawing/2014/main" id="{E401CC67-7711-7017-6557-A82F27FEE648}"/>
              </a:ext>
            </a:extLst>
          </p:cNvPr>
          <p:cNvSpPr>
            <a:spLocks noGrp="1"/>
          </p:cNvSpPr>
          <p:nvPr>
            <p:ph type="title"/>
          </p:nvPr>
        </p:nvSpPr>
        <p:spPr/>
        <p:txBody>
          <a:bodyPr/>
          <a:lstStyle/>
          <a:p>
            <a:endParaRPr lang="en-US"/>
          </a:p>
        </p:txBody>
      </p:sp>
      <p:pic>
        <p:nvPicPr>
          <p:cNvPr id="902" name="Google Shape;902;p239" descr="Laptop computer isolated on a white background with a blank screen. -  Download Free Vectors, Clipart Graphics &amp; Vector Art"/>
          <p:cNvPicPr preferRelativeResize="0"/>
          <p:nvPr/>
        </p:nvPicPr>
        <p:blipFill rotWithShape="1">
          <a:blip r:embed="rId3">
            <a:alphaModFix/>
          </a:blip>
          <a:srcRect l="3967" t="14866" r="3965" b="14872"/>
          <a:stretch/>
        </p:blipFill>
        <p:spPr>
          <a:xfrm>
            <a:off x="2124834" y="2054629"/>
            <a:ext cx="7973651" cy="4563750"/>
          </a:xfrm>
          <a:prstGeom prst="rect">
            <a:avLst/>
          </a:prstGeom>
          <a:noFill/>
          <a:ln>
            <a:noFill/>
          </a:ln>
        </p:spPr>
      </p:pic>
      <p:pic>
        <p:nvPicPr>
          <p:cNvPr id="903" name="Google Shape;903;p239"/>
          <p:cNvPicPr preferRelativeResize="0"/>
          <p:nvPr/>
        </p:nvPicPr>
        <p:blipFill rotWithShape="1">
          <a:blip r:embed="rId4">
            <a:alphaModFix/>
          </a:blip>
          <a:srcRect/>
          <a:stretch/>
        </p:blipFill>
        <p:spPr>
          <a:xfrm>
            <a:off x="3233232" y="2347645"/>
            <a:ext cx="5725537" cy="3089224"/>
          </a:xfrm>
          <a:prstGeom prst="rect">
            <a:avLst/>
          </a:prstGeom>
          <a:noFill/>
          <a:ln>
            <a:noFill/>
          </a:ln>
        </p:spPr>
      </p:pic>
      <p:sp>
        <p:nvSpPr>
          <p:cNvPr id="904" name="Google Shape;904;p239"/>
          <p:cNvSpPr txBox="1"/>
          <p:nvPr/>
        </p:nvSpPr>
        <p:spPr>
          <a:xfrm>
            <a:off x="286546" y="817943"/>
            <a:ext cx="11619078" cy="943587"/>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Custom Interview Tools &amp; Scorecards</a:t>
            </a:r>
            <a:endParaRPr sz="933"/>
          </a:p>
          <a:p>
            <a:pPr algn="ctr">
              <a:lnSpc>
                <a:spcPct val="125000"/>
              </a:lnSpc>
              <a:spcBef>
                <a:spcPts val="800"/>
              </a:spcBef>
              <a:buSzPts val="3000"/>
            </a:pPr>
            <a:r>
              <a:rPr lang="en-US" sz="1533" b="1">
                <a:solidFill>
                  <a:srgbClr val="48A8D7"/>
                </a:solidFill>
                <a:latin typeface="Lato"/>
                <a:ea typeface="Lato"/>
                <a:cs typeface="Lato"/>
                <a:sym typeface="Lato"/>
              </a:rPr>
              <a:t>Capture interview feedback; Consolidate and visualize all candidate insights collected in aggregated candidate scorecards.</a:t>
            </a:r>
            <a:endParaRPr sz="1200">
              <a:solidFill>
                <a:srgbClr val="6A6B6D"/>
              </a:solidFill>
              <a:latin typeface="Lato"/>
              <a:ea typeface="Lato"/>
              <a:cs typeface="Lato"/>
              <a:sym typeface="La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 name="Title 2">
            <a:extLst>
              <a:ext uri="{FF2B5EF4-FFF2-40B4-BE49-F238E27FC236}">
                <a16:creationId xmlns:a16="http://schemas.microsoft.com/office/drawing/2014/main" id="{1E1F50AD-9060-9B59-4ABA-C2C67D27C9E4}"/>
              </a:ext>
            </a:extLst>
          </p:cNvPr>
          <p:cNvSpPr>
            <a:spLocks noGrp="1"/>
          </p:cNvSpPr>
          <p:nvPr>
            <p:ph type="title"/>
          </p:nvPr>
        </p:nvSpPr>
        <p:spPr/>
        <p:txBody>
          <a:bodyPr/>
          <a:lstStyle/>
          <a:p>
            <a:endParaRPr lang="en-US"/>
          </a:p>
        </p:txBody>
      </p:sp>
      <p:sp>
        <p:nvSpPr>
          <p:cNvPr id="306" name="Google Shape;306;p18"/>
          <p:cNvSpPr/>
          <p:nvPr/>
        </p:nvSpPr>
        <p:spPr>
          <a:xfrm>
            <a:off x="5018045" y="1328474"/>
            <a:ext cx="4208400" cy="4208400"/>
          </a:xfrm>
          <a:prstGeom prst="ellipse">
            <a:avLst/>
          </a:prstGeom>
          <a:noFill/>
          <a:ln w="38100" cap="flat" cmpd="sng">
            <a:solidFill>
              <a:srgbClr val="3CB1E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grpSp>
        <p:nvGrpSpPr>
          <p:cNvPr id="309" name="Google Shape;309;p18"/>
          <p:cNvGrpSpPr/>
          <p:nvPr/>
        </p:nvGrpSpPr>
        <p:grpSpPr>
          <a:xfrm>
            <a:off x="1477645" y="2183624"/>
            <a:ext cx="1803300" cy="2132450"/>
            <a:chOff x="1600475" y="2033875"/>
            <a:chExt cx="1803300" cy="2132450"/>
          </a:xfrm>
        </p:grpSpPr>
        <p:sp>
          <p:nvSpPr>
            <p:cNvPr id="310" name="Google Shape;310;p18"/>
            <p:cNvSpPr/>
            <p:nvPr/>
          </p:nvSpPr>
          <p:spPr>
            <a:xfrm>
              <a:off x="1600475" y="2401125"/>
              <a:ext cx="1803300" cy="1765200"/>
            </a:xfrm>
            <a:prstGeom prst="roundRect">
              <a:avLst>
                <a:gd name="adj" fmla="val 6033"/>
              </a:avLst>
            </a:prstGeom>
            <a:solidFill>
              <a:srgbClr val="F7F7F9"/>
            </a:solidFill>
            <a:ln>
              <a:noFill/>
            </a:ln>
            <a:effectLst>
              <a:outerShdw blurRad="185738" algn="bl" rotWithShape="0">
                <a:srgbClr val="07223B">
                  <a:alpha val="1529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311" name="Google Shape;311;p18"/>
            <p:cNvSpPr txBox="1"/>
            <p:nvPr/>
          </p:nvSpPr>
          <p:spPr>
            <a:xfrm>
              <a:off x="1600475" y="2617025"/>
              <a:ext cx="1803300" cy="61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333333"/>
                  </a:solidFill>
                  <a:latin typeface="Lato"/>
                  <a:ea typeface="Lato"/>
                  <a:cs typeface="Lato"/>
                  <a:sym typeface="Lato"/>
                </a:rPr>
                <a:t>Assess</a:t>
              </a: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333333"/>
                  </a:solidFill>
                  <a:latin typeface="Lato"/>
                  <a:ea typeface="Lato"/>
                  <a:cs typeface="Lato"/>
                  <a:sym typeface="Lato"/>
                </a:rPr>
                <a:t>Employees</a:t>
              </a:r>
            </a:p>
          </p:txBody>
        </p:sp>
        <p:sp>
          <p:nvSpPr>
            <p:cNvPr id="312" name="Google Shape;312;p18"/>
            <p:cNvSpPr/>
            <p:nvPr/>
          </p:nvSpPr>
          <p:spPr>
            <a:xfrm>
              <a:off x="2241575" y="2033875"/>
              <a:ext cx="521100" cy="521100"/>
            </a:xfrm>
            <a:prstGeom prst="ellipse">
              <a:avLst/>
            </a:prstGeom>
            <a:solidFill>
              <a:srgbClr val="3CB1E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Lato Black"/>
                  <a:ea typeface="Lato Black"/>
                  <a:cs typeface="Lato Black"/>
                  <a:sym typeface="Lato Black"/>
                </a:rPr>
                <a:t>1</a:t>
              </a:r>
            </a:p>
          </p:txBody>
        </p:sp>
      </p:grpSp>
      <p:grpSp>
        <p:nvGrpSpPr>
          <p:cNvPr id="313" name="Google Shape;313;p18"/>
          <p:cNvGrpSpPr/>
          <p:nvPr/>
        </p:nvGrpSpPr>
        <p:grpSpPr>
          <a:xfrm>
            <a:off x="4017645" y="2183624"/>
            <a:ext cx="1803300" cy="2132450"/>
            <a:chOff x="3911875" y="2033875"/>
            <a:chExt cx="1803300" cy="2132450"/>
          </a:xfrm>
        </p:grpSpPr>
        <p:sp>
          <p:nvSpPr>
            <p:cNvPr id="314" name="Google Shape;314;p18"/>
            <p:cNvSpPr/>
            <p:nvPr/>
          </p:nvSpPr>
          <p:spPr>
            <a:xfrm>
              <a:off x="3911875" y="2401125"/>
              <a:ext cx="1803300" cy="1765200"/>
            </a:xfrm>
            <a:prstGeom prst="roundRect">
              <a:avLst>
                <a:gd name="adj" fmla="val 6033"/>
              </a:avLst>
            </a:prstGeom>
            <a:solidFill>
              <a:srgbClr val="F7F7F9"/>
            </a:solidFill>
            <a:ln>
              <a:noFill/>
            </a:ln>
            <a:effectLst>
              <a:outerShdw blurRad="185738" algn="bl" rotWithShape="0">
                <a:srgbClr val="07223B">
                  <a:alpha val="1529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315" name="Google Shape;315;p18"/>
            <p:cNvSpPr txBox="1"/>
            <p:nvPr/>
          </p:nvSpPr>
          <p:spPr>
            <a:xfrm>
              <a:off x="3911875" y="2617025"/>
              <a:ext cx="1803300" cy="61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solidFill>
                    <a:srgbClr val="48A8D7"/>
                  </a:solidFill>
                  <a:latin typeface="Lato Black"/>
                  <a:ea typeface="Lato Black"/>
                  <a:cs typeface="Lato Black"/>
                  <a:sym typeface="Lato Black"/>
                </a:rPr>
                <a:t>Optimize</a:t>
              </a: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333333"/>
                  </a:solidFill>
                  <a:latin typeface="Lato"/>
                  <a:ea typeface="Lato"/>
                  <a:cs typeface="Lato"/>
                  <a:sym typeface="Lato"/>
                </a:rPr>
                <a:t>Predictive Models</a:t>
              </a:r>
            </a:p>
          </p:txBody>
        </p:sp>
        <p:sp>
          <p:nvSpPr>
            <p:cNvPr id="316" name="Google Shape;316;p18"/>
            <p:cNvSpPr/>
            <p:nvPr/>
          </p:nvSpPr>
          <p:spPr>
            <a:xfrm>
              <a:off x="4552975" y="2033875"/>
              <a:ext cx="521100" cy="521100"/>
            </a:xfrm>
            <a:prstGeom prst="ellipse">
              <a:avLst/>
            </a:prstGeom>
            <a:solidFill>
              <a:srgbClr val="3CB1E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Lato Black"/>
                  <a:ea typeface="Lato Black"/>
                  <a:cs typeface="Lato Black"/>
                  <a:sym typeface="Lato Black"/>
                </a:rPr>
                <a:t>2</a:t>
              </a:r>
            </a:p>
          </p:txBody>
        </p:sp>
      </p:grpSp>
      <p:grpSp>
        <p:nvGrpSpPr>
          <p:cNvPr id="317" name="Google Shape;317;p18"/>
          <p:cNvGrpSpPr/>
          <p:nvPr/>
        </p:nvGrpSpPr>
        <p:grpSpPr>
          <a:xfrm>
            <a:off x="6354445" y="670649"/>
            <a:ext cx="1803300" cy="2132450"/>
            <a:chOff x="6248675" y="520900"/>
            <a:chExt cx="1803300" cy="2132450"/>
          </a:xfrm>
        </p:grpSpPr>
        <p:sp>
          <p:nvSpPr>
            <p:cNvPr id="318" name="Google Shape;318;p18"/>
            <p:cNvSpPr/>
            <p:nvPr/>
          </p:nvSpPr>
          <p:spPr>
            <a:xfrm>
              <a:off x="6248675" y="888150"/>
              <a:ext cx="1803300" cy="1765200"/>
            </a:xfrm>
            <a:prstGeom prst="roundRect">
              <a:avLst>
                <a:gd name="adj" fmla="val 6033"/>
              </a:avLst>
            </a:prstGeom>
            <a:solidFill>
              <a:srgbClr val="F7F7F9"/>
            </a:solidFill>
            <a:ln>
              <a:noFill/>
            </a:ln>
            <a:effectLst>
              <a:outerShdw blurRad="185738" algn="bl" rotWithShape="0">
                <a:srgbClr val="07223B">
                  <a:alpha val="1529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319" name="Google Shape;319;p18"/>
            <p:cNvSpPr txBox="1"/>
            <p:nvPr/>
          </p:nvSpPr>
          <p:spPr>
            <a:xfrm>
              <a:off x="6248675" y="1104050"/>
              <a:ext cx="1803300" cy="61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333333"/>
                  </a:solidFill>
                  <a:latin typeface="Lato"/>
                  <a:ea typeface="Lato"/>
                  <a:cs typeface="Lato"/>
                  <a:sym typeface="Lato"/>
                </a:rPr>
                <a:t>Candidates Take Assessments</a:t>
              </a:r>
            </a:p>
          </p:txBody>
        </p:sp>
        <p:sp>
          <p:nvSpPr>
            <p:cNvPr id="320" name="Google Shape;320;p18"/>
            <p:cNvSpPr/>
            <p:nvPr/>
          </p:nvSpPr>
          <p:spPr>
            <a:xfrm>
              <a:off x="6889775" y="520900"/>
              <a:ext cx="521100" cy="521100"/>
            </a:xfrm>
            <a:prstGeom prst="ellipse">
              <a:avLst/>
            </a:prstGeom>
            <a:solidFill>
              <a:srgbClr val="3CB1E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FFFFFF"/>
                  </a:solidFill>
                  <a:latin typeface="Lato Black"/>
                  <a:ea typeface="Lato Black"/>
                  <a:cs typeface="Lato Black"/>
                  <a:sym typeface="Lato Black"/>
                </a:rPr>
                <a:t>3</a:t>
              </a:r>
            </a:p>
          </p:txBody>
        </p:sp>
      </p:grpSp>
      <p:grpSp>
        <p:nvGrpSpPr>
          <p:cNvPr id="321" name="Google Shape;321;p18"/>
          <p:cNvGrpSpPr/>
          <p:nvPr/>
        </p:nvGrpSpPr>
        <p:grpSpPr>
          <a:xfrm>
            <a:off x="8691245" y="2183624"/>
            <a:ext cx="1803300" cy="2132450"/>
            <a:chOff x="8585475" y="2033875"/>
            <a:chExt cx="1803300" cy="2132450"/>
          </a:xfrm>
        </p:grpSpPr>
        <p:sp>
          <p:nvSpPr>
            <p:cNvPr id="322" name="Google Shape;322;p18"/>
            <p:cNvSpPr/>
            <p:nvPr/>
          </p:nvSpPr>
          <p:spPr>
            <a:xfrm>
              <a:off x="8585475" y="2401125"/>
              <a:ext cx="1803300" cy="1765200"/>
            </a:xfrm>
            <a:prstGeom prst="roundRect">
              <a:avLst>
                <a:gd name="adj" fmla="val 6033"/>
              </a:avLst>
            </a:prstGeom>
            <a:solidFill>
              <a:srgbClr val="F7F7F9"/>
            </a:solidFill>
            <a:ln>
              <a:noFill/>
            </a:ln>
            <a:effectLst>
              <a:outerShdw blurRad="185738" algn="bl" rotWithShape="0">
                <a:srgbClr val="07223B">
                  <a:alpha val="1529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18"/>
            <p:cNvSpPr txBox="1"/>
            <p:nvPr/>
          </p:nvSpPr>
          <p:spPr>
            <a:xfrm>
              <a:off x="8585475" y="2617025"/>
              <a:ext cx="1803300" cy="61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333333"/>
                  </a:solidFill>
                  <a:latin typeface="Lato"/>
                  <a:ea typeface="Lato"/>
                  <a:cs typeface="Lato"/>
                  <a:sym typeface="Lato"/>
                </a:rPr>
                <a:t>Predict </a:t>
              </a:r>
            </a:p>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333333"/>
                  </a:solidFill>
                  <a:latin typeface="Lato"/>
                  <a:ea typeface="Lato"/>
                  <a:cs typeface="Lato"/>
                  <a:sym typeface="Lato"/>
                </a:rPr>
                <a:t>Outcomes</a:t>
              </a:r>
            </a:p>
          </p:txBody>
        </p:sp>
        <p:sp>
          <p:nvSpPr>
            <p:cNvPr id="324" name="Google Shape;324;p18"/>
            <p:cNvSpPr/>
            <p:nvPr/>
          </p:nvSpPr>
          <p:spPr>
            <a:xfrm>
              <a:off x="9226575" y="2033875"/>
              <a:ext cx="521100" cy="521100"/>
            </a:xfrm>
            <a:prstGeom prst="ellipse">
              <a:avLst/>
            </a:prstGeom>
            <a:solidFill>
              <a:srgbClr val="3CB1E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Lato Black"/>
                  <a:ea typeface="Lato Black"/>
                  <a:cs typeface="Lato Black"/>
                  <a:sym typeface="Lato Black"/>
                </a:rPr>
                <a:t>4</a:t>
              </a:r>
              <a:endParaRPr sz="2400" b="0" i="0" u="none" strike="noStrike" cap="none">
                <a:solidFill>
                  <a:srgbClr val="FFFFFF"/>
                </a:solidFill>
                <a:latin typeface="Lato Black"/>
                <a:ea typeface="Lato Black"/>
                <a:cs typeface="Lato Black"/>
                <a:sym typeface="Lato Black"/>
              </a:endParaRPr>
            </a:p>
          </p:txBody>
        </p:sp>
      </p:grpSp>
      <p:grpSp>
        <p:nvGrpSpPr>
          <p:cNvPr id="325" name="Google Shape;325;p18"/>
          <p:cNvGrpSpPr/>
          <p:nvPr/>
        </p:nvGrpSpPr>
        <p:grpSpPr>
          <a:xfrm>
            <a:off x="6354445" y="4239349"/>
            <a:ext cx="1803300" cy="2132450"/>
            <a:chOff x="6248675" y="520900"/>
            <a:chExt cx="1803300" cy="2132450"/>
          </a:xfrm>
        </p:grpSpPr>
        <p:sp>
          <p:nvSpPr>
            <p:cNvPr id="326" name="Google Shape;326;p18"/>
            <p:cNvSpPr/>
            <p:nvPr/>
          </p:nvSpPr>
          <p:spPr>
            <a:xfrm>
              <a:off x="6248675" y="888150"/>
              <a:ext cx="1803300" cy="1765200"/>
            </a:xfrm>
            <a:prstGeom prst="roundRect">
              <a:avLst>
                <a:gd name="adj" fmla="val 6033"/>
              </a:avLst>
            </a:prstGeom>
            <a:solidFill>
              <a:srgbClr val="F7F7F9"/>
            </a:solidFill>
            <a:ln>
              <a:noFill/>
            </a:ln>
            <a:effectLst>
              <a:outerShdw blurRad="185738" algn="bl" rotWithShape="0">
                <a:srgbClr val="07223B">
                  <a:alpha val="15294"/>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solidFill>
                  <a:srgbClr val="000000"/>
                </a:solidFill>
                <a:latin typeface="Arial"/>
                <a:ea typeface="Arial"/>
                <a:cs typeface="Arial"/>
                <a:sym typeface="Arial"/>
              </a:endParaRPr>
            </a:p>
          </p:txBody>
        </p:sp>
        <p:sp>
          <p:nvSpPr>
            <p:cNvPr id="327" name="Google Shape;327;p18"/>
            <p:cNvSpPr txBox="1"/>
            <p:nvPr/>
          </p:nvSpPr>
          <p:spPr>
            <a:xfrm>
              <a:off x="6248675" y="1104050"/>
              <a:ext cx="1803300" cy="619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333333"/>
                  </a:solidFill>
                  <a:latin typeface="Lato"/>
                  <a:ea typeface="Lato"/>
                  <a:cs typeface="Lato"/>
                  <a:sym typeface="Lato"/>
                </a:rPr>
                <a:t>Track Outcomes</a:t>
              </a:r>
              <a:endParaRPr lang="en-US" sz="1400" b="1" i="0" u="none" strike="noStrike" cap="none" dirty="0">
                <a:solidFill>
                  <a:srgbClr val="333333"/>
                </a:solidFill>
                <a:latin typeface="Lato"/>
                <a:ea typeface="Lato"/>
                <a:cs typeface="Lato"/>
                <a:sym typeface="Lato"/>
              </a:endParaRPr>
            </a:p>
          </p:txBody>
        </p:sp>
        <p:sp>
          <p:nvSpPr>
            <p:cNvPr id="328" name="Google Shape;328;p18"/>
            <p:cNvSpPr/>
            <p:nvPr/>
          </p:nvSpPr>
          <p:spPr>
            <a:xfrm>
              <a:off x="6889775" y="520900"/>
              <a:ext cx="521100" cy="521100"/>
            </a:xfrm>
            <a:prstGeom prst="ellipse">
              <a:avLst/>
            </a:prstGeom>
            <a:solidFill>
              <a:srgbClr val="3CB1E5"/>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FFFFFF"/>
                  </a:solidFill>
                  <a:latin typeface="Lato Black"/>
                  <a:ea typeface="Lato Black"/>
                  <a:cs typeface="Lato Black"/>
                  <a:sym typeface="Lato Black"/>
                </a:rPr>
                <a:t>5</a:t>
              </a:r>
            </a:p>
          </p:txBody>
        </p:sp>
      </p:grpSp>
      <p:sp>
        <p:nvSpPr>
          <p:cNvPr id="329" name="Google Shape;329;p18"/>
          <p:cNvSpPr/>
          <p:nvPr/>
        </p:nvSpPr>
        <p:spPr>
          <a:xfrm rot="5400000">
            <a:off x="3529595" y="3343824"/>
            <a:ext cx="264900" cy="177600"/>
          </a:xfrm>
          <a:prstGeom prst="triangle">
            <a:avLst>
              <a:gd name="adj" fmla="val 50000"/>
            </a:avLst>
          </a:prstGeom>
          <a:solidFill>
            <a:srgbClr val="48A8D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0" name="Google Shape;330;p18"/>
          <p:cNvPicPr preferRelativeResize="0"/>
          <p:nvPr/>
        </p:nvPicPr>
        <p:blipFill rotWithShape="1">
          <a:blip r:embed="rId3">
            <a:alphaModFix/>
          </a:blip>
          <a:srcRect/>
          <a:stretch/>
        </p:blipFill>
        <p:spPr>
          <a:xfrm>
            <a:off x="6620581" y="5219693"/>
            <a:ext cx="1271031" cy="1509479"/>
          </a:xfrm>
          <a:prstGeom prst="rect">
            <a:avLst/>
          </a:prstGeom>
          <a:noFill/>
          <a:ln>
            <a:noFill/>
          </a:ln>
        </p:spPr>
      </p:pic>
      <p:pic>
        <p:nvPicPr>
          <p:cNvPr id="331" name="Google Shape;331;p18"/>
          <p:cNvPicPr preferRelativeResize="0"/>
          <p:nvPr/>
        </p:nvPicPr>
        <p:blipFill rotWithShape="1">
          <a:blip r:embed="rId4">
            <a:alphaModFix/>
          </a:blip>
          <a:srcRect/>
          <a:stretch/>
        </p:blipFill>
        <p:spPr>
          <a:xfrm>
            <a:off x="6220595" y="1919518"/>
            <a:ext cx="1803300" cy="1509482"/>
          </a:xfrm>
          <a:prstGeom prst="rect">
            <a:avLst/>
          </a:prstGeom>
          <a:noFill/>
          <a:ln>
            <a:noFill/>
          </a:ln>
        </p:spPr>
      </p:pic>
      <p:pic>
        <p:nvPicPr>
          <p:cNvPr id="332" name="Google Shape;332;p18"/>
          <p:cNvPicPr preferRelativeResize="0"/>
          <p:nvPr/>
        </p:nvPicPr>
        <p:blipFill rotWithShape="1">
          <a:blip r:embed="rId5">
            <a:alphaModFix/>
          </a:blip>
          <a:srcRect/>
          <a:stretch/>
        </p:blipFill>
        <p:spPr>
          <a:xfrm>
            <a:off x="4224959" y="3428993"/>
            <a:ext cx="1388672" cy="1509480"/>
          </a:xfrm>
          <a:prstGeom prst="rect">
            <a:avLst/>
          </a:prstGeom>
          <a:noFill/>
          <a:ln>
            <a:noFill/>
          </a:ln>
        </p:spPr>
      </p:pic>
      <p:pic>
        <p:nvPicPr>
          <p:cNvPr id="333" name="Google Shape;333;p18"/>
          <p:cNvPicPr preferRelativeResize="0"/>
          <p:nvPr/>
        </p:nvPicPr>
        <p:blipFill rotWithShape="1">
          <a:blip r:embed="rId6">
            <a:alphaModFix/>
          </a:blip>
          <a:srcRect/>
          <a:stretch/>
        </p:blipFill>
        <p:spPr>
          <a:xfrm>
            <a:off x="1530493" y="3492493"/>
            <a:ext cx="1697609" cy="1509480"/>
          </a:xfrm>
          <a:prstGeom prst="rect">
            <a:avLst/>
          </a:prstGeom>
          <a:noFill/>
          <a:ln>
            <a:noFill/>
          </a:ln>
        </p:spPr>
      </p:pic>
      <p:pic>
        <p:nvPicPr>
          <p:cNvPr id="334" name="Google Shape;334;p18"/>
          <p:cNvPicPr preferRelativeResize="0"/>
          <p:nvPr/>
        </p:nvPicPr>
        <p:blipFill rotWithShape="1">
          <a:blip r:embed="rId7">
            <a:alphaModFix/>
          </a:blip>
          <a:srcRect/>
          <a:stretch/>
        </p:blipFill>
        <p:spPr>
          <a:xfrm>
            <a:off x="9039268" y="3428993"/>
            <a:ext cx="1107259" cy="1509477"/>
          </a:xfrm>
          <a:prstGeom prst="rect">
            <a:avLst/>
          </a:prstGeom>
          <a:noFill/>
          <a:ln>
            <a:noFill/>
          </a:ln>
        </p:spPr>
      </p:pic>
      <p:sp>
        <p:nvSpPr>
          <p:cNvPr id="335" name="Google Shape;335;p18"/>
          <p:cNvSpPr/>
          <p:nvPr/>
        </p:nvSpPr>
        <p:spPr>
          <a:xfrm rot="2702752">
            <a:off x="5533253" y="1819878"/>
            <a:ext cx="264953" cy="177767"/>
          </a:xfrm>
          <a:prstGeom prst="triangle">
            <a:avLst>
              <a:gd name="adj" fmla="val 50000"/>
            </a:avLst>
          </a:prstGeom>
          <a:solidFill>
            <a:srgbClr val="3CB1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 name="Google Shape;336;p18"/>
          <p:cNvSpPr/>
          <p:nvPr/>
        </p:nvSpPr>
        <p:spPr>
          <a:xfrm rot="8102752">
            <a:off x="8441492" y="1819847"/>
            <a:ext cx="264953" cy="177767"/>
          </a:xfrm>
          <a:prstGeom prst="triangle">
            <a:avLst>
              <a:gd name="adj" fmla="val 50000"/>
            </a:avLst>
          </a:prstGeom>
          <a:solidFill>
            <a:srgbClr val="3CB1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 name="Google Shape;337;p18"/>
          <p:cNvSpPr/>
          <p:nvPr/>
        </p:nvSpPr>
        <p:spPr>
          <a:xfrm rot="-8097248">
            <a:off x="8447992" y="4855178"/>
            <a:ext cx="264953" cy="177767"/>
          </a:xfrm>
          <a:prstGeom prst="triangle">
            <a:avLst>
              <a:gd name="adj" fmla="val 50000"/>
            </a:avLst>
          </a:prstGeom>
          <a:solidFill>
            <a:srgbClr val="3CB1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 name="Google Shape;338;p18"/>
          <p:cNvSpPr/>
          <p:nvPr/>
        </p:nvSpPr>
        <p:spPr>
          <a:xfrm rot="-2697248">
            <a:off x="5533416" y="4855229"/>
            <a:ext cx="264953" cy="177767"/>
          </a:xfrm>
          <a:prstGeom prst="triangle">
            <a:avLst>
              <a:gd name="adj" fmla="val 50000"/>
            </a:avLst>
          </a:prstGeom>
          <a:solidFill>
            <a:srgbClr val="3CB1E5"/>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 name="Google Shape;339;p18"/>
          <p:cNvSpPr txBox="1"/>
          <p:nvPr/>
        </p:nvSpPr>
        <p:spPr>
          <a:xfrm>
            <a:off x="1530492" y="5031999"/>
            <a:ext cx="169760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Lato Light"/>
                <a:ea typeface="Lato Light"/>
                <a:cs typeface="Lato Light"/>
                <a:sym typeface="Lato Light"/>
              </a:rPr>
              <a:t>+ Employee, Performance &amp; Satisfaction Data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240"/>
          <p:cNvSpPr txBox="1"/>
          <p:nvPr/>
        </p:nvSpPr>
        <p:spPr>
          <a:xfrm>
            <a:off x="836784" y="817943"/>
            <a:ext cx="10518601" cy="2045400"/>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Track Hiring Accuracy by Hiring Cohorts</a:t>
            </a:r>
            <a:endParaRPr sz="933"/>
          </a:p>
          <a:p>
            <a:pPr algn="ctr">
              <a:lnSpc>
                <a:spcPct val="125000"/>
              </a:lnSpc>
              <a:spcBef>
                <a:spcPts val="800"/>
              </a:spcBef>
              <a:buSzPts val="3000"/>
            </a:pPr>
            <a:r>
              <a:rPr lang="en-US" sz="1533" b="1">
                <a:solidFill>
                  <a:srgbClr val="48A8D7"/>
                </a:solidFill>
                <a:latin typeface="Lato"/>
                <a:ea typeface="Lato"/>
                <a:cs typeface="Lato"/>
                <a:sym typeface="Lato"/>
              </a:rPr>
              <a:t>Journeyfront helps track hiring accuracy by hiring cohort to monitor progress and facilitate continual improvement.</a:t>
            </a:r>
            <a:endParaRPr sz="1200">
              <a:solidFill>
                <a:srgbClr val="6A6B6D"/>
              </a:solidFill>
              <a:latin typeface="Lato"/>
              <a:ea typeface="Lato"/>
              <a:cs typeface="Lato"/>
              <a:sym typeface="Lato"/>
            </a:endParaRPr>
          </a:p>
        </p:txBody>
      </p:sp>
      <p:sp>
        <p:nvSpPr>
          <p:cNvPr id="2" name="Title 1">
            <a:extLst>
              <a:ext uri="{FF2B5EF4-FFF2-40B4-BE49-F238E27FC236}">
                <a16:creationId xmlns:a16="http://schemas.microsoft.com/office/drawing/2014/main" id="{71BC215B-8D83-AE63-3E07-5681A54FE623}"/>
              </a:ext>
            </a:extLst>
          </p:cNvPr>
          <p:cNvSpPr>
            <a:spLocks noGrp="1"/>
          </p:cNvSpPr>
          <p:nvPr>
            <p:ph type="title"/>
          </p:nvPr>
        </p:nvSpPr>
        <p:spPr/>
        <p:txBody>
          <a:bodyPr/>
          <a:lstStyle/>
          <a:p>
            <a:endParaRPr lang="en-US"/>
          </a:p>
        </p:txBody>
      </p:sp>
      <p:sp>
        <p:nvSpPr>
          <p:cNvPr id="913" name="Google Shape;913;p240"/>
          <p:cNvSpPr/>
          <p:nvPr/>
        </p:nvSpPr>
        <p:spPr>
          <a:xfrm>
            <a:off x="1455761" y="6406441"/>
            <a:ext cx="8370627" cy="203779"/>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pic>
        <p:nvPicPr>
          <p:cNvPr id="914" name="Google Shape;914;p240" descr="Laptop computer isolated on a white background with a blank screen. -  Download Free Vectors, Clipart Graphics &amp; Vector Art"/>
          <p:cNvPicPr preferRelativeResize="0"/>
          <p:nvPr/>
        </p:nvPicPr>
        <p:blipFill rotWithShape="1">
          <a:blip r:embed="rId3">
            <a:alphaModFix/>
          </a:blip>
          <a:srcRect l="3446" t="15625" r="3408" b="14477"/>
          <a:stretch/>
        </p:blipFill>
        <p:spPr>
          <a:xfrm>
            <a:off x="1526915" y="2148247"/>
            <a:ext cx="7904330" cy="4448537"/>
          </a:xfrm>
          <a:prstGeom prst="rect">
            <a:avLst/>
          </a:prstGeom>
          <a:noFill/>
          <a:ln>
            <a:noFill/>
          </a:ln>
        </p:spPr>
      </p:pic>
      <p:pic>
        <p:nvPicPr>
          <p:cNvPr id="915" name="Google Shape;915;p240"/>
          <p:cNvPicPr preferRelativeResize="0"/>
          <p:nvPr/>
        </p:nvPicPr>
        <p:blipFill rotWithShape="1">
          <a:blip r:embed="rId4">
            <a:alphaModFix/>
          </a:blip>
          <a:srcRect/>
          <a:stretch/>
        </p:blipFill>
        <p:spPr>
          <a:xfrm>
            <a:off x="2709890" y="2403566"/>
            <a:ext cx="5538380" cy="3181820"/>
          </a:xfrm>
          <a:prstGeom prst="rect">
            <a:avLst/>
          </a:prstGeom>
          <a:noFill/>
          <a:ln>
            <a:noFill/>
          </a:ln>
        </p:spPr>
      </p:pic>
      <p:sp>
        <p:nvSpPr>
          <p:cNvPr id="916" name="Google Shape;916;p240"/>
          <p:cNvSpPr/>
          <p:nvPr/>
        </p:nvSpPr>
        <p:spPr>
          <a:xfrm>
            <a:off x="3778232" y="2591228"/>
            <a:ext cx="2103925" cy="692607"/>
          </a:xfrm>
          <a:prstGeom prst="wedgeRoundRectCallout">
            <a:avLst>
              <a:gd name="adj1" fmla="val -69736"/>
              <a:gd name="adj2" fmla="val 67424"/>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Identify from your own data which attributes, questions, etc. correlate most strongly with performance</a:t>
            </a:r>
            <a:endParaRPr sz="800" b="1">
              <a:solidFill>
                <a:srgbClr val="FFFFFF"/>
              </a:solidFill>
              <a:latin typeface="Lato"/>
              <a:ea typeface="Lato"/>
              <a:cs typeface="Lato"/>
              <a:sym typeface="Lato"/>
            </a:endParaRPr>
          </a:p>
        </p:txBody>
      </p:sp>
      <p:sp>
        <p:nvSpPr>
          <p:cNvPr id="917" name="Google Shape;917;p240"/>
          <p:cNvSpPr/>
          <p:nvPr/>
        </p:nvSpPr>
        <p:spPr>
          <a:xfrm>
            <a:off x="606766" y="3709327"/>
            <a:ext cx="1777815" cy="825726"/>
          </a:xfrm>
          <a:prstGeom prst="wedgeRoundRectCallout">
            <a:avLst>
              <a:gd name="adj1" fmla="val 92667"/>
              <a:gd name="adj2" fmla="val 44890"/>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Track performance of new hires by hiring cohort - Quickly identify positive and negative performance trends to pinpoint which interventions are working.</a:t>
            </a:r>
            <a:endParaRPr sz="800" b="1">
              <a:solidFill>
                <a:srgbClr val="FFFFFF"/>
              </a:solidFill>
              <a:latin typeface="Lato"/>
              <a:ea typeface="Lato"/>
              <a:cs typeface="Lato"/>
              <a:sym typeface="Lato"/>
            </a:endParaRPr>
          </a:p>
        </p:txBody>
      </p:sp>
      <p:sp>
        <p:nvSpPr>
          <p:cNvPr id="918" name="Google Shape;918;p240"/>
          <p:cNvSpPr/>
          <p:nvPr/>
        </p:nvSpPr>
        <p:spPr>
          <a:xfrm>
            <a:off x="7920368" y="3752135"/>
            <a:ext cx="1244600" cy="620380"/>
          </a:xfrm>
          <a:prstGeom prst="wedgeRoundRectCallout">
            <a:avLst>
              <a:gd name="adj1" fmla="val -43171"/>
              <a:gd name="adj2" fmla="val 7110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Performance bucketing based on your own data</a:t>
            </a:r>
            <a:endParaRPr sz="800" b="1">
              <a:solidFill>
                <a:srgbClr val="FFFFFF"/>
              </a:solidFill>
              <a:latin typeface="Lato"/>
              <a:ea typeface="Lato"/>
              <a:cs typeface="Lato"/>
              <a:sym typeface="Lato"/>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923" name="Google Shape;923;p241"/>
          <p:cNvSpPr txBox="1"/>
          <p:nvPr/>
        </p:nvSpPr>
        <p:spPr>
          <a:xfrm>
            <a:off x="836784" y="817943"/>
            <a:ext cx="10518601" cy="2045400"/>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Track Hiring Accuracy by Hiring Cohorts</a:t>
            </a:r>
            <a:endParaRPr sz="933"/>
          </a:p>
          <a:p>
            <a:pPr algn="ctr">
              <a:lnSpc>
                <a:spcPct val="125000"/>
              </a:lnSpc>
              <a:spcBef>
                <a:spcPts val="800"/>
              </a:spcBef>
              <a:buSzPts val="3000"/>
            </a:pPr>
            <a:r>
              <a:rPr lang="en-US" sz="1533" b="1">
                <a:solidFill>
                  <a:srgbClr val="48A8D7"/>
                </a:solidFill>
                <a:latin typeface="Lato"/>
                <a:ea typeface="Lato"/>
                <a:cs typeface="Lato"/>
                <a:sym typeface="Lato"/>
              </a:rPr>
              <a:t>Journeyfront helps track hiring accuracy by hiring cohort to monitor progress and facilitate continual improvement.</a:t>
            </a:r>
            <a:endParaRPr sz="1200">
              <a:solidFill>
                <a:srgbClr val="6A6B6D"/>
              </a:solidFill>
              <a:latin typeface="Lato"/>
              <a:ea typeface="Lato"/>
              <a:cs typeface="Lato"/>
              <a:sym typeface="Lato"/>
            </a:endParaRPr>
          </a:p>
        </p:txBody>
      </p:sp>
      <p:sp>
        <p:nvSpPr>
          <p:cNvPr id="2" name="Title 1">
            <a:extLst>
              <a:ext uri="{FF2B5EF4-FFF2-40B4-BE49-F238E27FC236}">
                <a16:creationId xmlns:a16="http://schemas.microsoft.com/office/drawing/2014/main" id="{3553658F-DB16-0ABF-088A-E518977E0421}"/>
              </a:ext>
            </a:extLst>
          </p:cNvPr>
          <p:cNvSpPr>
            <a:spLocks noGrp="1"/>
          </p:cNvSpPr>
          <p:nvPr>
            <p:ph type="title"/>
          </p:nvPr>
        </p:nvSpPr>
        <p:spPr/>
        <p:txBody>
          <a:bodyPr/>
          <a:lstStyle/>
          <a:p>
            <a:endParaRPr lang="en-US"/>
          </a:p>
        </p:txBody>
      </p:sp>
      <p:sp>
        <p:nvSpPr>
          <p:cNvPr id="927" name="Google Shape;927;p241"/>
          <p:cNvSpPr/>
          <p:nvPr/>
        </p:nvSpPr>
        <p:spPr>
          <a:xfrm>
            <a:off x="1455761" y="6406441"/>
            <a:ext cx="8370627" cy="203779"/>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grpSp>
        <p:nvGrpSpPr>
          <p:cNvPr id="928" name="Google Shape;928;p241"/>
          <p:cNvGrpSpPr/>
          <p:nvPr/>
        </p:nvGrpSpPr>
        <p:grpSpPr>
          <a:xfrm>
            <a:off x="1551653" y="2152616"/>
            <a:ext cx="7904330" cy="4448537"/>
            <a:chOff x="1776997" y="2984708"/>
            <a:chExt cx="11856495" cy="6672805"/>
          </a:xfrm>
        </p:grpSpPr>
        <p:pic>
          <p:nvPicPr>
            <p:cNvPr id="929" name="Google Shape;929;p241" descr="Laptop computer isolated on a white background with a blank screen. -  Download Free Vectors, Clipart Graphics &amp; Vector Art"/>
            <p:cNvPicPr preferRelativeResize="0"/>
            <p:nvPr/>
          </p:nvPicPr>
          <p:blipFill rotWithShape="1">
            <a:blip r:embed="rId3">
              <a:alphaModFix/>
            </a:blip>
            <a:srcRect l="3446" t="15625" r="3408" b="14477"/>
            <a:stretch/>
          </p:blipFill>
          <p:spPr>
            <a:xfrm>
              <a:off x="1776997" y="2984708"/>
              <a:ext cx="11856495" cy="6672805"/>
            </a:xfrm>
            <a:prstGeom prst="rect">
              <a:avLst/>
            </a:prstGeom>
            <a:gradFill>
              <a:gsLst>
                <a:gs pos="0">
                  <a:srgbClr val="48A8D7"/>
                </a:gs>
                <a:gs pos="100000">
                  <a:srgbClr val="81C8E5"/>
                </a:gs>
              </a:gsLst>
              <a:lin ang="0" scaled="0"/>
            </a:gradFill>
            <a:ln>
              <a:noFill/>
            </a:ln>
          </p:spPr>
        </p:pic>
        <p:pic>
          <p:nvPicPr>
            <p:cNvPr id="930" name="Google Shape;930;p241"/>
            <p:cNvPicPr preferRelativeResize="0"/>
            <p:nvPr/>
          </p:nvPicPr>
          <p:blipFill rotWithShape="1">
            <a:blip r:embed="rId4">
              <a:alphaModFix/>
            </a:blip>
            <a:srcRect l="70" r="1366"/>
            <a:stretch/>
          </p:blipFill>
          <p:spPr>
            <a:xfrm>
              <a:off x="3474209" y="3522530"/>
              <a:ext cx="8378100" cy="4392998"/>
            </a:xfrm>
            <a:prstGeom prst="rect">
              <a:avLst/>
            </a:prstGeom>
            <a:gradFill>
              <a:gsLst>
                <a:gs pos="0">
                  <a:srgbClr val="48A8D7"/>
                </a:gs>
                <a:gs pos="100000">
                  <a:srgbClr val="81C8E5"/>
                </a:gs>
              </a:gsLst>
              <a:lin ang="0" scaled="0"/>
            </a:gradFill>
            <a:ln>
              <a:noFill/>
            </a:ln>
          </p:spPr>
        </p:pic>
      </p:grpSp>
      <p:sp>
        <p:nvSpPr>
          <p:cNvPr id="931" name="Google Shape;931;p241"/>
          <p:cNvSpPr/>
          <p:nvPr/>
        </p:nvSpPr>
        <p:spPr>
          <a:xfrm>
            <a:off x="3829691" y="2711057"/>
            <a:ext cx="1912659" cy="629643"/>
          </a:xfrm>
          <a:prstGeom prst="wedgeRoundRectCallout">
            <a:avLst>
              <a:gd name="adj1" fmla="val -69736"/>
              <a:gd name="adj2" fmla="val 67424"/>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Identify from your own data which attributes, questions, etc. correlate most strongly with retention</a:t>
            </a:r>
            <a:endParaRPr sz="800" b="1">
              <a:solidFill>
                <a:srgbClr val="FFFFFF"/>
              </a:solidFill>
              <a:latin typeface="Lato"/>
              <a:ea typeface="Lato"/>
              <a:cs typeface="Lato"/>
              <a:sym typeface="Lato"/>
            </a:endParaRPr>
          </a:p>
        </p:txBody>
      </p:sp>
      <p:sp>
        <p:nvSpPr>
          <p:cNvPr id="932" name="Google Shape;932;p241"/>
          <p:cNvSpPr/>
          <p:nvPr/>
        </p:nvSpPr>
        <p:spPr>
          <a:xfrm>
            <a:off x="606765" y="3709326"/>
            <a:ext cx="1777815" cy="825726"/>
          </a:xfrm>
          <a:prstGeom prst="wedgeRoundRectCallout">
            <a:avLst>
              <a:gd name="adj1" fmla="val 92667"/>
              <a:gd name="adj2" fmla="val 44890"/>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Track performance of new hires by hiring cohort - Quickly identify positive and negative turnover trends to pinpoint which interventions are working.</a:t>
            </a:r>
            <a:endParaRPr sz="800" b="1">
              <a:solidFill>
                <a:srgbClr val="FFFFFF"/>
              </a:solidFill>
              <a:latin typeface="Lato"/>
              <a:ea typeface="Lato"/>
              <a:cs typeface="Lato"/>
              <a:sym typeface="Lato"/>
            </a:endParaRPr>
          </a:p>
        </p:txBody>
      </p:sp>
      <p:sp>
        <p:nvSpPr>
          <p:cNvPr id="933" name="Google Shape;933;p241"/>
          <p:cNvSpPr/>
          <p:nvPr/>
        </p:nvSpPr>
        <p:spPr>
          <a:xfrm>
            <a:off x="7920368" y="3752135"/>
            <a:ext cx="1244600" cy="620380"/>
          </a:xfrm>
          <a:prstGeom prst="wedgeRoundRectCallout">
            <a:avLst>
              <a:gd name="adj1" fmla="val -43171"/>
              <a:gd name="adj2" fmla="val 71106"/>
              <a:gd name="adj3" fmla="val 16667"/>
            </a:avLst>
          </a:prstGeom>
          <a:gradFill>
            <a:gsLst>
              <a:gs pos="0">
                <a:srgbClr val="48A8D7"/>
              </a:gs>
              <a:gs pos="100000">
                <a:srgbClr val="81C8E5"/>
              </a:gs>
            </a:gsLst>
            <a:lin ang="0" scaled="0"/>
          </a:gradFill>
          <a:ln>
            <a:noFill/>
          </a:ln>
        </p:spPr>
        <p:txBody>
          <a:bodyPr spcFirstLastPara="1" wrap="square" lIns="60950" tIns="30467" rIns="60950" bIns="30467" anchor="ctr" anchorCtr="0">
            <a:noAutofit/>
          </a:bodyPr>
          <a:lstStyle/>
          <a:p>
            <a:pPr algn="ctr">
              <a:buSzPts val="1200"/>
            </a:pPr>
            <a:r>
              <a:rPr lang="en-US" sz="800" b="1">
                <a:solidFill>
                  <a:srgbClr val="FFFFFF"/>
                </a:solidFill>
                <a:latin typeface="Lato"/>
                <a:ea typeface="Lato"/>
                <a:cs typeface="Lato"/>
                <a:sym typeface="Lato"/>
              </a:rPr>
              <a:t>Turnover &amp; performance bucketing based on your own data</a:t>
            </a:r>
            <a:endParaRPr sz="800" b="1">
              <a:solidFill>
                <a:srgbClr val="FFFFFF"/>
              </a:solidFill>
              <a:latin typeface="Lato"/>
              <a:ea typeface="Lato"/>
              <a:cs typeface="Lato"/>
              <a:sym typeface="Lato"/>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pic>
        <p:nvPicPr>
          <p:cNvPr id="938" name="Google Shape;938;p242" descr="Laptop computer isolated on a white background with a blank screen. -  Download Free Vectors, Clipart Graphics &amp; Vector Art"/>
          <p:cNvPicPr preferRelativeResize="0"/>
          <p:nvPr/>
        </p:nvPicPr>
        <p:blipFill rotWithShape="1">
          <a:blip r:embed="rId3">
            <a:alphaModFix/>
          </a:blip>
          <a:srcRect l="3447" t="15626" r="3408" b="14477"/>
          <a:stretch/>
        </p:blipFill>
        <p:spPr>
          <a:xfrm>
            <a:off x="432392" y="1989806"/>
            <a:ext cx="7904330" cy="4448537"/>
          </a:xfrm>
          <a:prstGeom prst="rect">
            <a:avLst/>
          </a:prstGeom>
          <a:noFill/>
          <a:ln>
            <a:noFill/>
          </a:ln>
        </p:spPr>
      </p:pic>
      <p:grpSp>
        <p:nvGrpSpPr>
          <p:cNvPr id="939" name="Google Shape;939;p242"/>
          <p:cNvGrpSpPr/>
          <p:nvPr/>
        </p:nvGrpSpPr>
        <p:grpSpPr>
          <a:xfrm>
            <a:off x="7455120" y="2190250"/>
            <a:ext cx="3337914" cy="3469023"/>
            <a:chOff x="2672355" y="3690477"/>
            <a:chExt cx="3595569" cy="4982322"/>
          </a:xfrm>
        </p:grpSpPr>
        <p:sp>
          <p:nvSpPr>
            <p:cNvPr id="940" name="Google Shape;940;p242"/>
            <p:cNvSpPr/>
            <p:nvPr/>
          </p:nvSpPr>
          <p:spPr>
            <a:xfrm>
              <a:off x="2749048" y="3914244"/>
              <a:ext cx="3439800" cy="4520400"/>
            </a:xfrm>
            <a:prstGeom prst="roundRect">
              <a:avLst>
                <a:gd name="adj" fmla="val 3014"/>
              </a:avLst>
            </a:prstGeom>
            <a:solidFill>
              <a:srgbClr val="F7F8F9"/>
            </a:solidFill>
            <a:ln>
              <a:noFill/>
            </a:ln>
            <a:effectLst>
              <a:outerShdw blurRad="228600" algn="bl" rotWithShape="0">
                <a:srgbClr val="073763">
                  <a:alpha val="49411"/>
                </a:srgbClr>
              </a:outerShdw>
            </a:effectLst>
          </p:spPr>
          <p:txBody>
            <a:bodyPr spcFirstLastPara="1" wrap="square" lIns="60950" tIns="60950" rIns="60950" bIns="60950" anchor="ctr" anchorCtr="0">
              <a:noAutofit/>
            </a:bodyPr>
            <a:lstStyle/>
            <a:p>
              <a:pPr>
                <a:buSzPts val="1400"/>
              </a:pPr>
              <a:endParaRPr sz="933"/>
            </a:p>
          </p:txBody>
        </p:sp>
        <p:pic>
          <p:nvPicPr>
            <p:cNvPr id="941" name="Google Shape;941;p242"/>
            <p:cNvPicPr preferRelativeResize="0"/>
            <p:nvPr/>
          </p:nvPicPr>
          <p:blipFill rotWithShape="1">
            <a:blip r:embed="rId4">
              <a:alphaModFix/>
            </a:blip>
            <a:srcRect/>
            <a:stretch/>
          </p:blipFill>
          <p:spPr>
            <a:xfrm>
              <a:off x="2672355" y="3690477"/>
              <a:ext cx="3595569" cy="4982322"/>
            </a:xfrm>
            <a:prstGeom prst="rect">
              <a:avLst/>
            </a:prstGeom>
            <a:noFill/>
            <a:ln>
              <a:noFill/>
            </a:ln>
          </p:spPr>
        </p:pic>
      </p:grpSp>
      <p:sp>
        <p:nvSpPr>
          <p:cNvPr id="942" name="Google Shape;942;p242"/>
          <p:cNvSpPr txBox="1"/>
          <p:nvPr/>
        </p:nvSpPr>
        <p:spPr>
          <a:xfrm>
            <a:off x="836784" y="817943"/>
            <a:ext cx="10518601" cy="2045400"/>
          </a:xfrm>
          <a:prstGeom prst="rect">
            <a:avLst/>
          </a:prstGeom>
          <a:noFill/>
          <a:ln>
            <a:noFill/>
          </a:ln>
        </p:spPr>
        <p:txBody>
          <a:bodyPr spcFirstLastPara="1" wrap="square" lIns="100767" tIns="100767" rIns="100767" bIns="100767" anchor="t" anchorCtr="0">
            <a:noAutofit/>
          </a:bodyPr>
          <a:lstStyle/>
          <a:p>
            <a:pPr algn="ctr">
              <a:lnSpc>
                <a:spcPct val="125000"/>
              </a:lnSpc>
              <a:spcBef>
                <a:spcPts val="800"/>
              </a:spcBef>
              <a:buSzPts val="3000"/>
            </a:pPr>
            <a:r>
              <a:rPr lang="en-US" sz="2000">
                <a:solidFill>
                  <a:schemeClr val="dk1"/>
                </a:solidFill>
                <a:latin typeface="Lato"/>
                <a:ea typeface="Lato"/>
                <a:cs typeface="Lato"/>
                <a:sym typeface="Lato"/>
              </a:rPr>
              <a:t>Optimize Your Unique Hiring Formula</a:t>
            </a:r>
            <a:endParaRPr sz="933"/>
          </a:p>
          <a:p>
            <a:pPr algn="ctr">
              <a:lnSpc>
                <a:spcPct val="125000"/>
              </a:lnSpc>
              <a:spcBef>
                <a:spcPts val="800"/>
              </a:spcBef>
              <a:buSzPts val="3000"/>
            </a:pPr>
            <a:r>
              <a:rPr lang="en-US" sz="1533" b="1">
                <a:solidFill>
                  <a:srgbClr val="48A8D7"/>
                </a:solidFill>
                <a:latin typeface="Lato"/>
                <a:ea typeface="Lato"/>
                <a:cs typeface="Lato"/>
                <a:sym typeface="Lato"/>
              </a:rPr>
              <a:t>Identify insights from your own employee data for how to improve post-hire outcomes – retention, performance, etc.</a:t>
            </a:r>
            <a:endParaRPr sz="1200">
              <a:solidFill>
                <a:srgbClr val="6A6B6D"/>
              </a:solidFill>
              <a:latin typeface="Lato"/>
              <a:ea typeface="Lato"/>
              <a:cs typeface="Lato"/>
              <a:sym typeface="Lato"/>
            </a:endParaRPr>
          </a:p>
        </p:txBody>
      </p:sp>
      <p:sp>
        <p:nvSpPr>
          <p:cNvPr id="2" name="Title 1">
            <a:extLst>
              <a:ext uri="{FF2B5EF4-FFF2-40B4-BE49-F238E27FC236}">
                <a16:creationId xmlns:a16="http://schemas.microsoft.com/office/drawing/2014/main" id="{8AE309E9-5600-0CF4-671B-9A515644B786}"/>
              </a:ext>
            </a:extLst>
          </p:cNvPr>
          <p:cNvSpPr>
            <a:spLocks noGrp="1"/>
          </p:cNvSpPr>
          <p:nvPr>
            <p:ph type="title"/>
          </p:nvPr>
        </p:nvSpPr>
        <p:spPr/>
        <p:txBody>
          <a:bodyPr/>
          <a:lstStyle/>
          <a:p>
            <a:endParaRPr lang="en-US"/>
          </a:p>
        </p:txBody>
      </p:sp>
      <p:sp>
        <p:nvSpPr>
          <p:cNvPr id="946" name="Google Shape;946;p242"/>
          <p:cNvSpPr/>
          <p:nvPr/>
        </p:nvSpPr>
        <p:spPr>
          <a:xfrm>
            <a:off x="3699820" y="2411997"/>
            <a:ext cx="1437009" cy="761867"/>
          </a:xfrm>
          <a:prstGeom prst="wedgeRoundRectCallout">
            <a:avLst>
              <a:gd name="adj1" fmla="val -70748"/>
              <a:gd name="adj2" fmla="val 64884"/>
              <a:gd name="adj3" fmla="val 16667"/>
            </a:avLst>
          </a:prstGeom>
          <a:solidFill>
            <a:srgbClr val="00B0F0"/>
          </a:solidFill>
          <a:ln>
            <a:noFill/>
          </a:ln>
        </p:spPr>
        <p:txBody>
          <a:bodyPr spcFirstLastPara="1" wrap="square" lIns="60950" tIns="30467" rIns="60950" bIns="30467" anchor="ctr" anchorCtr="0">
            <a:noAutofit/>
          </a:bodyPr>
          <a:lstStyle/>
          <a:p>
            <a:pPr algn="ctr">
              <a:buSzPts val="1200"/>
            </a:pPr>
            <a:r>
              <a:rPr lang="en-US" sz="800">
                <a:solidFill>
                  <a:schemeClr val="lt1"/>
                </a:solidFill>
              </a:rPr>
              <a:t>Identify what employee attributes, interview questions, etc. correlate most strongly with retention – use those insights </a:t>
            </a:r>
            <a:endParaRPr sz="933"/>
          </a:p>
        </p:txBody>
      </p:sp>
      <p:sp>
        <p:nvSpPr>
          <p:cNvPr id="947" name="Google Shape;947;p242"/>
          <p:cNvSpPr/>
          <p:nvPr/>
        </p:nvSpPr>
        <p:spPr>
          <a:xfrm>
            <a:off x="1455761" y="6406441"/>
            <a:ext cx="8370627" cy="203779"/>
          </a:xfrm>
          <a:prstGeom prst="rect">
            <a:avLst/>
          </a:prstGeom>
          <a:solidFill>
            <a:schemeClr val="lt1"/>
          </a:solidFill>
          <a:ln>
            <a:noFill/>
          </a:ln>
        </p:spPr>
        <p:txBody>
          <a:bodyPr spcFirstLastPara="1" wrap="square" lIns="60950" tIns="30467" rIns="60950" bIns="30467" anchor="ctr" anchorCtr="0">
            <a:noAutofit/>
          </a:bodyPr>
          <a:lstStyle/>
          <a:p>
            <a:pPr algn="ctr">
              <a:buSzPts val="1400"/>
            </a:pPr>
            <a:endParaRPr sz="933">
              <a:solidFill>
                <a:schemeClr val="lt1"/>
              </a:solidFill>
            </a:endParaRPr>
          </a:p>
        </p:txBody>
      </p:sp>
      <p:pic>
        <p:nvPicPr>
          <p:cNvPr id="948" name="Google Shape;948;p242"/>
          <p:cNvPicPr preferRelativeResize="0"/>
          <p:nvPr/>
        </p:nvPicPr>
        <p:blipFill rotWithShape="1">
          <a:blip r:embed="rId5">
            <a:alphaModFix/>
          </a:blip>
          <a:srcRect/>
          <a:stretch/>
        </p:blipFill>
        <p:spPr>
          <a:xfrm>
            <a:off x="1571098" y="2235415"/>
            <a:ext cx="5596764" cy="3193161"/>
          </a:xfrm>
          <a:prstGeom prst="rect">
            <a:avLst/>
          </a:prstGeom>
          <a:noFill/>
          <a:ln>
            <a:noFill/>
          </a:ln>
        </p:spPr>
      </p:pic>
      <p:pic>
        <p:nvPicPr>
          <p:cNvPr id="949" name="Google Shape;949;p242"/>
          <p:cNvPicPr preferRelativeResize="0"/>
          <p:nvPr/>
        </p:nvPicPr>
        <p:blipFill rotWithShape="1">
          <a:blip r:embed="rId6">
            <a:alphaModFix/>
          </a:blip>
          <a:srcRect l="73434" t="14074" r="11439" b="18963"/>
          <a:stretch/>
        </p:blipFill>
        <p:spPr>
          <a:xfrm>
            <a:off x="7646313" y="2464839"/>
            <a:ext cx="2936345" cy="2879515"/>
          </a:xfrm>
          <a:prstGeom prst="rect">
            <a:avLst/>
          </a:prstGeom>
          <a:noFill/>
          <a:ln>
            <a:noFill/>
          </a:ln>
        </p:spPr>
      </p:pic>
      <p:pic>
        <p:nvPicPr>
          <p:cNvPr id="950" name="Google Shape;950;p242"/>
          <p:cNvPicPr preferRelativeResize="0"/>
          <p:nvPr/>
        </p:nvPicPr>
        <p:blipFill rotWithShape="1">
          <a:blip r:embed="rId7">
            <a:alphaModFix/>
          </a:blip>
          <a:srcRect/>
          <a:stretch/>
        </p:blipFill>
        <p:spPr>
          <a:xfrm>
            <a:off x="8531675" y="5536713"/>
            <a:ext cx="880549" cy="890699"/>
          </a:xfrm>
          <a:prstGeom prst="rect">
            <a:avLst/>
          </a:prstGeom>
          <a:noFill/>
          <a:ln>
            <a:noFill/>
          </a:ln>
        </p:spPr>
      </p:pic>
    </p:spTree>
  </p:cSld>
  <p:clrMapOvr>
    <a:masterClrMapping/>
  </p:clrMapOvr>
</p:sld>
</file>

<file path=ppt/theme/theme1.xml><?xml version="1.0" encoding="utf-8"?>
<a:theme xmlns:a="http://schemas.openxmlformats.org/drawingml/2006/main" name="Cover Simp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8D9D18-E299-4D8C-BBE2-D5F01D01FEEE}" vid="{BC69CC59-430F-46F2-819D-F2F51CD75515}"/>
    </a:ext>
  </a:extLst>
</a:theme>
</file>

<file path=ppt/theme/theme2.xml><?xml version="1.0" encoding="utf-8"?>
<a:theme xmlns:a="http://schemas.openxmlformats.org/drawingml/2006/main" name="Cover With Partner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8D9D18-E299-4D8C-BBE2-D5F01D01FEEE}" vid="{E3A15A4B-7148-4327-8ED5-6192D9781CBA}"/>
    </a:ext>
  </a:extLst>
</a:theme>
</file>

<file path=ppt/theme/theme3.xml><?xml version="1.0" encoding="utf-8"?>
<a:theme xmlns:a="http://schemas.openxmlformats.org/drawingml/2006/main" name="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8D9D18-E299-4D8C-BBE2-D5F01D01FEEE}" vid="{6EF4C257-71CD-40D5-9170-051D54C9BE4D}"/>
    </a:ext>
  </a:extLst>
</a:theme>
</file>

<file path=ppt/theme/theme4.xml><?xml version="1.0" encoding="utf-8"?>
<a:theme xmlns:a="http://schemas.openxmlformats.org/drawingml/2006/main" name="Section Header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D18D9D18-E299-4D8C-BBE2-D5F01D01FEEE}" vid="{E26FEAC6-D48C-4F96-BE2B-71930D7FBA6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1221</TotalTime>
  <Words>7442</Words>
  <Application>Microsoft Office PowerPoint</Application>
  <PresentationFormat>Widescreen</PresentationFormat>
  <Paragraphs>849</Paragraphs>
  <Slides>92</Slides>
  <Notes>70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92</vt:i4>
      </vt:variant>
    </vt:vector>
  </HeadingPairs>
  <TitlesOfParts>
    <vt:vector size="106" baseType="lpstr">
      <vt:lpstr>Calibri</vt:lpstr>
      <vt:lpstr>Wingdings</vt:lpstr>
      <vt:lpstr>Lato regular</vt:lpstr>
      <vt:lpstr>Lato</vt:lpstr>
      <vt:lpstr>Calibri Light</vt:lpstr>
      <vt:lpstr>Lato Black</vt:lpstr>
      <vt:lpstr>Lato Medium</vt:lpstr>
      <vt:lpstr>Lato Light</vt:lpstr>
      <vt:lpstr>Arial</vt:lpstr>
      <vt:lpstr>Lato Heavy</vt:lpstr>
      <vt:lpstr>Cover Simple</vt:lpstr>
      <vt:lpstr>Cover With Partner Logo</vt:lpstr>
      <vt:lpstr>Content</vt:lpstr>
      <vt:lpstr>Section Headers</vt:lpstr>
      <vt:lpstr>Kickoff Meeting With KeHE</vt:lpstr>
      <vt:lpstr>PowerPoint Presentation</vt:lpstr>
      <vt:lpstr>Key Objectives Today</vt:lpstr>
      <vt:lpstr>PowerPoint Presentation</vt:lpstr>
      <vt:lpstr>PowerPoint Presentation</vt:lpstr>
      <vt:lpstr>What Is Hiring Accuracy?</vt:lpstr>
      <vt:lpstr>PowerPoint Presentation</vt:lpstr>
      <vt:lpstr>PowerPoint Presentation</vt:lpstr>
      <vt:lpstr>PowerPoint Presentation</vt:lpstr>
      <vt:lpstr>PowerPoint Presentation</vt:lpstr>
      <vt:lpstr>How can we help you accomplish your goals?</vt:lpstr>
      <vt:lpstr>Current Hiring Process</vt:lpstr>
      <vt:lpstr>Responsibilities</vt:lpstr>
      <vt:lpstr>Invite Email</vt:lpstr>
      <vt:lpstr>Journeyfront Onboarding Project</vt:lpstr>
      <vt:lpstr>Employee Import File </vt:lpstr>
      <vt:lpstr>PowerPoint Presentation</vt:lpstr>
      <vt:lpstr>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Journeyfront Implementation Team</vt:lpstr>
      <vt:lpstr>Proposal 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All Starts With Hiring Accuracy</vt:lpstr>
      <vt:lpstr>What Makes Journeyfront so Accurate?</vt:lpstr>
      <vt:lpstr>Journeyfront is the entire Hiring Accuracy toolkit</vt:lpstr>
      <vt:lpstr>Journeyfront is the Entire Hiring Accuracy toolkit </vt:lpstr>
      <vt:lpstr>Journeyfront is the Entire Hiring Accuracy toolkit</vt:lpstr>
      <vt:lpstr>Journeyfront is the Entire Hiring Accuracy Toolkit</vt:lpstr>
      <vt:lpstr>PowerPoint Presentation</vt:lpstr>
      <vt:lpstr>Why is Journeyfront more accurate than Typical Assessment Tools?</vt:lpstr>
      <vt:lpstr>1. Your Company’s Data vs. Outside Data</vt:lpstr>
      <vt:lpstr>1. Your Company’s Data vs. Outside Data</vt:lpstr>
      <vt:lpstr>2. More Data to Make Better Decisions</vt:lpstr>
      <vt:lpstr>3. Track and Improve Your Results Over Time</vt:lpstr>
      <vt:lpstr>JOURNEYFRONT OFFERINGS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Kickoff Meeting With KeHE</dc:title>
  <dc:creator>Cody</dc:creator>
  <cp:lastModifiedBy>Y T</cp:lastModifiedBy>
  <cp:revision>28</cp:revision>
  <dcterms:modified xsi:type="dcterms:W3CDTF">2023-06-22T19:04:47Z</dcterms:modified>
</cp:coreProperties>
</file>