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0" r:id="rId2"/>
    <p:sldMasterId id="2147483692" r:id="rId3"/>
    <p:sldMasterId id="2147483698" r:id="rId4"/>
  </p:sldMasterIdLst>
  <p:notesMasterIdLst>
    <p:notesMasterId r:id="rId52"/>
  </p:notesMasterIdLst>
  <p:sldIdLst>
    <p:sldId id="256" r:id="rId5"/>
    <p:sldId id="277" r:id="rId6"/>
    <p:sldId id="2145872778" r:id="rId7"/>
    <p:sldId id="2145872779" r:id="rId8"/>
    <p:sldId id="2145872780" r:id="rId9"/>
    <p:sldId id="2145872781" r:id="rId10"/>
    <p:sldId id="2145872786" r:id="rId11"/>
    <p:sldId id="259" r:id="rId12"/>
    <p:sldId id="2145872787" r:id="rId13"/>
    <p:sldId id="260" r:id="rId14"/>
    <p:sldId id="282" r:id="rId15"/>
    <p:sldId id="287" r:id="rId16"/>
    <p:sldId id="262" r:id="rId17"/>
    <p:sldId id="289" r:id="rId18"/>
    <p:sldId id="2145872789" r:id="rId19"/>
    <p:sldId id="290" r:id="rId20"/>
    <p:sldId id="2145872791" r:id="rId21"/>
    <p:sldId id="274" r:id="rId22"/>
    <p:sldId id="2145872793" r:id="rId23"/>
    <p:sldId id="291" r:id="rId24"/>
    <p:sldId id="267" r:id="rId25"/>
    <p:sldId id="268" r:id="rId26"/>
    <p:sldId id="269" r:id="rId27"/>
    <p:sldId id="2145872788" r:id="rId28"/>
    <p:sldId id="304" r:id="rId29"/>
    <p:sldId id="2145872784" r:id="rId30"/>
    <p:sldId id="2145872785" r:id="rId31"/>
    <p:sldId id="2145872782" r:id="rId32"/>
    <p:sldId id="286" r:id="rId33"/>
    <p:sldId id="2145872783" r:id="rId34"/>
    <p:sldId id="261" r:id="rId35"/>
    <p:sldId id="292" r:id="rId36"/>
    <p:sldId id="5455" r:id="rId37"/>
    <p:sldId id="5456" r:id="rId38"/>
    <p:sldId id="5449" r:id="rId39"/>
    <p:sldId id="5450" r:id="rId40"/>
    <p:sldId id="5453" r:id="rId41"/>
    <p:sldId id="283" r:id="rId42"/>
    <p:sldId id="510" r:id="rId43"/>
    <p:sldId id="2145872776" r:id="rId44"/>
    <p:sldId id="2145872774" r:id="rId45"/>
    <p:sldId id="2145872777" r:id="rId46"/>
    <p:sldId id="576" r:id="rId47"/>
    <p:sldId id="577" r:id="rId48"/>
    <p:sldId id="512" r:id="rId49"/>
    <p:sldId id="294" r:id="rId50"/>
    <p:sldId id="295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Lato Black" panose="020F0A02020204030203" pitchFamily="34" charset="0"/>
      <p:bold r:id="rId61"/>
      <p:boldItalic r:id="rId62"/>
    </p:embeddedFont>
    <p:embeddedFont>
      <p:font typeface="Lato Bold" panose="020F0802020204030203" pitchFamily="34" charset="0"/>
      <p:bold r:id="rId63"/>
    </p:embeddedFont>
    <p:embeddedFont>
      <p:font typeface="Lato Heavy" panose="020F0502020204030203" pitchFamily="34" charset="0"/>
      <p:bold r:id="rId64"/>
      <p:boldItalic r:id="rId65"/>
    </p:embeddedFont>
    <p:embeddedFont>
      <p:font typeface="Lato Light" panose="020F0302020204030203" pitchFamily="34" charset="0"/>
      <p:regular r:id="rId66"/>
      <p:bold r:id="rId67"/>
      <p:italic r:id="rId68"/>
      <p:boldItalic r:id="rId69"/>
    </p:embeddedFont>
    <p:embeddedFont>
      <p:font typeface="Lato Medium" panose="020F0502020204030203" pitchFamily="34" charset="0"/>
      <p:regular r:id="rId70"/>
      <p:italic r:id="rId71"/>
    </p:embeddedFont>
    <p:embeddedFont>
      <p:font typeface="Lato regular" panose="020F0502020204030203" pitchFamily="34" charset="0"/>
      <p:regular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jI6RYUkNT27hQwMB6+QqQ4jeOl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1E5"/>
    <a:srgbClr val="20E0B2"/>
    <a:srgbClr val="165C78"/>
    <a:srgbClr val="239CCD"/>
    <a:srgbClr val="87CFEF"/>
    <a:srgbClr val="11465B"/>
    <a:srgbClr val="1A7195"/>
    <a:srgbClr val="1F87B1"/>
    <a:srgbClr val="5F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74CA15-8582-4486-B32E-F8C40366A04B}">
  <a:tblStyle styleId="{3C74CA15-8582-4486-B32E-F8C40366A04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fecdf4afd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13fecdf4afd_0_13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is it important to use your own data – every co is different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More data is better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Gets better over time- we use more data</a:t>
            </a:r>
            <a:endParaRPr/>
          </a:p>
        </p:txBody>
      </p:sp>
      <p:sp>
        <p:nvSpPr>
          <p:cNvPr id="141" name="Google Shape;141;g13fecdf4afd_0_13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fecdf4afd_0_3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3fecdf4afd_0_3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fecdf4afd_0_3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3fecdf4afd_0_3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528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fecdf4afd_0_3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3fecdf4afd_0_3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142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fecdf4afd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13fecdf4afd_0_15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13fecdf4afd_0_15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54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fecdf4afd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13fecdf4afd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6917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fecdf4afd_0_3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3fecdf4afd_0_3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137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23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952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2223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6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5" name="Google Shape;585;p6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3" name="Google Shape;743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662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7" name="Google Shape;8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168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54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1671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30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5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27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99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258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i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100A320-3C55-F6CD-6FFB-A12E78DB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460" y="407655"/>
            <a:ext cx="3193601" cy="7273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B2C109B-3593-B566-93E4-D11B85088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0" y="2272695"/>
            <a:ext cx="12492000" cy="5875867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387178B5-7707-0AAD-6EFF-25C2073B929A}"/>
              </a:ext>
            </a:extLst>
          </p:cNvPr>
          <p:cNvSpPr/>
          <p:nvPr userDrawn="1"/>
        </p:nvSpPr>
        <p:spPr>
          <a:xfrm>
            <a:off x="11423999" y="6254749"/>
            <a:ext cx="609600" cy="603251"/>
          </a:xfrm>
          <a:prstGeom prst="round2SameRect">
            <a:avLst>
              <a:gd name="adj1" fmla="val 15403"/>
              <a:gd name="adj2" fmla="val 0"/>
            </a:avLst>
          </a:prstGeom>
          <a:solidFill>
            <a:srgbClr val="3C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9" name="Google Shape;28;p135">
            <a:extLst>
              <a:ext uri="{FF2B5EF4-FFF2-40B4-BE49-F238E27FC236}">
                <a16:creationId xmlns:a16="http://schemas.microsoft.com/office/drawing/2014/main" id="{157FB39C-1746-0139-57B8-995DD95E928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r="80610" b="-9093"/>
          <a:stretch/>
        </p:blipFill>
        <p:spPr>
          <a:xfrm>
            <a:off x="11562981" y="6420653"/>
            <a:ext cx="331644" cy="35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DC6A542E-00FF-C1C8-9D5F-FA7D5677C3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048" y="2849145"/>
            <a:ext cx="9641584" cy="7636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733">
                <a:gradFill>
                  <a:gsLst>
                    <a:gs pos="75000">
                      <a:srgbClr val="3CB1E5"/>
                    </a:gs>
                    <a:gs pos="0">
                      <a:srgbClr val="20E0B2"/>
                    </a:gs>
                  </a:gsLst>
                  <a:path path="circle">
                    <a:fillToRect l="100000" t="100000"/>
                  </a:path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Of This Presentation Goes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1244908-A011-6C74-225C-6853A17EAC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397" y="3539503"/>
            <a:ext cx="7122584" cy="6286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152396" marR="0" lvl="0" indent="-152396" rtl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Subtitle Of This Presentation Goes Here</a:t>
            </a:r>
            <a:endParaRPr lang="en-US" sz="2400" u="none" strike="noStrike" cap="none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8233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0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bg>
      <p:bgPr>
        <a:gradFill>
          <a:gsLst>
            <a:gs pos="0">
              <a:srgbClr val="33D4D5"/>
            </a:gs>
            <a:gs pos="70000">
              <a:srgbClr val="3CB1E5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0C688B3-8F4F-2895-5CF9-21CC35A0E2DD}"/>
              </a:ext>
            </a:extLst>
          </p:cNvPr>
          <p:cNvSpPr/>
          <p:nvPr userDrawn="1"/>
        </p:nvSpPr>
        <p:spPr>
          <a:xfrm>
            <a:off x="155917" y="0"/>
            <a:ext cx="609600" cy="603251"/>
          </a:xfrm>
          <a:prstGeom prst="round2SameRect">
            <a:avLst>
              <a:gd name="adj1" fmla="val 1930"/>
              <a:gd name="adj2" fmla="val 1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7" name="Picture 6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F9DFDC-31F4-352B-353A-0C47A8319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253" b="2828"/>
          <a:stretch/>
        </p:blipFill>
        <p:spPr>
          <a:xfrm>
            <a:off x="218617" y="68521"/>
            <a:ext cx="445175" cy="45303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05D9003-40E8-CF3E-AE7F-699754AD0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70861"/>
            <a:ext cx="12192000" cy="417996"/>
          </a:xfrm>
          <a:prstGeom prst="rect">
            <a:avLst/>
          </a:prstGeom>
        </p:spPr>
        <p:txBody>
          <a:bodyPr/>
          <a:lstStyle>
            <a:lvl1pPr marL="152396" indent="0" algn="ctr">
              <a:buNone/>
              <a:defRPr sz="3733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0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8AC93D2-D244-53DB-BCA1-5FAE201BF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460" y="407655"/>
            <a:ext cx="3193601" cy="727339"/>
          </a:xfrm>
          <a:prstGeom prst="rect">
            <a:avLst/>
          </a:prstGeom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53F76E83-B1F0-761B-F357-FE56E0FEA92A}"/>
              </a:ext>
            </a:extLst>
          </p:cNvPr>
          <p:cNvSpPr/>
          <p:nvPr userDrawn="1"/>
        </p:nvSpPr>
        <p:spPr>
          <a:xfrm>
            <a:off x="11423999" y="6254749"/>
            <a:ext cx="609600" cy="603251"/>
          </a:xfrm>
          <a:prstGeom prst="round2SameRect">
            <a:avLst>
              <a:gd name="adj1" fmla="val 15403"/>
              <a:gd name="adj2" fmla="val 0"/>
            </a:avLst>
          </a:prstGeom>
          <a:solidFill>
            <a:srgbClr val="3C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4" name="Google Shape;28;p135">
            <a:extLst>
              <a:ext uri="{FF2B5EF4-FFF2-40B4-BE49-F238E27FC236}">
                <a16:creationId xmlns:a16="http://schemas.microsoft.com/office/drawing/2014/main" id="{0BBA81FD-39BA-97B8-C1D0-046C720F6D5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80610" b="-9093"/>
          <a:stretch/>
        </p:blipFill>
        <p:spPr>
          <a:xfrm>
            <a:off x="11562981" y="6420653"/>
            <a:ext cx="331644" cy="35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B77FCA0-03CF-8A28-A1AF-B78D3B84E3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77959" y="4376695"/>
            <a:ext cx="12192000" cy="3999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FEB9CF-D8CA-8EB2-910A-401BA30E77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3428" y="-1620233"/>
            <a:ext cx="12192000" cy="3999341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D804789B-F049-4302-AABB-6B2A87BAB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048" y="2849145"/>
            <a:ext cx="9641584" cy="7636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733">
                <a:gradFill>
                  <a:gsLst>
                    <a:gs pos="75000">
                      <a:srgbClr val="3CB1E5"/>
                    </a:gs>
                    <a:gs pos="0">
                      <a:srgbClr val="20E0B2"/>
                    </a:gs>
                  </a:gsLst>
                  <a:path path="circle">
                    <a:fillToRect l="100000" t="100000"/>
                  </a:path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Of This Presentation Goes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09204C0-0BD1-0433-94FA-BA167B400B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397" y="3539503"/>
            <a:ext cx="7122584" cy="6286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152396" marR="0" lvl="0" indent="-152396" rtl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Subtitle Of This Presentation Goes Here</a:t>
            </a:r>
            <a:endParaRPr lang="en-US" sz="2400" u="none" strike="noStrike" cap="none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1193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i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04D6C31-1BF9-B57D-48AC-AA9F693FF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460" y="407655"/>
            <a:ext cx="3193601" cy="727339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95E9CCDC-2E3F-551E-447F-CC0A06FE03D2}"/>
              </a:ext>
            </a:extLst>
          </p:cNvPr>
          <p:cNvSpPr/>
          <p:nvPr userDrawn="1"/>
        </p:nvSpPr>
        <p:spPr>
          <a:xfrm>
            <a:off x="11423999" y="6254749"/>
            <a:ext cx="609600" cy="603251"/>
          </a:xfrm>
          <a:prstGeom prst="round2SameRect">
            <a:avLst>
              <a:gd name="adj1" fmla="val 15403"/>
              <a:gd name="adj2" fmla="val 0"/>
            </a:avLst>
          </a:prstGeom>
          <a:solidFill>
            <a:srgbClr val="3C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8" name="Google Shape;28;p135">
            <a:extLst>
              <a:ext uri="{FF2B5EF4-FFF2-40B4-BE49-F238E27FC236}">
                <a16:creationId xmlns:a16="http://schemas.microsoft.com/office/drawing/2014/main" id="{DE27DF9C-D08D-0B3D-8573-6D69E9F8859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80610" b="-9093"/>
          <a:stretch/>
        </p:blipFill>
        <p:spPr>
          <a:xfrm>
            <a:off x="11562981" y="6420653"/>
            <a:ext cx="331644" cy="35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D625F07-5952-28AE-915F-A1D7368431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51516">
            <a:off x="-216525" y="4769239"/>
            <a:ext cx="4135159" cy="38833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3A32F4F-C481-7BC8-6327-C240F989FB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51516">
            <a:off x="7682370" y="-894840"/>
            <a:ext cx="3836551" cy="3602971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8132C399-B26A-890D-529F-64A313F70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048" y="2849145"/>
            <a:ext cx="9641584" cy="7636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733">
                <a:gradFill>
                  <a:gsLst>
                    <a:gs pos="75000">
                      <a:srgbClr val="3CB1E5"/>
                    </a:gs>
                    <a:gs pos="0">
                      <a:srgbClr val="20E0B2"/>
                    </a:gs>
                  </a:gsLst>
                  <a:path path="circle">
                    <a:fillToRect l="100000" t="100000"/>
                  </a:path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Of This Presentation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C912D1E-3A73-1ED4-393A-BE8264C90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397" y="3539503"/>
            <a:ext cx="7122584" cy="6286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152396" marR="0" lvl="0" indent="-152396" rtl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Subtitle Of This Presentation Goes Here</a:t>
            </a:r>
            <a:endParaRPr lang="en-US" sz="2400" u="none" strike="noStrike" cap="none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221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rt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1F8B018-9DA0-5C4A-7CFC-CE5BEC9B5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460" y="407655"/>
            <a:ext cx="3193601" cy="727339"/>
          </a:xfrm>
          <a:prstGeom prst="rect">
            <a:avLst/>
          </a:prstGeom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4E0DDD32-E358-5852-854C-DE8CA8A8B2CA}"/>
              </a:ext>
            </a:extLst>
          </p:cNvPr>
          <p:cNvSpPr/>
          <p:nvPr userDrawn="1"/>
        </p:nvSpPr>
        <p:spPr>
          <a:xfrm>
            <a:off x="11423999" y="6254749"/>
            <a:ext cx="609600" cy="603251"/>
          </a:xfrm>
          <a:prstGeom prst="round2SameRect">
            <a:avLst>
              <a:gd name="adj1" fmla="val 15403"/>
              <a:gd name="adj2" fmla="val 0"/>
            </a:avLst>
          </a:prstGeom>
          <a:solidFill>
            <a:srgbClr val="3C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4" name="Google Shape;28;p135">
            <a:extLst>
              <a:ext uri="{FF2B5EF4-FFF2-40B4-BE49-F238E27FC236}">
                <a16:creationId xmlns:a16="http://schemas.microsoft.com/office/drawing/2014/main" id="{F0F76AC0-33FD-4729-BDCE-971173B8BAD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80610" b="-9093"/>
          <a:stretch/>
        </p:blipFill>
        <p:spPr>
          <a:xfrm>
            <a:off x="11562981" y="6420653"/>
            <a:ext cx="331644" cy="357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6A9D4202-4781-85E2-AA2C-84BABD1DDD64}"/>
              </a:ext>
            </a:extLst>
          </p:cNvPr>
          <p:cNvSpPr txBox="1"/>
          <p:nvPr userDrawn="1"/>
        </p:nvSpPr>
        <p:spPr>
          <a:xfrm>
            <a:off x="8668942" y="3657365"/>
            <a:ext cx="1384204" cy="94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6400" u="none" strike="noStrike" cap="none" dirty="0">
                <a:solidFill>
                  <a:schemeClr val="bg1">
                    <a:lumMod val="8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&amp;</a:t>
            </a:r>
            <a:endParaRPr sz="6400" u="none" strike="noStrike" cap="none" dirty="0">
              <a:solidFill>
                <a:schemeClr val="bg1">
                  <a:lumMod val="8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pic>
        <p:nvPicPr>
          <p:cNvPr id="12" name="Picture 11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32366C-1D33-5BE2-6FD4-952BD7D59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4524" y="4930703"/>
            <a:ext cx="3233032" cy="7363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083B4DB-A250-E71F-D84E-A85B155F0E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6675">
            <a:off x="7878247" y="-1550031"/>
            <a:ext cx="5494143" cy="373500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6DBCA2-22AD-69A7-0177-C189D3392C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22243">
            <a:off x="-998206" y="4819910"/>
            <a:ext cx="4150060" cy="4041561"/>
          </a:xfrm>
          <a:prstGeom prst="rect">
            <a:avLst/>
          </a:prstGeom>
        </p:spPr>
      </p:pic>
      <p:sp>
        <p:nvSpPr>
          <p:cNvPr id="16" name="Title 9">
            <a:extLst>
              <a:ext uri="{FF2B5EF4-FFF2-40B4-BE49-F238E27FC236}">
                <a16:creationId xmlns:a16="http://schemas.microsoft.com/office/drawing/2014/main" id="{6B11F007-37F9-3835-AE2D-EB05F8195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609" y="3074895"/>
            <a:ext cx="6216295" cy="389965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733">
                <a:gradFill>
                  <a:gsLst>
                    <a:gs pos="100000">
                      <a:srgbClr val="3CB1E5"/>
                    </a:gs>
                    <a:gs pos="0">
                      <a:srgbClr val="20E0B2"/>
                    </a:gs>
                  </a:gsLst>
                  <a:path path="circle">
                    <a:fillToRect l="100000" t="100000"/>
                  </a:path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Of This Presentation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9D60B09-904D-DD92-A605-13237DB8E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171" y="3971788"/>
            <a:ext cx="5492749" cy="869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Lato regular" panose="020F0502020204030203" pitchFamily="34" charset="0"/>
              </a:defRPr>
            </a:lvl1pPr>
            <a:lvl2pPr marL="795847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2pPr>
            <a:lvl3pPr marL="1405432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3pPr>
            <a:lvl4pPr marL="2015016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4pPr>
            <a:lvl5pPr marL="2624601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5pPr>
          </a:lstStyle>
          <a:p>
            <a:r>
              <a:rPr lang="en-US" sz="1467" dirty="0">
                <a:latin typeface="Lato regular" panose="020F0502020204030203" pitchFamily="34" charset="0"/>
              </a:rPr>
              <a:t>Prepared For </a:t>
            </a:r>
          </a:p>
          <a:p>
            <a:r>
              <a:rPr lang="en-US" sz="1467" dirty="0">
                <a:latin typeface="Lato regular" panose="020F0502020204030203" pitchFamily="34" charset="0"/>
              </a:rPr>
              <a:t>Prepared By </a:t>
            </a:r>
          </a:p>
          <a:p>
            <a:r>
              <a:rPr lang="en-US" sz="1467" dirty="0">
                <a:latin typeface="Lato regular" panose="020F0502020204030203" pitchFamily="34" charset="0"/>
              </a:rPr>
              <a:t>Prepared 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A19C2B-6176-E010-3E9F-282D4A0A1114}"/>
              </a:ext>
            </a:extLst>
          </p:cNvPr>
          <p:cNvSpPr/>
          <p:nvPr userDrawn="1"/>
        </p:nvSpPr>
        <p:spPr>
          <a:xfrm>
            <a:off x="8668942" y="1884881"/>
            <a:ext cx="1384204" cy="12525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latin typeface="Lato" panose="020F0502020204030203" pitchFamily="34" charset="0"/>
              </a:rPr>
              <a:t>CUSTOMER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212796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rt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46CBE6-C0A9-896C-E081-F6070EAADB26}"/>
              </a:ext>
            </a:extLst>
          </p:cNvPr>
          <p:cNvSpPr/>
          <p:nvPr userDrawn="1"/>
        </p:nvSpPr>
        <p:spPr>
          <a:xfrm>
            <a:off x="2" y="0"/>
            <a:ext cx="8199284" cy="6858000"/>
          </a:xfrm>
          <a:prstGeom prst="rect">
            <a:avLst/>
          </a:prstGeom>
          <a:gradFill>
            <a:gsLst>
              <a:gs pos="0">
                <a:srgbClr val="33D4D5"/>
              </a:gs>
              <a:gs pos="71000">
                <a:srgbClr val="3CB1E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7" name="Google Shape;100;p3">
            <a:extLst>
              <a:ext uri="{FF2B5EF4-FFF2-40B4-BE49-F238E27FC236}">
                <a16:creationId xmlns:a16="http://schemas.microsoft.com/office/drawing/2014/main" id="{BD9DB593-8224-5064-4924-369D021FC90C}"/>
              </a:ext>
            </a:extLst>
          </p:cNvPr>
          <p:cNvSpPr txBox="1"/>
          <p:nvPr userDrawn="1"/>
        </p:nvSpPr>
        <p:spPr>
          <a:xfrm>
            <a:off x="9586377" y="4406763"/>
            <a:ext cx="1384204" cy="94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 u="none" strike="noStrike" cap="none" dirty="0">
                <a:solidFill>
                  <a:schemeClr val="bg1">
                    <a:lumMod val="8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&amp;</a:t>
            </a:r>
            <a:endParaRPr sz="4000" u="none" strike="noStrike" cap="none" dirty="0">
              <a:solidFill>
                <a:schemeClr val="bg1">
                  <a:lumMod val="8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pic>
        <p:nvPicPr>
          <p:cNvPr id="8" name="Picture 7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3E2CC89-1701-E7D8-7E51-CBDA730A5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1485" y="5301852"/>
            <a:ext cx="2956369" cy="6733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E2E2CCF-36B7-6EB7-9F3D-288E383A4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83193">
            <a:off x="-1080125" y="5491409"/>
            <a:ext cx="4765879" cy="4041561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E3D8163-CAEC-9176-2028-100904F240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8072" y="461003"/>
            <a:ext cx="3205925" cy="7287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547FD4-605D-827A-569B-37AA457C2A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49277">
            <a:off x="8291707" y="-1210949"/>
            <a:ext cx="5494143" cy="3735009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486D3394-ACFC-D347-FB2A-0476B6DAE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1" y="3072571"/>
            <a:ext cx="6216295" cy="46481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733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Of This Presentation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A8A686C-828A-6284-C321-B14F4E4CD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171" y="3971788"/>
            <a:ext cx="5492749" cy="869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Lato regular" panose="020F0502020204030203" pitchFamily="34" charset="0"/>
              </a:defRPr>
            </a:lvl1pPr>
            <a:lvl2pPr marL="795847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2pPr>
            <a:lvl3pPr marL="1405432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3pPr>
            <a:lvl4pPr marL="2015016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4pPr>
            <a:lvl5pPr marL="2624601" indent="0">
              <a:buNone/>
              <a:defRPr sz="1467">
                <a:solidFill>
                  <a:schemeClr val="bg1"/>
                </a:solidFill>
                <a:latin typeface="Lato regular" panose="020F0502020204030203" pitchFamily="34" charset="0"/>
              </a:defRPr>
            </a:lvl5pPr>
          </a:lstStyle>
          <a:p>
            <a:r>
              <a:rPr lang="en-US" sz="1467" dirty="0">
                <a:latin typeface="Lato regular" panose="020F0502020204030203" pitchFamily="34" charset="0"/>
              </a:rPr>
              <a:t>Prepared For </a:t>
            </a:r>
          </a:p>
          <a:p>
            <a:r>
              <a:rPr lang="en-US" sz="1467" dirty="0">
                <a:latin typeface="Lato regular" panose="020F0502020204030203" pitchFamily="34" charset="0"/>
              </a:rPr>
              <a:t>Prepared By </a:t>
            </a:r>
          </a:p>
          <a:p>
            <a:r>
              <a:rPr lang="en-US" sz="1467" dirty="0">
                <a:latin typeface="Lato regular" panose="020F0502020204030203" pitchFamily="34" charset="0"/>
              </a:rPr>
              <a:t>Prepared On</a:t>
            </a:r>
          </a:p>
        </p:txBody>
      </p:sp>
    </p:spTree>
    <p:extLst>
      <p:ext uri="{BB962C8B-B14F-4D97-AF65-F5344CB8AC3E}">
        <p14:creationId xmlns:p14="http://schemas.microsoft.com/office/powerpoint/2010/main" val="115812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Gray Bar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4D64CB0C-B9C7-B8C5-3C75-987BB668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2" y="900632"/>
            <a:ext cx="11131155" cy="763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27;p135">
            <a:extLst>
              <a:ext uri="{FF2B5EF4-FFF2-40B4-BE49-F238E27FC236}">
                <a16:creationId xmlns:a16="http://schemas.microsoft.com/office/drawing/2014/main" id="{C06310CD-54B6-BEF4-6DB4-1EA7F9BFFD84}"/>
              </a:ext>
            </a:extLst>
          </p:cNvPr>
          <p:cNvSpPr/>
          <p:nvPr userDrawn="1"/>
        </p:nvSpPr>
        <p:spPr>
          <a:xfrm>
            <a:off x="0" y="0"/>
            <a:ext cx="12192000" cy="48768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EB0B518-C42C-E4CE-CFFD-17825185E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5" y="79796"/>
            <a:ext cx="1445383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4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Gray Ba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4D64CB0C-B9C7-B8C5-3C75-987BB668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2" y="900632"/>
            <a:ext cx="11116979" cy="763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27;p135">
            <a:extLst>
              <a:ext uri="{FF2B5EF4-FFF2-40B4-BE49-F238E27FC236}">
                <a16:creationId xmlns:a16="http://schemas.microsoft.com/office/drawing/2014/main" id="{C06310CD-54B6-BEF4-6DB4-1EA7F9BFFD84}"/>
              </a:ext>
            </a:extLst>
          </p:cNvPr>
          <p:cNvSpPr/>
          <p:nvPr userDrawn="1"/>
        </p:nvSpPr>
        <p:spPr>
          <a:xfrm>
            <a:off x="0" y="0"/>
            <a:ext cx="12192000" cy="48768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EB0B518-C42C-E4CE-CFFD-17825185E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5" y="79796"/>
            <a:ext cx="1445383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hite Bar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;p135">
            <a:extLst>
              <a:ext uri="{FF2B5EF4-FFF2-40B4-BE49-F238E27FC236}">
                <a16:creationId xmlns:a16="http://schemas.microsoft.com/office/drawing/2014/main" id="{A753302C-BAE0-EC0B-D4AE-A5374731426D}"/>
              </a:ext>
            </a:extLst>
          </p:cNvPr>
          <p:cNvSpPr/>
          <p:nvPr userDrawn="1"/>
        </p:nvSpPr>
        <p:spPr>
          <a:xfrm flipV="1">
            <a:off x="0" y="487680"/>
            <a:ext cx="12192000" cy="637032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38DB6FF-AD91-FDBA-996D-D3A2090C6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5" y="79796"/>
            <a:ext cx="1445383" cy="329184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C6F0DB71-6CB5-8594-F2A7-C5F5E2E2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3" y="900632"/>
            <a:ext cx="11116979" cy="763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26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White Ba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;p135">
            <a:extLst>
              <a:ext uri="{FF2B5EF4-FFF2-40B4-BE49-F238E27FC236}">
                <a16:creationId xmlns:a16="http://schemas.microsoft.com/office/drawing/2014/main" id="{A753302C-BAE0-EC0B-D4AE-A5374731426D}"/>
              </a:ext>
            </a:extLst>
          </p:cNvPr>
          <p:cNvSpPr/>
          <p:nvPr userDrawn="1"/>
        </p:nvSpPr>
        <p:spPr>
          <a:xfrm flipV="1">
            <a:off x="0" y="487680"/>
            <a:ext cx="12192000" cy="637032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38DB6FF-AD91-FDBA-996D-D3A2090C6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5" y="79796"/>
            <a:ext cx="1445383" cy="329184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EFBD716-49C6-7231-A16F-276E8FA4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6" y="900632"/>
            <a:ext cx="11116977" cy="763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68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6095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50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6095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6095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9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6095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46.png"/><Relationship Id="rId21" Type="http://schemas.openxmlformats.org/officeDocument/2006/relationships/image" Target="../media/image50.pn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45.png"/><Relationship Id="rId16" Type="http://schemas.openxmlformats.org/officeDocument/2006/relationships/image" Target="../media/image6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5.png"/><Relationship Id="rId9" Type="http://schemas.openxmlformats.org/officeDocument/2006/relationships/image" Target="../media/image48.svg"/><Relationship Id="rId1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4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image" Target="../media/image69.jp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74.png"/><Relationship Id="rId5" Type="http://schemas.openxmlformats.org/officeDocument/2006/relationships/image" Target="../media/image48.sv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4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sv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6.svg"/><Relationship Id="rId21" Type="http://schemas.openxmlformats.org/officeDocument/2006/relationships/image" Target="../media/image104.sv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17" Type="http://schemas.openxmlformats.org/officeDocument/2006/relationships/image" Target="../media/image100.svg"/><Relationship Id="rId25" Type="http://schemas.openxmlformats.org/officeDocument/2006/relationships/image" Target="../media/image108.svg"/><Relationship Id="rId33" Type="http://schemas.openxmlformats.org/officeDocument/2006/relationships/image" Target="../media/image116.sv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88.svg"/><Relationship Id="rId15" Type="http://schemas.openxmlformats.org/officeDocument/2006/relationships/image" Target="../media/image98.svg"/><Relationship Id="rId23" Type="http://schemas.openxmlformats.org/officeDocument/2006/relationships/image" Target="../media/image106.svg"/><Relationship Id="rId28" Type="http://schemas.openxmlformats.org/officeDocument/2006/relationships/image" Target="../media/image111.png"/><Relationship Id="rId10" Type="http://schemas.openxmlformats.org/officeDocument/2006/relationships/image" Target="../media/image93.png"/><Relationship Id="rId19" Type="http://schemas.openxmlformats.org/officeDocument/2006/relationships/image" Target="../media/image102.svg"/><Relationship Id="rId31" Type="http://schemas.openxmlformats.org/officeDocument/2006/relationships/image" Target="../media/image114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svg"/><Relationship Id="rId30" Type="http://schemas.openxmlformats.org/officeDocument/2006/relationships/image" Target="../media/image113.png"/><Relationship Id="rId8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jpg"/><Relationship Id="rId7" Type="http://schemas.openxmlformats.org/officeDocument/2006/relationships/image" Target="../media/image122.jpg"/><Relationship Id="rId12" Type="http://schemas.openxmlformats.org/officeDocument/2006/relationships/image" Target="../media/image127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jpg"/><Relationship Id="rId11" Type="http://schemas.openxmlformats.org/officeDocument/2006/relationships/image" Target="../media/image126.jpg"/><Relationship Id="rId5" Type="http://schemas.openxmlformats.org/officeDocument/2006/relationships/image" Target="../media/image120.jpg"/><Relationship Id="rId10" Type="http://schemas.openxmlformats.org/officeDocument/2006/relationships/image" Target="../media/image125.jpg"/><Relationship Id="rId4" Type="http://schemas.openxmlformats.org/officeDocument/2006/relationships/image" Target="../media/image119.jpg"/><Relationship Id="rId9" Type="http://schemas.openxmlformats.org/officeDocument/2006/relationships/image" Target="../media/image12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9.svg"/><Relationship Id="rId7" Type="http://schemas.openxmlformats.org/officeDocument/2006/relationships/image" Target="../media/image14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BBED-B6FA-1578-42DC-421A6B37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3 Month Review - </a:t>
            </a:r>
            <a:r>
              <a:rPr lang="en-US" sz="4400" dirty="0" err="1"/>
              <a:t>KeHE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A288C-660E-EB9B-370E-DC1DBFF70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Prepared for :  Blake @ </a:t>
            </a:r>
            <a:r>
              <a:rPr lang="en-US" dirty="0" err="1"/>
              <a:t>KeHE</a:t>
            </a:r>
            <a:endParaRPr lang="en-US" dirty="0"/>
          </a:p>
          <a:p>
            <a:r>
              <a:rPr lang="en-US" dirty="0"/>
              <a:t>Prepared by : Cody &amp; Ryan @ Journeyfront</a:t>
            </a:r>
          </a:p>
          <a:p>
            <a:r>
              <a:rPr lang="en-US" dirty="0"/>
              <a:t>Prepared on : May 25, 2023</a:t>
            </a:r>
          </a:p>
        </p:txBody>
      </p:sp>
      <p:pic>
        <p:nvPicPr>
          <p:cNvPr id="6" name="Picture 5" descr="A picture containing graphics, graphic design, logo, font&#10;&#10;Description automatically generated">
            <a:extLst>
              <a:ext uri="{FF2B5EF4-FFF2-40B4-BE49-F238E27FC236}">
                <a16:creationId xmlns:a16="http://schemas.microsoft.com/office/drawing/2014/main" id="{13C203B4-E798-D6F4-3C20-6E3ADE43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533" y="3275730"/>
            <a:ext cx="2895600" cy="7311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7"/>
          <p:cNvSpPr txBox="1"/>
          <p:nvPr/>
        </p:nvSpPr>
        <p:spPr>
          <a:xfrm>
            <a:off x="1859249" y="1938972"/>
            <a:ext cx="8458643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lnSpc>
                <a:spcPct val="125000"/>
              </a:lnSpc>
              <a:buSzPts val="2100"/>
            </a:pPr>
            <a:r>
              <a:rPr lang="en-US" sz="15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Reporting/Analytics Opportunities + Automation of Reporting (Funnel metrics, turnover data, etc.)</a:t>
            </a:r>
            <a:endParaRPr sz="1500" dirty="0">
              <a:solidFill>
                <a:srgbClr val="3CB1E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" name="Google Shape;133;p227"/>
          <p:cNvSpPr/>
          <p:nvPr/>
        </p:nvSpPr>
        <p:spPr>
          <a:xfrm>
            <a:off x="1099583" y="1977839"/>
            <a:ext cx="518000" cy="5132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227"/>
          <p:cNvSpPr txBox="1"/>
          <p:nvPr/>
        </p:nvSpPr>
        <p:spPr>
          <a:xfrm>
            <a:off x="1859250" y="2750825"/>
            <a:ext cx="7254074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lnSpc>
                <a:spcPct val="125000"/>
              </a:lnSpc>
              <a:buSzPts val="2100"/>
            </a:pPr>
            <a:r>
              <a:rPr lang="en-US" sz="15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Optimize Candidate Selection to Predict for “Preferred Tenure”</a:t>
            </a:r>
            <a:endParaRPr sz="1500" dirty="0">
              <a:solidFill>
                <a:srgbClr val="3CB1E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227"/>
          <p:cNvSpPr/>
          <p:nvPr/>
        </p:nvSpPr>
        <p:spPr>
          <a:xfrm>
            <a:off x="1099583" y="2789691"/>
            <a:ext cx="518000" cy="5132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27"/>
          <p:cNvSpPr txBox="1"/>
          <p:nvPr/>
        </p:nvSpPr>
        <p:spPr>
          <a:xfrm>
            <a:off x="1859249" y="3613461"/>
            <a:ext cx="7939031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lnSpc>
                <a:spcPct val="125000"/>
              </a:lnSpc>
              <a:buSzPts val="2100"/>
            </a:pPr>
            <a:r>
              <a:rPr lang="en-US" sz="15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Optimize Candidate Selection to Predict for High Performance, Speed to Performance, etc.</a:t>
            </a:r>
            <a:endParaRPr sz="1500" dirty="0">
              <a:solidFill>
                <a:srgbClr val="3CB1E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27"/>
          <p:cNvSpPr/>
          <p:nvPr/>
        </p:nvSpPr>
        <p:spPr>
          <a:xfrm>
            <a:off x="1099583" y="3652327"/>
            <a:ext cx="518000" cy="5132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27"/>
          <p:cNvSpPr txBox="1"/>
          <p:nvPr/>
        </p:nvSpPr>
        <p:spPr>
          <a:xfrm>
            <a:off x="1859250" y="4441239"/>
            <a:ext cx="7254074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lnSpc>
                <a:spcPct val="125000"/>
              </a:lnSpc>
              <a:buSzPts val="2100"/>
            </a:pPr>
            <a:r>
              <a:rPr lang="en-US" sz="15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Achieve 60-day Time-to-Fill Goal through Data-Focused, Consistent, Hiring Process </a:t>
            </a:r>
            <a:endParaRPr sz="1500" dirty="0">
              <a:solidFill>
                <a:srgbClr val="3CB1E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27"/>
          <p:cNvSpPr/>
          <p:nvPr/>
        </p:nvSpPr>
        <p:spPr>
          <a:xfrm>
            <a:off x="1099583" y="4480105"/>
            <a:ext cx="518000" cy="5132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1" name="Google Shape;141;p227"/>
          <p:cNvCxnSpPr/>
          <p:nvPr/>
        </p:nvCxnSpPr>
        <p:spPr>
          <a:xfrm>
            <a:off x="1099585" y="2641605"/>
            <a:ext cx="9993399" cy="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" name="Google Shape;143;p227"/>
          <p:cNvCxnSpPr/>
          <p:nvPr/>
        </p:nvCxnSpPr>
        <p:spPr>
          <a:xfrm>
            <a:off x="1099585" y="4324299"/>
            <a:ext cx="9993399" cy="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227"/>
          <p:cNvCxnSpPr/>
          <p:nvPr/>
        </p:nvCxnSpPr>
        <p:spPr>
          <a:xfrm>
            <a:off x="1099585" y="3481482"/>
            <a:ext cx="9993399" cy="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227"/>
          <p:cNvCxnSpPr/>
          <p:nvPr/>
        </p:nvCxnSpPr>
        <p:spPr>
          <a:xfrm>
            <a:off x="1099585" y="5195149"/>
            <a:ext cx="9993399" cy="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227"/>
          <p:cNvSpPr txBox="1"/>
          <p:nvPr/>
        </p:nvSpPr>
        <p:spPr>
          <a:xfrm>
            <a:off x="1864598" y="5334249"/>
            <a:ext cx="7254074" cy="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lnSpc>
                <a:spcPct val="125000"/>
              </a:lnSpc>
              <a:buSzPts val="2100"/>
            </a:pPr>
            <a:r>
              <a:rPr lang="en-US" sz="150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Reveal Attribute Insights to Inform Training and Onboarding</a:t>
            </a:r>
            <a:endParaRPr sz="1500">
              <a:solidFill>
                <a:srgbClr val="3CB1E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27"/>
          <p:cNvSpPr/>
          <p:nvPr/>
        </p:nvSpPr>
        <p:spPr>
          <a:xfrm>
            <a:off x="1104931" y="5373114"/>
            <a:ext cx="518000" cy="5132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4C294-854C-AA41-0984-69C32E9B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of BCI + </a:t>
            </a:r>
            <a:r>
              <a:rPr lang="en-US" dirty="0" err="1"/>
              <a:t>Journeyfront</a:t>
            </a:r>
            <a:r>
              <a:rPr lang="en-US" dirty="0"/>
              <a:t> Partnership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2C494-2AD8-7755-CB37-1B38A2CAD5B9}"/>
              </a:ext>
            </a:extLst>
          </p:cNvPr>
          <p:cNvSpPr txBox="1"/>
          <p:nvPr/>
        </p:nvSpPr>
        <p:spPr>
          <a:xfrm>
            <a:off x="10016650" y="249618"/>
            <a:ext cx="1959374" cy="818505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SLIDE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fecdf4afd_0_1303"/>
          <p:cNvSpPr/>
          <p:nvPr/>
        </p:nvSpPr>
        <p:spPr>
          <a:xfrm>
            <a:off x="1497480" y="2697480"/>
            <a:ext cx="4114800" cy="22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44500" algn="bl" rotWithShape="0">
              <a:srgbClr val="073763">
                <a:alpha val="10000"/>
              </a:srgbClr>
            </a:outerShdw>
          </a:effectLst>
        </p:spPr>
        <p:txBody>
          <a:bodyPr spcFirstLastPara="1" wrap="square" lIns="365760" tIns="100767" rIns="365760" bIns="100767" anchor="ctr" anchorCtr="0">
            <a:noAutofit/>
          </a:bodyPr>
          <a:lstStyle/>
          <a:p>
            <a:pPr algn="ctr">
              <a:buSzPts val="1100"/>
            </a:pPr>
            <a:r>
              <a:rPr lang="en-US" sz="2400" b="1" dirty="0">
                <a:solidFill>
                  <a:srgbClr val="48A8D7"/>
                </a:solidFill>
                <a:latin typeface="Lato"/>
                <a:ea typeface="Lato"/>
                <a:cs typeface="Lato"/>
                <a:sym typeface="Lato"/>
              </a:rPr>
              <a:t>Annually 20.8% left within 90 days</a:t>
            </a:r>
            <a:endParaRPr sz="4000" b="1" dirty="0">
              <a:solidFill>
                <a:srgbClr val="48A8D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9F4E0-F0EC-416D-8DE0-D22A3805B128}"/>
              </a:ext>
            </a:extLst>
          </p:cNvPr>
          <p:cNvSpPr txBox="1"/>
          <p:nvPr/>
        </p:nvSpPr>
        <p:spPr>
          <a:xfrm>
            <a:off x="2407308" y="2159097"/>
            <a:ext cx="229514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SzPts val="1100"/>
            </a:pPr>
            <a:r>
              <a:rPr lang="en-US" sz="20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Before: </a:t>
            </a:r>
          </a:p>
        </p:txBody>
      </p:sp>
      <p:sp>
        <p:nvSpPr>
          <p:cNvPr id="144" name="Google Shape;144;g13fecdf4afd_0_1303"/>
          <p:cNvSpPr/>
          <p:nvPr/>
        </p:nvSpPr>
        <p:spPr>
          <a:xfrm>
            <a:off x="6380376" y="2697480"/>
            <a:ext cx="4114800" cy="22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44500" algn="bl" rotWithShape="0">
              <a:srgbClr val="073763">
                <a:alpha val="10000"/>
              </a:srgbClr>
            </a:outerShdw>
          </a:effectLst>
        </p:spPr>
        <p:txBody>
          <a:bodyPr spcFirstLastPara="1" wrap="square" lIns="365760" tIns="100767" rIns="365760" bIns="100767" anchor="ctr" anchorCtr="0">
            <a:noAutofit/>
          </a:bodyPr>
          <a:lstStyle/>
          <a:p>
            <a:pPr algn="ctr">
              <a:buSzPts val="1100"/>
            </a:pPr>
            <a:r>
              <a:rPr lang="en-US" sz="2400" b="1" dirty="0">
                <a:solidFill>
                  <a:srgbClr val="48A8D7"/>
                </a:solidFill>
                <a:latin typeface="Lato"/>
                <a:sym typeface="Lato"/>
              </a:rPr>
              <a:t>14.5% left </a:t>
            </a:r>
          </a:p>
          <a:p>
            <a:pPr algn="ctr">
              <a:buSzPts val="1100"/>
            </a:pPr>
            <a:r>
              <a:rPr lang="en-US" sz="2400" b="1" dirty="0">
                <a:solidFill>
                  <a:srgbClr val="48A8D7"/>
                </a:solidFill>
                <a:latin typeface="Lato"/>
                <a:sym typeface="Lato"/>
              </a:rPr>
              <a:t>within 90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64D3D-9A15-0DE0-A4CD-F60D73C268B0}"/>
              </a:ext>
            </a:extLst>
          </p:cNvPr>
          <p:cNvSpPr txBox="1"/>
          <p:nvPr/>
        </p:nvSpPr>
        <p:spPr>
          <a:xfrm>
            <a:off x="6595260" y="2159097"/>
            <a:ext cx="36850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SzPts val="1100"/>
            </a:pPr>
            <a:r>
              <a:rPr lang="en-US" sz="20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Since Sept. Launch: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F2611-904A-06DE-1B88-36D1EFAEEDAF}"/>
              </a:ext>
            </a:extLst>
          </p:cNvPr>
          <p:cNvSpPr txBox="1"/>
          <p:nvPr/>
        </p:nvSpPr>
        <p:spPr>
          <a:xfrm>
            <a:off x="6684264" y="5252869"/>
            <a:ext cx="350702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SzPts val="11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** Note: this # likely to be higher depending on Feb./March term imports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5DD0A-99E6-49D6-6DE3-2D2C435F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143" y="4649740"/>
            <a:ext cx="3933150" cy="3942277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E3CCCFE8-0A47-7C5A-3FDF-F0A68F09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49244"/>
            <a:ext cx="12192001" cy="763600"/>
          </a:xfrm>
        </p:spPr>
        <p:txBody>
          <a:bodyPr/>
          <a:lstStyle/>
          <a:p>
            <a:pPr algn="ctr"/>
            <a:r>
              <a:rPr lang="en-US" sz="4000" dirty="0"/>
              <a:t>Goal: Short Term Turnover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fecdf4afd_0_3201"/>
          <p:cNvSpPr/>
          <p:nvPr/>
        </p:nvSpPr>
        <p:spPr>
          <a:xfrm>
            <a:off x="892629" y="4759199"/>
            <a:ext cx="17300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chemeClr val="lt1"/>
                </a:solidFill>
                <a:latin typeface="Lato" panose="020F0502020204030203" pitchFamily="34" charset="0"/>
                <a:ea typeface="Roboto Medium"/>
                <a:cs typeface="Roboto Medium"/>
                <a:sym typeface="Roboto Medium"/>
              </a:rPr>
              <a:t>JF Actions</a:t>
            </a:r>
            <a:endParaRPr sz="1600">
              <a:solidFill>
                <a:schemeClr val="lt1"/>
              </a:solidFill>
              <a:latin typeface="Lato" panose="020F0502020204030203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0" name="Google Shape;190;g13fecdf4afd_0_3201"/>
          <p:cNvSpPr/>
          <p:nvPr/>
        </p:nvSpPr>
        <p:spPr>
          <a:xfrm>
            <a:off x="645355" y="2225704"/>
            <a:ext cx="2103120" cy="4389120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192" name="Google Shape;192;g13fecdf4afd_0_3201"/>
          <p:cNvSpPr/>
          <p:nvPr/>
        </p:nvSpPr>
        <p:spPr>
          <a:xfrm>
            <a:off x="817068" y="25389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JF Actions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194" name="Google Shape;194;g13fecdf4afd_0_3201"/>
          <p:cNvSpPr/>
          <p:nvPr/>
        </p:nvSpPr>
        <p:spPr>
          <a:xfrm>
            <a:off x="817068" y="1815790"/>
            <a:ext cx="1730059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Jan 2023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13" name="Google Shape;199;g13fecdf4afd_0_3201">
            <a:extLst>
              <a:ext uri="{FF2B5EF4-FFF2-40B4-BE49-F238E27FC236}">
                <a16:creationId xmlns:a16="http://schemas.microsoft.com/office/drawing/2014/main" id="{4BFE7FBC-C8B5-57BC-7241-914C6CB37961}"/>
              </a:ext>
            </a:extLst>
          </p:cNvPr>
          <p:cNvSpPr/>
          <p:nvPr/>
        </p:nvSpPr>
        <p:spPr>
          <a:xfrm>
            <a:off x="719497" y="4674780"/>
            <a:ext cx="1925200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l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Customer Actions</a:t>
            </a:r>
            <a:endParaRPr sz="1400" dirty="0">
              <a:solidFill>
                <a:schemeClr val="l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10" name="Google Shape;196;g13fecdf4afd_0_3201">
            <a:extLst>
              <a:ext uri="{FF2B5EF4-FFF2-40B4-BE49-F238E27FC236}">
                <a16:creationId xmlns:a16="http://schemas.microsoft.com/office/drawing/2014/main" id="{A20220D5-1B12-8BF0-FE09-B853A02DC73A}"/>
              </a:ext>
            </a:extLst>
          </p:cNvPr>
          <p:cNvSpPr/>
          <p:nvPr/>
        </p:nvSpPr>
        <p:spPr>
          <a:xfrm>
            <a:off x="887715" y="29333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96C4F-B824-CBA0-C729-6A5A80F51D25}"/>
              </a:ext>
            </a:extLst>
          </p:cNvPr>
          <p:cNvCxnSpPr>
            <a:cxnSpLocks/>
          </p:cNvCxnSpPr>
          <p:nvPr/>
        </p:nvCxnSpPr>
        <p:spPr>
          <a:xfrm>
            <a:off x="822101" y="4420264"/>
            <a:ext cx="1703906" cy="0"/>
          </a:xfrm>
          <a:prstGeom prst="line">
            <a:avLst/>
          </a:prstGeom>
          <a:ln w="3175">
            <a:solidFill>
              <a:schemeClr val="bg1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96;g13fecdf4afd_0_3201">
            <a:extLst>
              <a:ext uri="{FF2B5EF4-FFF2-40B4-BE49-F238E27FC236}">
                <a16:creationId xmlns:a16="http://schemas.microsoft.com/office/drawing/2014/main" id="{DE7F00F6-F0F7-B404-A235-D12B73E475F5}"/>
              </a:ext>
            </a:extLst>
          </p:cNvPr>
          <p:cNvSpPr/>
          <p:nvPr/>
        </p:nvSpPr>
        <p:spPr>
          <a:xfrm>
            <a:off x="887715" y="5080591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186;g13fecdf4afd_0_3201">
            <a:extLst>
              <a:ext uri="{FF2B5EF4-FFF2-40B4-BE49-F238E27FC236}">
                <a16:creationId xmlns:a16="http://schemas.microsoft.com/office/drawing/2014/main" id="{7A799652-E13F-F575-C2BE-C3EB8CAE3059}"/>
              </a:ext>
            </a:extLst>
          </p:cNvPr>
          <p:cNvSpPr/>
          <p:nvPr/>
        </p:nvSpPr>
        <p:spPr>
          <a:xfrm>
            <a:off x="3117177" y="4759199"/>
            <a:ext cx="17300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chemeClr val="lt1"/>
                </a:solidFill>
                <a:latin typeface="Lato" panose="020F0502020204030203" pitchFamily="34" charset="0"/>
                <a:ea typeface="Roboto Medium"/>
                <a:cs typeface="Roboto Medium"/>
                <a:sym typeface="Roboto Medium"/>
              </a:rPr>
              <a:t>JF Actions</a:t>
            </a:r>
            <a:endParaRPr sz="1600">
              <a:solidFill>
                <a:schemeClr val="lt1"/>
              </a:solidFill>
              <a:latin typeface="Lato" panose="020F0502020204030203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" name="Google Shape;190;g13fecdf4afd_0_3201">
            <a:extLst>
              <a:ext uri="{FF2B5EF4-FFF2-40B4-BE49-F238E27FC236}">
                <a16:creationId xmlns:a16="http://schemas.microsoft.com/office/drawing/2014/main" id="{CD6BB17F-B70F-6D77-B0B6-F5E2CBC0441C}"/>
              </a:ext>
            </a:extLst>
          </p:cNvPr>
          <p:cNvSpPr/>
          <p:nvPr/>
        </p:nvSpPr>
        <p:spPr>
          <a:xfrm>
            <a:off x="2869903" y="2225704"/>
            <a:ext cx="2103120" cy="4389120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23" name="Google Shape;192;g13fecdf4afd_0_3201">
            <a:extLst>
              <a:ext uri="{FF2B5EF4-FFF2-40B4-BE49-F238E27FC236}">
                <a16:creationId xmlns:a16="http://schemas.microsoft.com/office/drawing/2014/main" id="{11622A32-5D66-3BE0-36FC-856D02D94C05}"/>
              </a:ext>
            </a:extLst>
          </p:cNvPr>
          <p:cNvSpPr/>
          <p:nvPr/>
        </p:nvSpPr>
        <p:spPr>
          <a:xfrm>
            <a:off x="3041616" y="25389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JF Actions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24" name="Google Shape;194;g13fecdf4afd_0_3201">
            <a:extLst>
              <a:ext uri="{FF2B5EF4-FFF2-40B4-BE49-F238E27FC236}">
                <a16:creationId xmlns:a16="http://schemas.microsoft.com/office/drawing/2014/main" id="{8760B500-FD3F-9897-3946-D7DD1FA82C67}"/>
              </a:ext>
            </a:extLst>
          </p:cNvPr>
          <p:cNvSpPr/>
          <p:nvPr/>
        </p:nvSpPr>
        <p:spPr>
          <a:xfrm>
            <a:off x="3041616" y="1815790"/>
            <a:ext cx="1730059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Feb 2023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25" name="Google Shape;199;g13fecdf4afd_0_3201">
            <a:extLst>
              <a:ext uri="{FF2B5EF4-FFF2-40B4-BE49-F238E27FC236}">
                <a16:creationId xmlns:a16="http://schemas.microsoft.com/office/drawing/2014/main" id="{91DACADC-D158-BEF1-FAE5-511F85570C99}"/>
              </a:ext>
            </a:extLst>
          </p:cNvPr>
          <p:cNvSpPr/>
          <p:nvPr/>
        </p:nvSpPr>
        <p:spPr>
          <a:xfrm>
            <a:off x="2944045" y="4674780"/>
            <a:ext cx="1925200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l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Customer Actions</a:t>
            </a:r>
            <a:endParaRPr sz="1400" dirty="0">
              <a:solidFill>
                <a:schemeClr val="l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26" name="Google Shape;196;g13fecdf4afd_0_3201">
            <a:extLst>
              <a:ext uri="{FF2B5EF4-FFF2-40B4-BE49-F238E27FC236}">
                <a16:creationId xmlns:a16="http://schemas.microsoft.com/office/drawing/2014/main" id="{72047A1E-637F-D7A8-26CF-DAC731DE8204}"/>
              </a:ext>
            </a:extLst>
          </p:cNvPr>
          <p:cNvSpPr/>
          <p:nvPr/>
        </p:nvSpPr>
        <p:spPr>
          <a:xfrm>
            <a:off x="3112263" y="29333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D0DFD3-2B30-2051-0A33-B9A1A2EB98F6}"/>
              </a:ext>
            </a:extLst>
          </p:cNvPr>
          <p:cNvCxnSpPr>
            <a:cxnSpLocks/>
          </p:cNvCxnSpPr>
          <p:nvPr/>
        </p:nvCxnSpPr>
        <p:spPr>
          <a:xfrm>
            <a:off x="3046649" y="4420264"/>
            <a:ext cx="1703906" cy="0"/>
          </a:xfrm>
          <a:prstGeom prst="line">
            <a:avLst/>
          </a:prstGeom>
          <a:ln w="3175">
            <a:solidFill>
              <a:schemeClr val="bg1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96;g13fecdf4afd_0_3201">
            <a:extLst>
              <a:ext uri="{FF2B5EF4-FFF2-40B4-BE49-F238E27FC236}">
                <a16:creationId xmlns:a16="http://schemas.microsoft.com/office/drawing/2014/main" id="{C01A3577-1A36-215E-4761-AE57683B2493}"/>
              </a:ext>
            </a:extLst>
          </p:cNvPr>
          <p:cNvSpPr/>
          <p:nvPr/>
        </p:nvSpPr>
        <p:spPr>
          <a:xfrm>
            <a:off x="3112263" y="5080591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186;g13fecdf4afd_0_3201">
            <a:extLst>
              <a:ext uri="{FF2B5EF4-FFF2-40B4-BE49-F238E27FC236}">
                <a16:creationId xmlns:a16="http://schemas.microsoft.com/office/drawing/2014/main" id="{3825DE6B-556A-61CD-15ED-DA0913E725B9}"/>
              </a:ext>
            </a:extLst>
          </p:cNvPr>
          <p:cNvSpPr/>
          <p:nvPr/>
        </p:nvSpPr>
        <p:spPr>
          <a:xfrm>
            <a:off x="5334165" y="4759199"/>
            <a:ext cx="17300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chemeClr val="lt1"/>
                </a:solidFill>
                <a:latin typeface="Lato" panose="020F0502020204030203" pitchFamily="34" charset="0"/>
                <a:ea typeface="Roboto Medium"/>
                <a:cs typeface="Roboto Medium"/>
                <a:sym typeface="Roboto Medium"/>
              </a:rPr>
              <a:t>JF Actions</a:t>
            </a:r>
            <a:endParaRPr sz="1600">
              <a:solidFill>
                <a:schemeClr val="lt1"/>
              </a:solidFill>
              <a:latin typeface="Lato" panose="020F0502020204030203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0" name="Google Shape;190;g13fecdf4afd_0_3201">
            <a:extLst>
              <a:ext uri="{FF2B5EF4-FFF2-40B4-BE49-F238E27FC236}">
                <a16:creationId xmlns:a16="http://schemas.microsoft.com/office/drawing/2014/main" id="{3DB9E26E-414E-B12D-DC58-A13E6F4AA60D}"/>
              </a:ext>
            </a:extLst>
          </p:cNvPr>
          <p:cNvSpPr/>
          <p:nvPr/>
        </p:nvSpPr>
        <p:spPr>
          <a:xfrm>
            <a:off x="5086891" y="2225704"/>
            <a:ext cx="2103120" cy="4389120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31" name="Google Shape;192;g13fecdf4afd_0_3201">
            <a:extLst>
              <a:ext uri="{FF2B5EF4-FFF2-40B4-BE49-F238E27FC236}">
                <a16:creationId xmlns:a16="http://schemas.microsoft.com/office/drawing/2014/main" id="{D727E84D-2FA2-B7D1-E294-0DF75E6E11C0}"/>
              </a:ext>
            </a:extLst>
          </p:cNvPr>
          <p:cNvSpPr/>
          <p:nvPr/>
        </p:nvSpPr>
        <p:spPr>
          <a:xfrm>
            <a:off x="5258604" y="25389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JF Actions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32" name="Google Shape;194;g13fecdf4afd_0_3201">
            <a:extLst>
              <a:ext uri="{FF2B5EF4-FFF2-40B4-BE49-F238E27FC236}">
                <a16:creationId xmlns:a16="http://schemas.microsoft.com/office/drawing/2014/main" id="{4FEC5CAE-B6B0-62DF-CF1C-3033B1FE196A}"/>
              </a:ext>
            </a:extLst>
          </p:cNvPr>
          <p:cNvSpPr/>
          <p:nvPr/>
        </p:nvSpPr>
        <p:spPr>
          <a:xfrm>
            <a:off x="5258604" y="1815790"/>
            <a:ext cx="1730059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Mar 2023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33" name="Google Shape;199;g13fecdf4afd_0_3201">
            <a:extLst>
              <a:ext uri="{FF2B5EF4-FFF2-40B4-BE49-F238E27FC236}">
                <a16:creationId xmlns:a16="http://schemas.microsoft.com/office/drawing/2014/main" id="{8F9CC543-D83E-C654-63E4-22002E9D3AB4}"/>
              </a:ext>
            </a:extLst>
          </p:cNvPr>
          <p:cNvSpPr/>
          <p:nvPr/>
        </p:nvSpPr>
        <p:spPr>
          <a:xfrm>
            <a:off x="5161033" y="4674780"/>
            <a:ext cx="1925200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l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Customer Actions</a:t>
            </a:r>
            <a:endParaRPr sz="1400" dirty="0">
              <a:solidFill>
                <a:schemeClr val="l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34" name="Google Shape;196;g13fecdf4afd_0_3201">
            <a:extLst>
              <a:ext uri="{FF2B5EF4-FFF2-40B4-BE49-F238E27FC236}">
                <a16:creationId xmlns:a16="http://schemas.microsoft.com/office/drawing/2014/main" id="{05AF665C-C1BA-B578-A424-6447DE8B290B}"/>
              </a:ext>
            </a:extLst>
          </p:cNvPr>
          <p:cNvSpPr/>
          <p:nvPr/>
        </p:nvSpPr>
        <p:spPr>
          <a:xfrm>
            <a:off x="5329251" y="29333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2444A0-1385-FB9D-DB27-D71B8AA8CF99}"/>
              </a:ext>
            </a:extLst>
          </p:cNvPr>
          <p:cNvCxnSpPr>
            <a:cxnSpLocks/>
          </p:cNvCxnSpPr>
          <p:nvPr/>
        </p:nvCxnSpPr>
        <p:spPr>
          <a:xfrm>
            <a:off x="5263637" y="4420264"/>
            <a:ext cx="1703906" cy="0"/>
          </a:xfrm>
          <a:prstGeom prst="line">
            <a:avLst/>
          </a:prstGeom>
          <a:ln w="3175">
            <a:solidFill>
              <a:schemeClr val="bg1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96;g13fecdf4afd_0_3201">
            <a:extLst>
              <a:ext uri="{FF2B5EF4-FFF2-40B4-BE49-F238E27FC236}">
                <a16:creationId xmlns:a16="http://schemas.microsoft.com/office/drawing/2014/main" id="{FDECA267-5134-CFE1-CD66-F13BB20EFEFE}"/>
              </a:ext>
            </a:extLst>
          </p:cNvPr>
          <p:cNvSpPr/>
          <p:nvPr/>
        </p:nvSpPr>
        <p:spPr>
          <a:xfrm>
            <a:off x="5329251" y="5080591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186;g13fecdf4afd_0_3201">
            <a:extLst>
              <a:ext uri="{FF2B5EF4-FFF2-40B4-BE49-F238E27FC236}">
                <a16:creationId xmlns:a16="http://schemas.microsoft.com/office/drawing/2014/main" id="{5B3ADCF9-C56D-2056-C4C7-C8316139CF27}"/>
              </a:ext>
            </a:extLst>
          </p:cNvPr>
          <p:cNvSpPr/>
          <p:nvPr/>
        </p:nvSpPr>
        <p:spPr>
          <a:xfrm>
            <a:off x="7558713" y="4759199"/>
            <a:ext cx="17300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chemeClr val="lt1"/>
                </a:solidFill>
                <a:latin typeface="Lato" panose="020F0502020204030203" pitchFamily="34" charset="0"/>
                <a:ea typeface="Roboto Medium"/>
                <a:cs typeface="Roboto Medium"/>
                <a:sym typeface="Roboto Medium"/>
              </a:rPr>
              <a:t>JF Actions</a:t>
            </a:r>
            <a:endParaRPr sz="1600">
              <a:solidFill>
                <a:schemeClr val="lt1"/>
              </a:solidFill>
              <a:latin typeface="Lato" panose="020F0502020204030203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8" name="Google Shape;190;g13fecdf4afd_0_3201">
            <a:extLst>
              <a:ext uri="{FF2B5EF4-FFF2-40B4-BE49-F238E27FC236}">
                <a16:creationId xmlns:a16="http://schemas.microsoft.com/office/drawing/2014/main" id="{44224406-57C6-3219-5DCD-1052891740F7}"/>
              </a:ext>
            </a:extLst>
          </p:cNvPr>
          <p:cNvSpPr/>
          <p:nvPr/>
        </p:nvSpPr>
        <p:spPr>
          <a:xfrm>
            <a:off x="7311439" y="2225704"/>
            <a:ext cx="2103120" cy="4389120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39" name="Google Shape;192;g13fecdf4afd_0_3201">
            <a:extLst>
              <a:ext uri="{FF2B5EF4-FFF2-40B4-BE49-F238E27FC236}">
                <a16:creationId xmlns:a16="http://schemas.microsoft.com/office/drawing/2014/main" id="{EA2930D9-C9A2-F6EF-67CD-BF83654A6B54}"/>
              </a:ext>
            </a:extLst>
          </p:cNvPr>
          <p:cNvSpPr/>
          <p:nvPr/>
        </p:nvSpPr>
        <p:spPr>
          <a:xfrm>
            <a:off x="7483152" y="25389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JF Actions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40" name="Google Shape;194;g13fecdf4afd_0_3201">
            <a:extLst>
              <a:ext uri="{FF2B5EF4-FFF2-40B4-BE49-F238E27FC236}">
                <a16:creationId xmlns:a16="http://schemas.microsoft.com/office/drawing/2014/main" id="{3991555F-225E-9C44-A2F4-FD71A9AF2093}"/>
              </a:ext>
            </a:extLst>
          </p:cNvPr>
          <p:cNvSpPr/>
          <p:nvPr/>
        </p:nvSpPr>
        <p:spPr>
          <a:xfrm>
            <a:off x="7483152" y="1815790"/>
            <a:ext cx="1730059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Apr 2023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41" name="Google Shape;199;g13fecdf4afd_0_3201">
            <a:extLst>
              <a:ext uri="{FF2B5EF4-FFF2-40B4-BE49-F238E27FC236}">
                <a16:creationId xmlns:a16="http://schemas.microsoft.com/office/drawing/2014/main" id="{A47E516E-58F8-D4D0-148E-C76401A21A3D}"/>
              </a:ext>
            </a:extLst>
          </p:cNvPr>
          <p:cNvSpPr/>
          <p:nvPr/>
        </p:nvSpPr>
        <p:spPr>
          <a:xfrm>
            <a:off x="7385581" y="4674780"/>
            <a:ext cx="1925200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l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Customer Actions</a:t>
            </a:r>
            <a:endParaRPr sz="1400" dirty="0">
              <a:solidFill>
                <a:schemeClr val="l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42" name="Google Shape;196;g13fecdf4afd_0_3201">
            <a:extLst>
              <a:ext uri="{FF2B5EF4-FFF2-40B4-BE49-F238E27FC236}">
                <a16:creationId xmlns:a16="http://schemas.microsoft.com/office/drawing/2014/main" id="{BC9042E1-609C-D29D-664B-321333058A82}"/>
              </a:ext>
            </a:extLst>
          </p:cNvPr>
          <p:cNvSpPr/>
          <p:nvPr/>
        </p:nvSpPr>
        <p:spPr>
          <a:xfrm>
            <a:off x="7553799" y="29333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4AF07A-8AF8-0B13-84BF-1FC9ADFF3A7C}"/>
              </a:ext>
            </a:extLst>
          </p:cNvPr>
          <p:cNvCxnSpPr>
            <a:cxnSpLocks/>
          </p:cNvCxnSpPr>
          <p:nvPr/>
        </p:nvCxnSpPr>
        <p:spPr>
          <a:xfrm>
            <a:off x="7488185" y="4420264"/>
            <a:ext cx="1703906" cy="0"/>
          </a:xfrm>
          <a:prstGeom prst="line">
            <a:avLst/>
          </a:prstGeom>
          <a:ln w="3175">
            <a:solidFill>
              <a:schemeClr val="bg1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196;g13fecdf4afd_0_3201">
            <a:extLst>
              <a:ext uri="{FF2B5EF4-FFF2-40B4-BE49-F238E27FC236}">
                <a16:creationId xmlns:a16="http://schemas.microsoft.com/office/drawing/2014/main" id="{8C770C03-DB5B-3551-2E9D-4FDCDAA46035}"/>
              </a:ext>
            </a:extLst>
          </p:cNvPr>
          <p:cNvSpPr/>
          <p:nvPr/>
        </p:nvSpPr>
        <p:spPr>
          <a:xfrm>
            <a:off x="7553799" y="5080591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86;g13fecdf4afd_0_3201">
            <a:extLst>
              <a:ext uri="{FF2B5EF4-FFF2-40B4-BE49-F238E27FC236}">
                <a16:creationId xmlns:a16="http://schemas.microsoft.com/office/drawing/2014/main" id="{BA1DAE4F-E6E6-A550-AA4B-56710F6A1DF5}"/>
              </a:ext>
            </a:extLst>
          </p:cNvPr>
          <p:cNvSpPr/>
          <p:nvPr/>
        </p:nvSpPr>
        <p:spPr>
          <a:xfrm>
            <a:off x="9783261" y="4759199"/>
            <a:ext cx="17300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600">
                <a:solidFill>
                  <a:schemeClr val="lt1"/>
                </a:solidFill>
                <a:latin typeface="Lato" panose="020F0502020204030203" pitchFamily="34" charset="0"/>
                <a:ea typeface="Roboto Medium"/>
                <a:cs typeface="Roboto Medium"/>
                <a:sym typeface="Roboto Medium"/>
              </a:rPr>
              <a:t>JF Actions</a:t>
            </a:r>
            <a:endParaRPr sz="1600">
              <a:solidFill>
                <a:schemeClr val="lt1"/>
              </a:solidFill>
              <a:latin typeface="Lato" panose="020F0502020204030203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" name="Google Shape;190;g13fecdf4afd_0_3201">
            <a:extLst>
              <a:ext uri="{FF2B5EF4-FFF2-40B4-BE49-F238E27FC236}">
                <a16:creationId xmlns:a16="http://schemas.microsoft.com/office/drawing/2014/main" id="{F733FFC9-0ACD-C017-A461-9CC06A209F65}"/>
              </a:ext>
            </a:extLst>
          </p:cNvPr>
          <p:cNvSpPr/>
          <p:nvPr/>
        </p:nvSpPr>
        <p:spPr>
          <a:xfrm>
            <a:off x="9535987" y="2225704"/>
            <a:ext cx="2103120" cy="4389120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47" name="Google Shape;192;g13fecdf4afd_0_3201">
            <a:extLst>
              <a:ext uri="{FF2B5EF4-FFF2-40B4-BE49-F238E27FC236}">
                <a16:creationId xmlns:a16="http://schemas.microsoft.com/office/drawing/2014/main" id="{3354D8F0-9A8A-A13B-56E0-98978B43C84E}"/>
              </a:ext>
            </a:extLst>
          </p:cNvPr>
          <p:cNvSpPr/>
          <p:nvPr/>
        </p:nvSpPr>
        <p:spPr>
          <a:xfrm>
            <a:off x="9707700" y="25389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JF Actions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48" name="Google Shape;194;g13fecdf4afd_0_3201">
            <a:extLst>
              <a:ext uri="{FF2B5EF4-FFF2-40B4-BE49-F238E27FC236}">
                <a16:creationId xmlns:a16="http://schemas.microsoft.com/office/drawing/2014/main" id="{8427085A-782C-E447-C81F-047F210DD9AA}"/>
              </a:ext>
            </a:extLst>
          </p:cNvPr>
          <p:cNvSpPr/>
          <p:nvPr/>
        </p:nvSpPr>
        <p:spPr>
          <a:xfrm>
            <a:off x="9707700" y="1815790"/>
            <a:ext cx="1730059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May 2023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49" name="Google Shape;199;g13fecdf4afd_0_3201">
            <a:extLst>
              <a:ext uri="{FF2B5EF4-FFF2-40B4-BE49-F238E27FC236}">
                <a16:creationId xmlns:a16="http://schemas.microsoft.com/office/drawing/2014/main" id="{547C0D5E-3EE0-6323-33B4-B0FA388AADFB}"/>
              </a:ext>
            </a:extLst>
          </p:cNvPr>
          <p:cNvSpPr/>
          <p:nvPr/>
        </p:nvSpPr>
        <p:spPr>
          <a:xfrm>
            <a:off x="9610129" y="4674780"/>
            <a:ext cx="1925200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l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Customer Actions</a:t>
            </a:r>
            <a:endParaRPr sz="1400" dirty="0">
              <a:solidFill>
                <a:schemeClr val="l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50" name="Google Shape;196;g13fecdf4afd_0_3201">
            <a:extLst>
              <a:ext uri="{FF2B5EF4-FFF2-40B4-BE49-F238E27FC236}">
                <a16:creationId xmlns:a16="http://schemas.microsoft.com/office/drawing/2014/main" id="{88C2AC7D-4A7D-5332-A853-52C42486207E}"/>
              </a:ext>
            </a:extLst>
          </p:cNvPr>
          <p:cNvSpPr/>
          <p:nvPr/>
        </p:nvSpPr>
        <p:spPr>
          <a:xfrm>
            <a:off x="9778347" y="29333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42A0955-CABF-2A01-97D2-37A6CBCE1E32}"/>
              </a:ext>
            </a:extLst>
          </p:cNvPr>
          <p:cNvCxnSpPr>
            <a:cxnSpLocks/>
          </p:cNvCxnSpPr>
          <p:nvPr/>
        </p:nvCxnSpPr>
        <p:spPr>
          <a:xfrm>
            <a:off x="9712733" y="4420264"/>
            <a:ext cx="1703906" cy="0"/>
          </a:xfrm>
          <a:prstGeom prst="line">
            <a:avLst/>
          </a:prstGeom>
          <a:ln w="3175">
            <a:solidFill>
              <a:schemeClr val="bg1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oogle Shape;196;g13fecdf4afd_0_3201">
            <a:extLst>
              <a:ext uri="{FF2B5EF4-FFF2-40B4-BE49-F238E27FC236}">
                <a16:creationId xmlns:a16="http://schemas.microsoft.com/office/drawing/2014/main" id="{9E0E3E5A-2C27-BB26-27E6-F264AF1C2C93}"/>
              </a:ext>
            </a:extLst>
          </p:cNvPr>
          <p:cNvSpPr/>
          <p:nvPr/>
        </p:nvSpPr>
        <p:spPr>
          <a:xfrm>
            <a:off x="9778347" y="5080591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6539309E-F805-A74F-1F90-14352941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7"/>
          <p:cNvPicPr preferRelativeResize="0"/>
          <p:nvPr/>
        </p:nvPicPr>
        <p:blipFill rotWithShape="1">
          <a:blip r:embed="rId3">
            <a:alphaModFix/>
          </a:blip>
          <a:srcRect t="2436" b="-271"/>
          <a:stretch/>
        </p:blipFill>
        <p:spPr>
          <a:xfrm>
            <a:off x="274393" y="1841157"/>
            <a:ext cx="11643213" cy="4460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95E88-03D8-42D4-9A6E-64E98125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258A551-0333-B444-9AE8-F4C453D9D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885" y="2140462"/>
            <a:ext cx="4429152" cy="38097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BB7A45E-6582-1939-4BC6-C14FB4ED5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1907" y="2127762"/>
            <a:ext cx="5301261" cy="3809749"/>
          </a:xfrm>
          <a:prstGeom prst="rect">
            <a:avLst/>
          </a:prstGeom>
        </p:spPr>
      </p:pic>
      <p:sp>
        <p:nvSpPr>
          <p:cNvPr id="7" name="Google Shape;143;g13fecdf4afd_0_1303">
            <a:extLst>
              <a:ext uri="{FF2B5EF4-FFF2-40B4-BE49-F238E27FC236}">
                <a16:creationId xmlns:a16="http://schemas.microsoft.com/office/drawing/2014/main" id="{3EF8D454-B9CD-BBF8-94AA-33486FE67537}"/>
              </a:ext>
            </a:extLst>
          </p:cNvPr>
          <p:cNvSpPr txBox="1"/>
          <p:nvPr/>
        </p:nvSpPr>
        <p:spPr>
          <a:xfrm>
            <a:off x="4209675" y="2216209"/>
            <a:ext cx="3385725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buSzPts val="1800"/>
            </a:pPr>
            <a:r>
              <a:rPr lang="en-US" sz="4267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1119</a:t>
            </a:r>
            <a:endParaRPr sz="4267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0" name="Google Shape;143;g13fecdf4afd_0_1303">
            <a:extLst>
              <a:ext uri="{FF2B5EF4-FFF2-40B4-BE49-F238E27FC236}">
                <a16:creationId xmlns:a16="http://schemas.microsoft.com/office/drawing/2014/main" id="{6964C1CE-EBCB-2CDE-214D-DC88C70D1D0C}"/>
              </a:ext>
            </a:extLst>
          </p:cNvPr>
          <p:cNvSpPr txBox="1"/>
          <p:nvPr/>
        </p:nvSpPr>
        <p:spPr>
          <a:xfrm>
            <a:off x="4209675" y="3609895"/>
            <a:ext cx="3385725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buSzPts val="1800"/>
            </a:pPr>
            <a:r>
              <a:rPr lang="en-US" sz="4267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726</a:t>
            </a:r>
            <a:endParaRPr sz="4267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2" name="Google Shape;143;g13fecdf4afd_0_1303">
            <a:extLst>
              <a:ext uri="{FF2B5EF4-FFF2-40B4-BE49-F238E27FC236}">
                <a16:creationId xmlns:a16="http://schemas.microsoft.com/office/drawing/2014/main" id="{D9ED78FE-3936-3188-E84F-0198FD7706D0}"/>
              </a:ext>
            </a:extLst>
          </p:cNvPr>
          <p:cNvSpPr txBox="1"/>
          <p:nvPr/>
        </p:nvSpPr>
        <p:spPr>
          <a:xfrm>
            <a:off x="4275834" y="5013604"/>
            <a:ext cx="3385725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buSzPts val="1800"/>
            </a:pPr>
            <a:r>
              <a:rPr lang="en-US" sz="4267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212</a:t>
            </a:r>
            <a:endParaRPr sz="4267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4" name="Google Shape;143;g13fecdf4afd_0_1303">
            <a:extLst>
              <a:ext uri="{FF2B5EF4-FFF2-40B4-BE49-F238E27FC236}">
                <a16:creationId xmlns:a16="http://schemas.microsoft.com/office/drawing/2014/main" id="{741766A3-AF01-1F50-1B50-0F72DF722458}"/>
              </a:ext>
            </a:extLst>
          </p:cNvPr>
          <p:cNvSpPr txBox="1"/>
          <p:nvPr/>
        </p:nvSpPr>
        <p:spPr>
          <a:xfrm>
            <a:off x="817681" y="2327471"/>
            <a:ext cx="2552735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400" dirty="0">
                <a:solidFill>
                  <a:srgbClr val="3A86AB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Applications</a:t>
            </a:r>
            <a:endParaRPr sz="2400" dirty="0">
              <a:solidFill>
                <a:srgbClr val="3A86AB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6" name="Google Shape;143;g13fecdf4afd_0_1303">
            <a:extLst>
              <a:ext uri="{FF2B5EF4-FFF2-40B4-BE49-F238E27FC236}">
                <a16:creationId xmlns:a16="http://schemas.microsoft.com/office/drawing/2014/main" id="{25D4B60C-AC38-AAC3-84DA-1441C4B1C831}"/>
              </a:ext>
            </a:extLst>
          </p:cNvPr>
          <p:cNvSpPr txBox="1"/>
          <p:nvPr/>
        </p:nvSpPr>
        <p:spPr>
          <a:xfrm>
            <a:off x="1837393" y="3739628"/>
            <a:ext cx="2421432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400" dirty="0">
                <a:solidFill>
                  <a:srgbClr val="47A8D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Interviews</a:t>
            </a:r>
            <a:endParaRPr sz="2400" dirty="0">
              <a:solidFill>
                <a:srgbClr val="47A8D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8" name="Google Shape;143;g13fecdf4afd_0_1303">
            <a:extLst>
              <a:ext uri="{FF2B5EF4-FFF2-40B4-BE49-F238E27FC236}">
                <a16:creationId xmlns:a16="http://schemas.microsoft.com/office/drawing/2014/main" id="{6938D6F6-F24D-9B25-AABC-10677877E7A4}"/>
              </a:ext>
            </a:extLst>
          </p:cNvPr>
          <p:cNvSpPr txBox="1"/>
          <p:nvPr/>
        </p:nvSpPr>
        <p:spPr>
          <a:xfrm>
            <a:off x="2884683" y="5152791"/>
            <a:ext cx="1714384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400" dirty="0">
                <a:solidFill>
                  <a:srgbClr val="6CB9D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Hired</a:t>
            </a:r>
            <a:endParaRPr sz="2400" dirty="0">
              <a:solidFill>
                <a:srgbClr val="6CB9DF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4" name="Google Shape;143;g13fecdf4afd_0_1303">
            <a:extLst>
              <a:ext uri="{FF2B5EF4-FFF2-40B4-BE49-F238E27FC236}">
                <a16:creationId xmlns:a16="http://schemas.microsoft.com/office/drawing/2014/main" id="{9BF45478-CB38-C373-953F-BC0CB6CFDDD9}"/>
              </a:ext>
            </a:extLst>
          </p:cNvPr>
          <p:cNvSpPr txBox="1"/>
          <p:nvPr/>
        </p:nvSpPr>
        <p:spPr>
          <a:xfrm>
            <a:off x="9352779" y="2762968"/>
            <a:ext cx="2534423" cy="88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400" dirty="0">
                <a:solidFill>
                  <a:srgbClr val="3A86AB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61% were interviewed</a:t>
            </a:r>
            <a:endParaRPr sz="2400" dirty="0">
              <a:solidFill>
                <a:srgbClr val="3A86AB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6" name="Google Shape;143;g13fecdf4afd_0_1303">
            <a:extLst>
              <a:ext uri="{FF2B5EF4-FFF2-40B4-BE49-F238E27FC236}">
                <a16:creationId xmlns:a16="http://schemas.microsoft.com/office/drawing/2014/main" id="{AC858A6C-9622-987F-3264-3C937626EC1B}"/>
              </a:ext>
            </a:extLst>
          </p:cNvPr>
          <p:cNvSpPr txBox="1"/>
          <p:nvPr/>
        </p:nvSpPr>
        <p:spPr>
          <a:xfrm>
            <a:off x="8420565" y="4633924"/>
            <a:ext cx="3204607" cy="79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400" dirty="0">
                <a:solidFill>
                  <a:srgbClr val="47A8D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29% were hired</a:t>
            </a:r>
            <a:endParaRPr sz="2400" dirty="0">
              <a:solidFill>
                <a:srgbClr val="47A8D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9" name="Arrow: Curved Left 28">
            <a:extLst>
              <a:ext uri="{FF2B5EF4-FFF2-40B4-BE49-F238E27FC236}">
                <a16:creationId xmlns:a16="http://schemas.microsoft.com/office/drawing/2014/main" id="{F17D2E64-FA10-9854-0083-DA49EE1D93C8}"/>
              </a:ext>
            </a:extLst>
          </p:cNvPr>
          <p:cNvSpPr/>
          <p:nvPr/>
        </p:nvSpPr>
        <p:spPr>
          <a:xfrm rot="1273176">
            <a:off x="8272993" y="2534674"/>
            <a:ext cx="822252" cy="1679157"/>
          </a:xfrm>
          <a:prstGeom prst="curvedLeftArrow">
            <a:avLst/>
          </a:prstGeom>
          <a:gradFill flip="none" rotWithShape="1">
            <a:gsLst>
              <a:gs pos="0">
                <a:srgbClr val="47A8D6"/>
              </a:gs>
              <a:gs pos="100000">
                <a:srgbClr val="3A86A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E74DA7EA-3F33-02EC-A1BD-95BAAA4C117A}"/>
              </a:ext>
            </a:extLst>
          </p:cNvPr>
          <p:cNvSpPr/>
          <p:nvPr/>
        </p:nvSpPr>
        <p:spPr>
          <a:xfrm rot="1445057">
            <a:off x="7563108" y="4296420"/>
            <a:ext cx="639945" cy="1519271"/>
          </a:xfrm>
          <a:prstGeom prst="curvedLeftArrow">
            <a:avLst/>
          </a:prstGeom>
          <a:gradFill flip="none" rotWithShape="1">
            <a:gsLst>
              <a:gs pos="100000">
                <a:srgbClr val="47A8D6"/>
              </a:gs>
              <a:gs pos="0">
                <a:srgbClr val="6CB9D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  <p:sp>
        <p:nvSpPr>
          <p:cNvPr id="13" name="Google Shape;143;g13fecdf4afd_0_1303">
            <a:extLst>
              <a:ext uri="{FF2B5EF4-FFF2-40B4-BE49-F238E27FC236}">
                <a16:creationId xmlns:a16="http://schemas.microsoft.com/office/drawing/2014/main" id="{FA131D53-DD34-F761-DF58-C5ECE5662267}"/>
              </a:ext>
            </a:extLst>
          </p:cNvPr>
          <p:cNvSpPr txBox="1"/>
          <p:nvPr/>
        </p:nvSpPr>
        <p:spPr>
          <a:xfrm>
            <a:off x="8248104" y="5530269"/>
            <a:ext cx="3953969" cy="79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18% hiring rate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(a 22% increase after JF)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DAAD96F-D85E-C8AE-B163-596FB4A4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Applicant Flow Allows {Customer} To Be Selective In Hiring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23C27-1673-CE7E-FC79-341151C70C08}"/>
              </a:ext>
            </a:extLst>
          </p:cNvPr>
          <p:cNvSpPr txBox="1"/>
          <p:nvPr/>
        </p:nvSpPr>
        <p:spPr>
          <a:xfrm>
            <a:off x="10290394" y="4887"/>
            <a:ext cx="1959374" cy="1339340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There is a new slide next page </a:t>
            </a:r>
          </a:p>
        </p:txBody>
      </p:sp>
    </p:spTree>
    <p:extLst>
      <p:ext uri="{BB962C8B-B14F-4D97-AF65-F5344CB8AC3E}">
        <p14:creationId xmlns:p14="http://schemas.microsoft.com/office/powerpoint/2010/main" val="2958584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DAAD96F-D85E-C8AE-B163-596FB4A4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Applicant Flow Allows {Customer} To Be Selective In Hiring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1039A9-14F4-5238-E44B-D9E2BC290B68}"/>
              </a:ext>
            </a:extLst>
          </p:cNvPr>
          <p:cNvSpPr/>
          <p:nvPr/>
        </p:nvSpPr>
        <p:spPr>
          <a:xfrm>
            <a:off x="507952" y="2377072"/>
            <a:ext cx="5980670" cy="575674"/>
          </a:xfrm>
          <a:prstGeom prst="rect">
            <a:avLst/>
          </a:prstGeom>
          <a:solidFill>
            <a:srgbClr val="1146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855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831649-D294-9343-1016-1F8BD926B8DD}"/>
              </a:ext>
            </a:extLst>
          </p:cNvPr>
          <p:cNvSpPr/>
          <p:nvPr/>
        </p:nvSpPr>
        <p:spPr>
          <a:xfrm>
            <a:off x="1010999" y="2952948"/>
            <a:ext cx="4974576" cy="575674"/>
          </a:xfrm>
          <a:prstGeom prst="rect">
            <a:avLst/>
          </a:prstGeom>
          <a:solidFill>
            <a:srgbClr val="1A7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702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038090-C6F8-2036-E16F-8833E9F9FA73}"/>
              </a:ext>
            </a:extLst>
          </p:cNvPr>
          <p:cNvSpPr/>
          <p:nvPr/>
        </p:nvSpPr>
        <p:spPr>
          <a:xfrm>
            <a:off x="2445615" y="3526517"/>
            <a:ext cx="2105344" cy="575674"/>
          </a:xfrm>
          <a:prstGeom prst="rect">
            <a:avLst/>
          </a:prstGeom>
          <a:solidFill>
            <a:srgbClr val="239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80E526-B9DC-F6EC-08EB-3C02B54FB5B2}"/>
              </a:ext>
            </a:extLst>
          </p:cNvPr>
          <p:cNvSpPr/>
          <p:nvPr/>
        </p:nvSpPr>
        <p:spPr>
          <a:xfrm>
            <a:off x="3153607" y="4100380"/>
            <a:ext cx="689360" cy="575672"/>
          </a:xfrm>
          <a:prstGeom prst="rect">
            <a:avLst/>
          </a:prstGeom>
          <a:solidFill>
            <a:srgbClr val="3CB1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D7B81-5638-E4CE-6469-3FA6B3FD272E}"/>
              </a:ext>
            </a:extLst>
          </p:cNvPr>
          <p:cNvSpPr/>
          <p:nvPr/>
        </p:nvSpPr>
        <p:spPr>
          <a:xfrm>
            <a:off x="3245564" y="4676052"/>
            <a:ext cx="505446" cy="575672"/>
          </a:xfrm>
          <a:prstGeom prst="rect">
            <a:avLst/>
          </a:prstGeom>
          <a:solidFill>
            <a:srgbClr val="87C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32</a:t>
            </a:r>
          </a:p>
        </p:txBody>
      </p:sp>
      <p:sp>
        <p:nvSpPr>
          <p:cNvPr id="11" name="Google Shape;143;g13fecdf4afd_0_1303">
            <a:extLst>
              <a:ext uri="{FF2B5EF4-FFF2-40B4-BE49-F238E27FC236}">
                <a16:creationId xmlns:a16="http://schemas.microsoft.com/office/drawing/2014/main" id="{776DA142-4699-526D-B3A6-239199D95367}"/>
              </a:ext>
            </a:extLst>
          </p:cNvPr>
          <p:cNvSpPr txBox="1"/>
          <p:nvPr/>
        </p:nvSpPr>
        <p:spPr>
          <a:xfrm>
            <a:off x="6558073" y="2389213"/>
            <a:ext cx="1655805" cy="56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000" dirty="0">
                <a:solidFill>
                  <a:srgbClr val="11465B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Applications</a:t>
            </a:r>
            <a:endParaRPr sz="2000" dirty="0">
              <a:solidFill>
                <a:srgbClr val="11465B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19" name="Google Shape;143;g13fecdf4afd_0_1303">
            <a:extLst>
              <a:ext uri="{FF2B5EF4-FFF2-40B4-BE49-F238E27FC236}">
                <a16:creationId xmlns:a16="http://schemas.microsoft.com/office/drawing/2014/main" id="{992A9772-529E-B779-8EAA-E7F46CBE4CA0}"/>
              </a:ext>
            </a:extLst>
          </p:cNvPr>
          <p:cNvSpPr txBox="1"/>
          <p:nvPr/>
        </p:nvSpPr>
        <p:spPr>
          <a:xfrm>
            <a:off x="6545716" y="2945521"/>
            <a:ext cx="1421027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000" dirty="0">
                <a:solidFill>
                  <a:srgbClr val="1A719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Screening</a:t>
            </a:r>
            <a:endParaRPr sz="2000" dirty="0">
              <a:solidFill>
                <a:srgbClr val="1A719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0" name="Google Shape;143;g13fecdf4afd_0_1303">
            <a:extLst>
              <a:ext uri="{FF2B5EF4-FFF2-40B4-BE49-F238E27FC236}">
                <a16:creationId xmlns:a16="http://schemas.microsoft.com/office/drawing/2014/main" id="{6F69BF05-677F-F2B8-844E-78C94EC26622}"/>
              </a:ext>
            </a:extLst>
          </p:cNvPr>
          <p:cNvSpPr txBox="1"/>
          <p:nvPr/>
        </p:nvSpPr>
        <p:spPr>
          <a:xfrm>
            <a:off x="6545716" y="3541324"/>
            <a:ext cx="2051214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000" dirty="0">
                <a:solidFill>
                  <a:srgbClr val="239CCD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Phone Interview</a:t>
            </a:r>
            <a:endParaRPr sz="2000" dirty="0">
              <a:solidFill>
                <a:srgbClr val="239CCD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1" name="Google Shape;143;g13fecdf4afd_0_1303">
            <a:extLst>
              <a:ext uri="{FF2B5EF4-FFF2-40B4-BE49-F238E27FC236}">
                <a16:creationId xmlns:a16="http://schemas.microsoft.com/office/drawing/2014/main" id="{B2491B9B-7602-2EA5-083C-E90B5BF8C8AF}"/>
              </a:ext>
            </a:extLst>
          </p:cNvPr>
          <p:cNvSpPr txBox="1"/>
          <p:nvPr/>
        </p:nvSpPr>
        <p:spPr>
          <a:xfrm>
            <a:off x="6545716" y="4137127"/>
            <a:ext cx="2415889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000" dirty="0">
                <a:solidFill>
                  <a:srgbClr val="3CB1E5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In-person Interview</a:t>
            </a:r>
            <a:endParaRPr sz="2000" dirty="0">
              <a:solidFill>
                <a:srgbClr val="3CB1E5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22" name="Google Shape;143;g13fecdf4afd_0_1303">
            <a:extLst>
              <a:ext uri="{FF2B5EF4-FFF2-40B4-BE49-F238E27FC236}">
                <a16:creationId xmlns:a16="http://schemas.microsoft.com/office/drawing/2014/main" id="{E2358206-55B2-0EE0-8297-C1E631862B58}"/>
              </a:ext>
            </a:extLst>
          </p:cNvPr>
          <p:cNvSpPr txBox="1"/>
          <p:nvPr/>
        </p:nvSpPr>
        <p:spPr>
          <a:xfrm>
            <a:off x="6545716" y="4732929"/>
            <a:ext cx="1013254" cy="6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>
              <a:buSzPts val="1800"/>
            </a:pPr>
            <a:r>
              <a:rPr lang="en-US" sz="2000" dirty="0">
                <a:solidFill>
                  <a:srgbClr val="87CFEF"/>
                </a:solidFill>
                <a:latin typeface="Lato regular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lack"/>
              </a:rPr>
              <a:t>Hired</a:t>
            </a:r>
            <a:endParaRPr sz="2000" dirty="0">
              <a:solidFill>
                <a:srgbClr val="87CFEF"/>
              </a:solidFill>
              <a:latin typeface="Lato regular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lack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490B5-DC37-F086-7111-2C084527E4A5}"/>
              </a:ext>
            </a:extLst>
          </p:cNvPr>
          <p:cNvSpPr/>
          <p:nvPr/>
        </p:nvSpPr>
        <p:spPr>
          <a:xfrm>
            <a:off x="9078852" y="5525017"/>
            <a:ext cx="2806432" cy="1112755"/>
          </a:xfrm>
          <a:prstGeom prst="roundRect">
            <a:avLst/>
          </a:prstGeom>
          <a:solidFill>
            <a:srgbClr val="20E0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Lato regular" panose="020F0502020204030203" pitchFamily="34" charset="0"/>
              </a:rPr>
              <a:t>18% hiring rate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Lato regular" panose="020F0502020204030203" pitchFamily="34" charset="0"/>
              </a:rPr>
              <a:t>(22% increase after JF)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ABD50-FC14-CC7C-DC67-4C17E0B2AA96}"/>
              </a:ext>
            </a:extLst>
          </p:cNvPr>
          <p:cNvGrpSpPr/>
          <p:nvPr/>
        </p:nvGrpSpPr>
        <p:grpSpPr>
          <a:xfrm>
            <a:off x="7490374" y="4278171"/>
            <a:ext cx="4148733" cy="1112755"/>
            <a:chOff x="7490374" y="4278171"/>
            <a:chExt cx="4148733" cy="111275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94526D-A483-DA0B-6C34-85D898348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337" y="4958226"/>
              <a:ext cx="1737360" cy="11323"/>
            </a:xfrm>
            <a:prstGeom prst="line">
              <a:avLst/>
            </a:prstGeom>
            <a:ln w="38100">
              <a:solidFill>
                <a:srgbClr val="20E0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B91A368-331B-F887-66CA-1BF611782073}"/>
                </a:ext>
              </a:extLst>
            </p:cNvPr>
            <p:cNvSpPr/>
            <p:nvPr/>
          </p:nvSpPr>
          <p:spPr>
            <a:xfrm>
              <a:off x="9325029" y="4278171"/>
              <a:ext cx="2314078" cy="11127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0E0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20E0B2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29% were hired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7883DC-C5E1-A8B2-D896-17BC7E07CCBD}"/>
                </a:ext>
              </a:extLst>
            </p:cNvPr>
            <p:cNvSpPr/>
            <p:nvPr/>
          </p:nvSpPr>
          <p:spPr>
            <a:xfrm>
              <a:off x="7490374" y="4888187"/>
              <a:ext cx="182880" cy="182880"/>
            </a:xfrm>
            <a:prstGeom prst="ellipse">
              <a:avLst/>
            </a:prstGeom>
            <a:solidFill>
              <a:srgbClr val="20E0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20E0B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F75083-C6BA-6EEF-70BE-9ECF031E835E}"/>
              </a:ext>
            </a:extLst>
          </p:cNvPr>
          <p:cNvGrpSpPr/>
          <p:nvPr/>
        </p:nvGrpSpPr>
        <p:grpSpPr>
          <a:xfrm>
            <a:off x="8786798" y="3039824"/>
            <a:ext cx="2852309" cy="1239238"/>
            <a:chOff x="8786798" y="3039824"/>
            <a:chExt cx="2852309" cy="123923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16F81C-8A2A-DC29-2772-9C399522EBF4}"/>
                </a:ext>
              </a:extLst>
            </p:cNvPr>
            <p:cNvCxnSpPr/>
            <p:nvPr/>
          </p:nvCxnSpPr>
          <p:spPr>
            <a:xfrm flipH="1">
              <a:off x="8878238" y="3364042"/>
              <a:ext cx="679622" cy="815249"/>
            </a:xfrm>
            <a:prstGeom prst="line">
              <a:avLst/>
            </a:prstGeom>
            <a:ln w="38100">
              <a:solidFill>
                <a:srgbClr val="20E0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56A7E22-B855-86A8-84AC-4E5F360F85E6}"/>
                </a:ext>
              </a:extLst>
            </p:cNvPr>
            <p:cNvSpPr/>
            <p:nvPr/>
          </p:nvSpPr>
          <p:spPr>
            <a:xfrm>
              <a:off x="9325029" y="3039824"/>
              <a:ext cx="2314078" cy="11127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0E0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20E0B2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61% were interviewed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A93CEC-F6F2-A87C-28FF-6E1D8BB4D7B4}"/>
                </a:ext>
              </a:extLst>
            </p:cNvPr>
            <p:cNvSpPr/>
            <p:nvPr/>
          </p:nvSpPr>
          <p:spPr>
            <a:xfrm>
              <a:off x="8786798" y="4096182"/>
              <a:ext cx="182880" cy="182880"/>
            </a:xfrm>
            <a:prstGeom prst="ellipse">
              <a:avLst/>
            </a:prstGeom>
            <a:solidFill>
              <a:srgbClr val="20E0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20E0B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1A4628-ACA1-485C-886A-D3D67E8098B3}"/>
              </a:ext>
            </a:extLst>
          </p:cNvPr>
          <p:cNvCxnSpPr>
            <a:cxnSpLocks/>
          </p:cNvCxnSpPr>
          <p:nvPr/>
        </p:nvCxnSpPr>
        <p:spPr>
          <a:xfrm>
            <a:off x="3842967" y="4979627"/>
            <a:ext cx="2645655" cy="0"/>
          </a:xfrm>
          <a:prstGeom prst="line">
            <a:avLst/>
          </a:prstGeom>
          <a:ln>
            <a:solidFill>
              <a:srgbClr val="87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BF2377-A75D-66C6-D980-65211722B3C5}"/>
              </a:ext>
            </a:extLst>
          </p:cNvPr>
          <p:cNvCxnSpPr>
            <a:cxnSpLocks/>
          </p:cNvCxnSpPr>
          <p:nvPr/>
        </p:nvCxnSpPr>
        <p:spPr>
          <a:xfrm>
            <a:off x="3990975" y="4385267"/>
            <a:ext cx="2497647" cy="0"/>
          </a:xfrm>
          <a:prstGeom prst="line">
            <a:avLst/>
          </a:prstGeom>
          <a:ln>
            <a:solidFill>
              <a:srgbClr val="3CB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1B36D0-F013-5013-A9BC-85715A498A97}"/>
              </a:ext>
            </a:extLst>
          </p:cNvPr>
          <p:cNvCxnSpPr>
            <a:cxnSpLocks/>
          </p:cNvCxnSpPr>
          <p:nvPr/>
        </p:nvCxnSpPr>
        <p:spPr>
          <a:xfrm>
            <a:off x="4747387" y="3813446"/>
            <a:ext cx="1741235" cy="0"/>
          </a:xfrm>
          <a:prstGeom prst="line">
            <a:avLst/>
          </a:prstGeom>
          <a:ln>
            <a:solidFill>
              <a:srgbClr val="239C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D67E66-E846-E850-0AE1-EEC4667262FD}"/>
              </a:ext>
            </a:extLst>
          </p:cNvPr>
          <p:cNvCxnSpPr>
            <a:cxnSpLocks/>
          </p:cNvCxnSpPr>
          <p:nvPr/>
        </p:nvCxnSpPr>
        <p:spPr>
          <a:xfrm>
            <a:off x="6187567" y="3234326"/>
            <a:ext cx="301055" cy="0"/>
          </a:xfrm>
          <a:prstGeom prst="line">
            <a:avLst/>
          </a:prstGeom>
          <a:ln>
            <a:solidFill>
              <a:srgbClr val="165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90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13fecdf4afd_0_15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000" y="2259071"/>
            <a:ext cx="71628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3fecdf4afd_0_1535"/>
          <p:cNvSpPr txBox="1"/>
          <p:nvPr/>
        </p:nvSpPr>
        <p:spPr>
          <a:xfrm>
            <a:off x="4723809" y="1735891"/>
            <a:ext cx="204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1800" dirty="0"/>
              <a:t>Example Data</a:t>
            </a:r>
            <a:endParaRPr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167E55-0DD7-4986-07FF-F208EFE3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18% increase in new hires with Exceptional Overall Rating Score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B9483-34CE-BA81-C957-244A6C228691}"/>
              </a:ext>
            </a:extLst>
          </p:cNvPr>
          <p:cNvSpPr txBox="1"/>
          <p:nvPr/>
        </p:nvSpPr>
        <p:spPr>
          <a:xfrm>
            <a:off x="10290394" y="4887"/>
            <a:ext cx="1959374" cy="1339340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There is a new slide next page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4">
            <a:extLst>
              <a:ext uri="{FF2B5EF4-FFF2-40B4-BE49-F238E27FC236}">
                <a16:creationId xmlns:a16="http://schemas.microsoft.com/office/drawing/2014/main" id="{F17B66A8-2020-B0D9-B786-2686F04A416F}"/>
              </a:ext>
            </a:extLst>
          </p:cNvPr>
          <p:cNvSpPr/>
          <p:nvPr/>
        </p:nvSpPr>
        <p:spPr>
          <a:xfrm flipV="1">
            <a:off x="4080823" y="5044790"/>
            <a:ext cx="4572000" cy="11084"/>
          </a:xfrm>
          <a:custGeom>
            <a:avLst/>
            <a:gdLst>
              <a:gd name="connsiteX0" fmla="*/ 0 w 8128095"/>
              <a:gd name="connsiteY0" fmla="*/ 39479 h 39479"/>
              <a:gd name="connsiteX1" fmla="*/ 9870 w 8128095"/>
              <a:gd name="connsiteY1" fmla="*/ 0 h 39479"/>
              <a:gd name="connsiteX2" fmla="*/ 8128095 w 8128095"/>
              <a:gd name="connsiteY2" fmla="*/ 0 h 39479"/>
              <a:gd name="connsiteX3" fmla="*/ 8118225 w 8128095"/>
              <a:gd name="connsiteY3" fmla="*/ 39479 h 39479"/>
              <a:gd name="connsiteX4" fmla="*/ 0 w 8128095"/>
              <a:gd name="connsiteY4" fmla="*/ 39479 h 39479"/>
              <a:gd name="connsiteX0" fmla="*/ 0 w 8158240"/>
              <a:gd name="connsiteY0" fmla="*/ 39479 h 39479"/>
              <a:gd name="connsiteX1" fmla="*/ 9870 w 8158240"/>
              <a:gd name="connsiteY1" fmla="*/ 0 h 39479"/>
              <a:gd name="connsiteX2" fmla="*/ 8158240 w 8158240"/>
              <a:gd name="connsiteY2" fmla="*/ 0 h 39479"/>
              <a:gd name="connsiteX3" fmla="*/ 8118225 w 8158240"/>
              <a:gd name="connsiteY3" fmla="*/ 39479 h 39479"/>
              <a:gd name="connsiteX4" fmla="*/ 0 w 8158240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63264"/>
              <a:gd name="connsiteY0" fmla="*/ 39479 h 39479"/>
              <a:gd name="connsiteX1" fmla="*/ 9870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40016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55088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3264" h="39479">
                <a:moveTo>
                  <a:pt x="0" y="39479"/>
                </a:moveTo>
                <a:lnTo>
                  <a:pt x="55088" y="0"/>
                </a:lnTo>
                <a:lnTo>
                  <a:pt x="8163264" y="0"/>
                </a:lnTo>
                <a:lnTo>
                  <a:pt x="8118225" y="39479"/>
                </a:lnTo>
                <a:lnTo>
                  <a:pt x="0" y="394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1092" name="Google Shape;1092;p79"/>
          <p:cNvSpPr txBox="1"/>
          <p:nvPr/>
        </p:nvSpPr>
        <p:spPr>
          <a:xfrm>
            <a:off x="4500999" y="5957368"/>
            <a:ext cx="347166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</a:defRPr>
            </a:lvl1pPr>
          </a:lstStyle>
          <a:p>
            <a:r>
              <a:rPr lang="en-US" sz="1400" dirty="0">
                <a:sym typeface="Lato Black"/>
              </a:rPr>
              <a:t>% of Population with an Exceptional Overall Rating Score</a:t>
            </a:r>
            <a:endParaRPr sz="1400" dirty="0"/>
          </a:p>
        </p:txBody>
      </p:sp>
      <p:sp>
        <p:nvSpPr>
          <p:cNvPr id="3" name="Google Shape;538;p50">
            <a:extLst>
              <a:ext uri="{FF2B5EF4-FFF2-40B4-BE49-F238E27FC236}">
                <a16:creationId xmlns:a16="http://schemas.microsoft.com/office/drawing/2014/main" id="{3851B645-4566-A1CF-C937-FC00EB8C5941}"/>
              </a:ext>
            </a:extLst>
          </p:cNvPr>
          <p:cNvSpPr/>
          <p:nvPr/>
        </p:nvSpPr>
        <p:spPr>
          <a:xfrm>
            <a:off x="4786903" y="3046988"/>
            <a:ext cx="1032663" cy="2002536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</a:rPr>
              <a:t>73%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6" name="Google Shape;550;p50">
            <a:extLst>
              <a:ext uri="{FF2B5EF4-FFF2-40B4-BE49-F238E27FC236}">
                <a16:creationId xmlns:a16="http://schemas.microsoft.com/office/drawing/2014/main" id="{AFB20757-2A37-C843-327E-27B2DDA7D8EA}"/>
              </a:ext>
            </a:extLst>
          </p:cNvPr>
          <p:cNvSpPr/>
          <p:nvPr/>
        </p:nvSpPr>
        <p:spPr>
          <a:xfrm>
            <a:off x="6782618" y="2690372"/>
            <a:ext cx="1032663" cy="235915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</a:rPr>
              <a:t>86%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2" name="Google Shape;593;p50">
            <a:extLst>
              <a:ext uri="{FF2B5EF4-FFF2-40B4-BE49-F238E27FC236}">
                <a16:creationId xmlns:a16="http://schemas.microsoft.com/office/drawing/2014/main" id="{9B7F3D1C-9CA3-EB50-487B-BDC4DE5E7C10}"/>
              </a:ext>
            </a:extLst>
          </p:cNvPr>
          <p:cNvSpPr txBox="1"/>
          <p:nvPr/>
        </p:nvSpPr>
        <p:spPr>
          <a:xfrm>
            <a:off x="4523508" y="5175762"/>
            <a:ext cx="15579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Before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Journeyfront</a:t>
            </a:r>
            <a:endParaRPr sz="32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3" name="Google Shape;594;p50">
            <a:extLst>
              <a:ext uri="{FF2B5EF4-FFF2-40B4-BE49-F238E27FC236}">
                <a16:creationId xmlns:a16="http://schemas.microsoft.com/office/drawing/2014/main" id="{723D7C9D-1A71-C1A8-3584-939B3E6E69E3}"/>
              </a:ext>
            </a:extLst>
          </p:cNvPr>
          <p:cNvSpPr txBox="1"/>
          <p:nvPr/>
        </p:nvSpPr>
        <p:spPr>
          <a:xfrm>
            <a:off x="6625231" y="5175762"/>
            <a:ext cx="134743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After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Journeyfront</a:t>
            </a:r>
            <a:endParaRPr sz="32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69981CE-ED8E-7EC9-0044-F1A5205F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733" dirty="0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18% increase in new hires with Exceptional Overall Rating Score</a:t>
            </a:r>
            <a:endParaRPr lang="en-US" sz="2133" dirty="0"/>
          </a:p>
        </p:txBody>
      </p:sp>
      <p:sp>
        <p:nvSpPr>
          <p:cNvPr id="17" name="Google Shape;556;p50">
            <a:extLst>
              <a:ext uri="{FF2B5EF4-FFF2-40B4-BE49-F238E27FC236}">
                <a16:creationId xmlns:a16="http://schemas.microsoft.com/office/drawing/2014/main" id="{D27B6762-6B1D-2A03-541F-99661A4D2E70}"/>
              </a:ext>
            </a:extLst>
          </p:cNvPr>
          <p:cNvSpPr txBox="1"/>
          <p:nvPr/>
        </p:nvSpPr>
        <p:spPr>
          <a:xfrm>
            <a:off x="447850" y="2098731"/>
            <a:ext cx="9996631" cy="40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t" anchorCtr="0">
            <a:spAutoFit/>
          </a:bodyPr>
          <a:lstStyle/>
          <a:p>
            <a:r>
              <a:rPr lang="en-US" sz="1733" dirty="0">
                <a:latin typeface="Lato"/>
                <a:ea typeface="Lato"/>
                <a:cs typeface="Lato"/>
                <a:sym typeface="Lato"/>
              </a:rPr>
              <a:t>Small details about the stats here</a:t>
            </a:r>
            <a:endParaRPr lang="en-US" sz="1733" dirty="0"/>
          </a:p>
        </p:txBody>
      </p:sp>
      <p:grpSp>
        <p:nvGrpSpPr>
          <p:cNvPr id="26" name="Google Shape;1099;p79">
            <a:extLst>
              <a:ext uri="{FF2B5EF4-FFF2-40B4-BE49-F238E27FC236}">
                <a16:creationId xmlns:a16="http://schemas.microsoft.com/office/drawing/2014/main" id="{5BD80EAE-6A23-63CF-581A-24794F0F44DF}"/>
              </a:ext>
            </a:extLst>
          </p:cNvPr>
          <p:cNvGrpSpPr/>
          <p:nvPr/>
        </p:nvGrpSpPr>
        <p:grpSpPr>
          <a:xfrm>
            <a:off x="579887" y="2848561"/>
            <a:ext cx="2656154" cy="1577560"/>
            <a:chOff x="8952602" y="2231700"/>
            <a:chExt cx="2187275" cy="1372440"/>
          </a:xfrm>
        </p:grpSpPr>
        <p:sp>
          <p:nvSpPr>
            <p:cNvPr id="27" name="Google Shape;1100;p79">
              <a:extLst>
                <a:ext uri="{FF2B5EF4-FFF2-40B4-BE49-F238E27FC236}">
                  <a16:creationId xmlns:a16="http://schemas.microsoft.com/office/drawing/2014/main" id="{9D54A705-3929-8FE7-C1B5-9A4E5270C750}"/>
                </a:ext>
              </a:extLst>
            </p:cNvPr>
            <p:cNvSpPr txBox="1"/>
            <p:nvPr/>
          </p:nvSpPr>
          <p:spPr>
            <a:xfrm>
              <a:off x="9328843" y="2353394"/>
              <a:ext cx="1710456" cy="749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4800" dirty="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17.8%</a:t>
              </a:r>
              <a:endParaRPr sz="2489" dirty="0"/>
            </a:p>
          </p:txBody>
        </p:sp>
        <p:sp>
          <p:nvSpPr>
            <p:cNvPr id="28" name="Google Shape;1101;p79">
              <a:extLst>
                <a:ext uri="{FF2B5EF4-FFF2-40B4-BE49-F238E27FC236}">
                  <a16:creationId xmlns:a16="http://schemas.microsoft.com/office/drawing/2014/main" id="{1F3509D2-CF91-95A1-1CE4-9217D1FF758E}"/>
                </a:ext>
              </a:extLst>
            </p:cNvPr>
            <p:cNvSpPr txBox="1"/>
            <p:nvPr/>
          </p:nvSpPr>
          <p:spPr>
            <a:xfrm>
              <a:off x="9259360" y="3028156"/>
              <a:ext cx="1576430" cy="481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Increase in Overall Rating Score</a:t>
              </a:r>
            </a:p>
          </p:txBody>
        </p:sp>
        <p:pic>
          <p:nvPicPr>
            <p:cNvPr id="29" name="Google Shape;1102;p79">
              <a:extLst>
                <a:ext uri="{FF2B5EF4-FFF2-40B4-BE49-F238E27FC236}">
                  <a16:creationId xmlns:a16="http://schemas.microsoft.com/office/drawing/2014/main" id="{D5774766-7EB0-B27C-A529-A820BD1BB0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13124" y="2465012"/>
              <a:ext cx="152400" cy="17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103;p79">
              <a:extLst>
                <a:ext uri="{FF2B5EF4-FFF2-40B4-BE49-F238E27FC236}">
                  <a16:creationId xmlns:a16="http://schemas.microsoft.com/office/drawing/2014/main" id="{D1C4139B-6B07-A9D4-5E81-9EF187D1E341}"/>
                </a:ext>
              </a:extLst>
            </p:cNvPr>
            <p:cNvSpPr/>
            <p:nvPr/>
          </p:nvSpPr>
          <p:spPr>
            <a:xfrm>
              <a:off x="8952602" y="2231700"/>
              <a:ext cx="2187275" cy="1372440"/>
            </a:xfrm>
            <a:prstGeom prst="rect">
              <a:avLst/>
            </a:prstGeom>
            <a:noFill/>
            <a:ln w="25400" cap="flat" cmpd="sng">
              <a:solidFill>
                <a:srgbClr val="47A8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465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3E6959F-4703-F985-0028-08D3603B0594}"/>
              </a:ext>
            </a:extLst>
          </p:cNvPr>
          <p:cNvGrpSpPr/>
          <p:nvPr/>
        </p:nvGrpSpPr>
        <p:grpSpPr>
          <a:xfrm>
            <a:off x="595847" y="5659948"/>
            <a:ext cx="10700764" cy="1068907"/>
            <a:chOff x="599285" y="1397618"/>
            <a:chExt cx="8025573" cy="801680"/>
          </a:xfrm>
        </p:grpSpPr>
        <p:sp>
          <p:nvSpPr>
            <p:cNvPr id="36" name="Google Shape;281;g13fecdf4afd_0_824">
              <a:extLst>
                <a:ext uri="{FF2B5EF4-FFF2-40B4-BE49-F238E27FC236}">
                  <a16:creationId xmlns:a16="http://schemas.microsoft.com/office/drawing/2014/main" id="{14F6A353-F823-0628-14F6-D2343988CD24}"/>
                </a:ext>
              </a:extLst>
            </p:cNvPr>
            <p:cNvSpPr/>
            <p:nvPr/>
          </p:nvSpPr>
          <p:spPr>
            <a:xfrm>
              <a:off x="3303951" y="1397620"/>
              <a:ext cx="5320907" cy="80167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7" name="Google Shape;282;g13fecdf4afd_0_824">
              <a:extLst>
                <a:ext uri="{FF2B5EF4-FFF2-40B4-BE49-F238E27FC236}">
                  <a16:creationId xmlns:a16="http://schemas.microsoft.com/office/drawing/2014/main" id="{7A51F5D6-FC8F-ABA1-FBDD-162A491CC70B}"/>
                </a:ext>
              </a:extLst>
            </p:cNvPr>
            <p:cNvSpPr/>
            <p:nvPr/>
          </p:nvSpPr>
          <p:spPr>
            <a:xfrm flipH="1">
              <a:off x="1473270" y="1397631"/>
              <a:ext cx="2336117" cy="800556"/>
            </a:xfrm>
            <a:prstGeom prst="rect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8" name="Google Shape;283;g13fecdf4afd_0_824">
              <a:extLst>
                <a:ext uri="{FF2B5EF4-FFF2-40B4-BE49-F238E27FC236}">
                  <a16:creationId xmlns:a16="http://schemas.microsoft.com/office/drawing/2014/main" id="{751B9D9D-B7A8-9807-0F69-03FAB08263F5}"/>
                </a:ext>
              </a:extLst>
            </p:cNvPr>
            <p:cNvSpPr/>
            <p:nvPr/>
          </p:nvSpPr>
          <p:spPr>
            <a:xfrm rot="16200000">
              <a:off x="3023373" y="899621"/>
              <a:ext cx="801499" cy="1797494"/>
            </a:xfrm>
            <a:prstGeom prst="flowChartOffpageConnector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/>
            </a:p>
          </p:txBody>
        </p:sp>
        <p:sp>
          <p:nvSpPr>
            <p:cNvPr id="39" name="Google Shape;284;g13fecdf4afd_0_824">
              <a:extLst>
                <a:ext uri="{FF2B5EF4-FFF2-40B4-BE49-F238E27FC236}">
                  <a16:creationId xmlns:a16="http://schemas.microsoft.com/office/drawing/2014/main" id="{9606C10C-FCBB-48C4-940A-DB5AC1F3C8B7}"/>
                </a:ext>
              </a:extLst>
            </p:cNvPr>
            <p:cNvSpPr/>
            <p:nvPr/>
          </p:nvSpPr>
          <p:spPr>
            <a:xfrm>
              <a:off x="1548760" y="1505832"/>
              <a:ext cx="2458091" cy="61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89" dirty="0">
                  <a:solidFill>
                    <a:srgbClr val="FFFFFF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  <a:sym typeface="Roboto Medium"/>
                </a:rPr>
                <a:t>Other</a:t>
              </a:r>
              <a:endParaRPr sz="2489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Roboto"/>
              </a:endParaRPr>
            </a:p>
          </p:txBody>
        </p:sp>
        <p:sp>
          <p:nvSpPr>
            <p:cNvPr id="40" name="Google Shape;285;g13fecdf4afd_0_824">
              <a:extLst>
                <a:ext uri="{FF2B5EF4-FFF2-40B4-BE49-F238E27FC236}">
                  <a16:creationId xmlns:a16="http://schemas.microsoft.com/office/drawing/2014/main" id="{D5575640-6F1F-C941-43AA-E9E7FF9FDB89}"/>
                </a:ext>
              </a:extLst>
            </p:cNvPr>
            <p:cNvSpPr/>
            <p:nvPr/>
          </p:nvSpPr>
          <p:spPr>
            <a:xfrm>
              <a:off x="599285" y="1397620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" name="Google Shape;286;g13fecdf4afd_0_824">
              <a:extLst>
                <a:ext uri="{FF2B5EF4-FFF2-40B4-BE49-F238E27FC236}">
                  <a16:creationId xmlns:a16="http://schemas.microsoft.com/office/drawing/2014/main" id="{B2F73275-B163-BB1E-FF02-52359FEB9E24}"/>
                </a:ext>
              </a:extLst>
            </p:cNvPr>
            <p:cNvSpPr/>
            <p:nvPr/>
          </p:nvSpPr>
          <p:spPr>
            <a:xfrm>
              <a:off x="601583" y="1397631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467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Roboto Thin"/>
                </a:rPr>
                <a:t>5</a:t>
              </a:r>
              <a:endParaRPr sz="3467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Roboto Thin"/>
              </a:endParaRPr>
            </a:p>
          </p:txBody>
        </p:sp>
        <p:sp>
          <p:nvSpPr>
            <p:cNvPr id="42" name="Google Shape;287;g13fecdf4afd_0_824">
              <a:extLst>
                <a:ext uri="{FF2B5EF4-FFF2-40B4-BE49-F238E27FC236}">
                  <a16:creationId xmlns:a16="http://schemas.microsoft.com/office/drawing/2014/main" id="{96AD2366-F6E0-D1FE-3C6E-8517C9E496D9}"/>
                </a:ext>
              </a:extLst>
            </p:cNvPr>
            <p:cNvSpPr/>
            <p:nvPr/>
          </p:nvSpPr>
          <p:spPr>
            <a:xfrm>
              <a:off x="4369707" y="1405015"/>
              <a:ext cx="3763322" cy="793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 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4EB3E0-B3B9-AB54-AC70-94D03E02535F}"/>
              </a:ext>
            </a:extLst>
          </p:cNvPr>
          <p:cNvGrpSpPr/>
          <p:nvPr/>
        </p:nvGrpSpPr>
        <p:grpSpPr>
          <a:xfrm>
            <a:off x="595847" y="4608717"/>
            <a:ext cx="10700764" cy="1068907"/>
            <a:chOff x="599285" y="1397618"/>
            <a:chExt cx="8025573" cy="801680"/>
          </a:xfrm>
        </p:grpSpPr>
        <p:sp>
          <p:nvSpPr>
            <p:cNvPr id="28" name="Google Shape;281;g13fecdf4afd_0_824">
              <a:extLst>
                <a:ext uri="{FF2B5EF4-FFF2-40B4-BE49-F238E27FC236}">
                  <a16:creationId xmlns:a16="http://schemas.microsoft.com/office/drawing/2014/main" id="{9F80DB7D-C9B1-C6F5-CC91-6A551B9BA7CF}"/>
                </a:ext>
              </a:extLst>
            </p:cNvPr>
            <p:cNvSpPr/>
            <p:nvPr/>
          </p:nvSpPr>
          <p:spPr>
            <a:xfrm>
              <a:off x="3303951" y="1397620"/>
              <a:ext cx="5320907" cy="80167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" name="Google Shape;282;g13fecdf4afd_0_824">
              <a:extLst>
                <a:ext uri="{FF2B5EF4-FFF2-40B4-BE49-F238E27FC236}">
                  <a16:creationId xmlns:a16="http://schemas.microsoft.com/office/drawing/2014/main" id="{B2F414BA-5CDF-F4BD-4012-8D9E62C36C29}"/>
                </a:ext>
              </a:extLst>
            </p:cNvPr>
            <p:cNvSpPr/>
            <p:nvPr/>
          </p:nvSpPr>
          <p:spPr>
            <a:xfrm flipH="1">
              <a:off x="1473270" y="1397631"/>
              <a:ext cx="2336117" cy="800556"/>
            </a:xfrm>
            <a:prstGeom prst="rect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0" name="Google Shape;283;g13fecdf4afd_0_824">
              <a:extLst>
                <a:ext uri="{FF2B5EF4-FFF2-40B4-BE49-F238E27FC236}">
                  <a16:creationId xmlns:a16="http://schemas.microsoft.com/office/drawing/2014/main" id="{79A317DA-C43C-EB57-CAA7-A2313BC95F91}"/>
                </a:ext>
              </a:extLst>
            </p:cNvPr>
            <p:cNvSpPr/>
            <p:nvPr/>
          </p:nvSpPr>
          <p:spPr>
            <a:xfrm rot="16200000">
              <a:off x="3023373" y="899621"/>
              <a:ext cx="801499" cy="1797494"/>
            </a:xfrm>
            <a:prstGeom prst="flowChartOffpageConnector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/>
            </a:p>
          </p:txBody>
        </p:sp>
        <p:sp>
          <p:nvSpPr>
            <p:cNvPr id="31" name="Google Shape;284;g13fecdf4afd_0_824">
              <a:extLst>
                <a:ext uri="{FF2B5EF4-FFF2-40B4-BE49-F238E27FC236}">
                  <a16:creationId xmlns:a16="http://schemas.microsoft.com/office/drawing/2014/main" id="{8CADE44F-2B83-D22D-2ADC-8716FBE7A517}"/>
                </a:ext>
              </a:extLst>
            </p:cNvPr>
            <p:cNvSpPr/>
            <p:nvPr/>
          </p:nvSpPr>
          <p:spPr>
            <a:xfrm>
              <a:off x="1548760" y="1505832"/>
              <a:ext cx="2458091" cy="61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89" dirty="0">
                  <a:solidFill>
                    <a:srgbClr val="FFFFFF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  <a:sym typeface="Roboto Medium"/>
                </a:rPr>
                <a:t>Closed Loop Data Points</a:t>
              </a:r>
              <a:endParaRPr sz="2489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Roboto"/>
              </a:endParaRPr>
            </a:p>
          </p:txBody>
        </p:sp>
        <p:sp>
          <p:nvSpPr>
            <p:cNvPr id="32" name="Google Shape;285;g13fecdf4afd_0_824">
              <a:extLst>
                <a:ext uri="{FF2B5EF4-FFF2-40B4-BE49-F238E27FC236}">
                  <a16:creationId xmlns:a16="http://schemas.microsoft.com/office/drawing/2014/main" id="{2B81BD26-74A8-3316-A408-A1B8F24266EB}"/>
                </a:ext>
              </a:extLst>
            </p:cNvPr>
            <p:cNvSpPr/>
            <p:nvPr/>
          </p:nvSpPr>
          <p:spPr>
            <a:xfrm>
              <a:off x="599285" y="1397620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33" name="Google Shape;286;g13fecdf4afd_0_824">
              <a:extLst>
                <a:ext uri="{FF2B5EF4-FFF2-40B4-BE49-F238E27FC236}">
                  <a16:creationId xmlns:a16="http://schemas.microsoft.com/office/drawing/2014/main" id="{2EA33721-BA97-0872-DA53-0241741BEAAD}"/>
                </a:ext>
              </a:extLst>
            </p:cNvPr>
            <p:cNvSpPr/>
            <p:nvPr/>
          </p:nvSpPr>
          <p:spPr>
            <a:xfrm>
              <a:off x="601583" y="1397631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467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Roboto Thin"/>
                </a:rPr>
                <a:t>4</a:t>
              </a:r>
              <a:endParaRPr sz="3467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Roboto Thin"/>
              </a:endParaRPr>
            </a:p>
          </p:txBody>
        </p:sp>
        <p:sp>
          <p:nvSpPr>
            <p:cNvPr id="34" name="Google Shape;287;g13fecdf4afd_0_824">
              <a:extLst>
                <a:ext uri="{FF2B5EF4-FFF2-40B4-BE49-F238E27FC236}">
                  <a16:creationId xmlns:a16="http://schemas.microsoft.com/office/drawing/2014/main" id="{BF3C2CB9-8AC5-22D1-B628-5A090B1D41C0}"/>
                </a:ext>
              </a:extLst>
            </p:cNvPr>
            <p:cNvSpPr/>
            <p:nvPr/>
          </p:nvSpPr>
          <p:spPr>
            <a:xfrm>
              <a:off x="4369707" y="1405015"/>
              <a:ext cx="3763322" cy="793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 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28E6D0-9673-6395-6898-4095EF91E20A}"/>
              </a:ext>
            </a:extLst>
          </p:cNvPr>
          <p:cNvGrpSpPr/>
          <p:nvPr/>
        </p:nvGrpSpPr>
        <p:grpSpPr>
          <a:xfrm>
            <a:off x="595847" y="3541549"/>
            <a:ext cx="10700764" cy="1121192"/>
            <a:chOff x="599285" y="1397620"/>
            <a:chExt cx="8025573" cy="840894"/>
          </a:xfrm>
        </p:grpSpPr>
        <p:sp>
          <p:nvSpPr>
            <p:cNvPr id="20" name="Google Shape;281;g13fecdf4afd_0_824">
              <a:extLst>
                <a:ext uri="{FF2B5EF4-FFF2-40B4-BE49-F238E27FC236}">
                  <a16:creationId xmlns:a16="http://schemas.microsoft.com/office/drawing/2014/main" id="{7467358C-03E6-5D03-7DE7-06F0A9859163}"/>
                </a:ext>
              </a:extLst>
            </p:cNvPr>
            <p:cNvSpPr/>
            <p:nvPr/>
          </p:nvSpPr>
          <p:spPr>
            <a:xfrm>
              <a:off x="3303951" y="1397620"/>
              <a:ext cx="5320907" cy="80167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1" name="Google Shape;282;g13fecdf4afd_0_824">
              <a:extLst>
                <a:ext uri="{FF2B5EF4-FFF2-40B4-BE49-F238E27FC236}">
                  <a16:creationId xmlns:a16="http://schemas.microsoft.com/office/drawing/2014/main" id="{8F2B14B4-19B7-2729-1DFA-A2B0A4749F4A}"/>
                </a:ext>
              </a:extLst>
            </p:cNvPr>
            <p:cNvSpPr/>
            <p:nvPr/>
          </p:nvSpPr>
          <p:spPr>
            <a:xfrm flipH="1">
              <a:off x="1473270" y="1397631"/>
              <a:ext cx="2336117" cy="800556"/>
            </a:xfrm>
            <a:prstGeom prst="rect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" name="Google Shape;283;g13fecdf4afd_0_824">
              <a:extLst>
                <a:ext uri="{FF2B5EF4-FFF2-40B4-BE49-F238E27FC236}">
                  <a16:creationId xmlns:a16="http://schemas.microsoft.com/office/drawing/2014/main" id="{6BD4BC08-422A-7B20-F5DC-157D1150CDBB}"/>
                </a:ext>
              </a:extLst>
            </p:cNvPr>
            <p:cNvSpPr/>
            <p:nvPr/>
          </p:nvSpPr>
          <p:spPr>
            <a:xfrm rot="16200000">
              <a:off x="2976536" y="939018"/>
              <a:ext cx="801499" cy="1797494"/>
            </a:xfrm>
            <a:prstGeom prst="flowChartOffpageConnector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/>
            </a:p>
          </p:txBody>
        </p:sp>
        <p:sp>
          <p:nvSpPr>
            <p:cNvPr id="23" name="Google Shape;284;g13fecdf4afd_0_824">
              <a:extLst>
                <a:ext uri="{FF2B5EF4-FFF2-40B4-BE49-F238E27FC236}">
                  <a16:creationId xmlns:a16="http://schemas.microsoft.com/office/drawing/2014/main" id="{DA412D4E-7522-EBFE-6DD3-8D065D60124F}"/>
                </a:ext>
              </a:extLst>
            </p:cNvPr>
            <p:cNvSpPr/>
            <p:nvPr/>
          </p:nvSpPr>
          <p:spPr>
            <a:xfrm>
              <a:off x="1548760" y="1505832"/>
              <a:ext cx="2458091" cy="61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89" dirty="0">
                  <a:solidFill>
                    <a:srgbClr val="FFFFFF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  <a:sym typeface="Roboto Medium"/>
                </a:rPr>
                <a:t>End User</a:t>
              </a:r>
              <a:endParaRPr sz="2489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Roboto"/>
              </a:endParaRPr>
            </a:p>
          </p:txBody>
        </p:sp>
        <p:sp>
          <p:nvSpPr>
            <p:cNvPr id="24" name="Google Shape;285;g13fecdf4afd_0_824">
              <a:extLst>
                <a:ext uri="{FF2B5EF4-FFF2-40B4-BE49-F238E27FC236}">
                  <a16:creationId xmlns:a16="http://schemas.microsoft.com/office/drawing/2014/main" id="{C2013D95-BAC7-0918-6522-79075D560D37}"/>
                </a:ext>
              </a:extLst>
            </p:cNvPr>
            <p:cNvSpPr/>
            <p:nvPr/>
          </p:nvSpPr>
          <p:spPr>
            <a:xfrm>
              <a:off x="599285" y="1397620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" name="Google Shape;286;g13fecdf4afd_0_824">
              <a:extLst>
                <a:ext uri="{FF2B5EF4-FFF2-40B4-BE49-F238E27FC236}">
                  <a16:creationId xmlns:a16="http://schemas.microsoft.com/office/drawing/2014/main" id="{720BFFBF-AE65-8A8B-4D35-B0B95A2AC997}"/>
                </a:ext>
              </a:extLst>
            </p:cNvPr>
            <p:cNvSpPr/>
            <p:nvPr/>
          </p:nvSpPr>
          <p:spPr>
            <a:xfrm>
              <a:off x="601583" y="1397631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467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Roboto Thin"/>
                </a:rPr>
                <a:t>3</a:t>
              </a:r>
              <a:endParaRPr sz="3467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Roboto Thin"/>
              </a:endParaRPr>
            </a:p>
          </p:txBody>
        </p:sp>
        <p:sp>
          <p:nvSpPr>
            <p:cNvPr id="26" name="Google Shape;287;g13fecdf4afd_0_824">
              <a:extLst>
                <a:ext uri="{FF2B5EF4-FFF2-40B4-BE49-F238E27FC236}">
                  <a16:creationId xmlns:a16="http://schemas.microsoft.com/office/drawing/2014/main" id="{D8139487-5A82-6EC1-FAD0-4ADFFAA62BD9}"/>
                </a:ext>
              </a:extLst>
            </p:cNvPr>
            <p:cNvSpPr/>
            <p:nvPr/>
          </p:nvSpPr>
          <p:spPr>
            <a:xfrm>
              <a:off x="4369707" y="1405015"/>
              <a:ext cx="3763322" cy="793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 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D96E1D-519C-4B71-A7F1-9A4E4BC69F18}"/>
              </a:ext>
            </a:extLst>
          </p:cNvPr>
          <p:cNvGrpSpPr/>
          <p:nvPr/>
        </p:nvGrpSpPr>
        <p:grpSpPr>
          <a:xfrm>
            <a:off x="595847" y="2585461"/>
            <a:ext cx="10700764" cy="1068907"/>
            <a:chOff x="599285" y="1397618"/>
            <a:chExt cx="8025573" cy="801680"/>
          </a:xfrm>
        </p:grpSpPr>
        <p:sp>
          <p:nvSpPr>
            <p:cNvPr id="4" name="Google Shape;281;g13fecdf4afd_0_824">
              <a:extLst>
                <a:ext uri="{FF2B5EF4-FFF2-40B4-BE49-F238E27FC236}">
                  <a16:creationId xmlns:a16="http://schemas.microsoft.com/office/drawing/2014/main" id="{8EE3673C-6BC8-E970-B229-3A02E22F16C9}"/>
                </a:ext>
              </a:extLst>
            </p:cNvPr>
            <p:cNvSpPr/>
            <p:nvPr/>
          </p:nvSpPr>
          <p:spPr>
            <a:xfrm>
              <a:off x="3303951" y="1397620"/>
              <a:ext cx="5320907" cy="80167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" name="Google Shape;282;g13fecdf4afd_0_824">
              <a:extLst>
                <a:ext uri="{FF2B5EF4-FFF2-40B4-BE49-F238E27FC236}">
                  <a16:creationId xmlns:a16="http://schemas.microsoft.com/office/drawing/2014/main" id="{75485CD1-2613-BF69-87E8-DC657FC7B007}"/>
                </a:ext>
              </a:extLst>
            </p:cNvPr>
            <p:cNvSpPr/>
            <p:nvPr/>
          </p:nvSpPr>
          <p:spPr>
            <a:xfrm flipH="1">
              <a:off x="1473270" y="1397631"/>
              <a:ext cx="2336117" cy="800556"/>
            </a:xfrm>
            <a:prstGeom prst="rect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8" name="Google Shape;283;g13fecdf4afd_0_824">
              <a:extLst>
                <a:ext uri="{FF2B5EF4-FFF2-40B4-BE49-F238E27FC236}">
                  <a16:creationId xmlns:a16="http://schemas.microsoft.com/office/drawing/2014/main" id="{7ED2DC36-DDAF-F462-97AC-2474E747839D}"/>
                </a:ext>
              </a:extLst>
            </p:cNvPr>
            <p:cNvSpPr/>
            <p:nvPr/>
          </p:nvSpPr>
          <p:spPr>
            <a:xfrm rot="16200000">
              <a:off x="3023373" y="899621"/>
              <a:ext cx="801499" cy="1797494"/>
            </a:xfrm>
            <a:prstGeom prst="flowChartOffpageConnector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/>
            </a:p>
          </p:txBody>
        </p:sp>
        <p:sp>
          <p:nvSpPr>
            <p:cNvPr id="10" name="Google Shape;284;g13fecdf4afd_0_824">
              <a:extLst>
                <a:ext uri="{FF2B5EF4-FFF2-40B4-BE49-F238E27FC236}">
                  <a16:creationId xmlns:a16="http://schemas.microsoft.com/office/drawing/2014/main" id="{C8F9C31C-73D3-629B-5359-36C6F13156A0}"/>
                </a:ext>
              </a:extLst>
            </p:cNvPr>
            <p:cNvSpPr/>
            <p:nvPr/>
          </p:nvSpPr>
          <p:spPr>
            <a:xfrm>
              <a:off x="1548760" y="1505832"/>
              <a:ext cx="2458091" cy="61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89" dirty="0">
                  <a:solidFill>
                    <a:srgbClr val="FFFFFF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  <a:sym typeface="Roboto Medium"/>
                </a:rPr>
                <a:t>Scoring Question</a:t>
              </a:r>
              <a:endParaRPr sz="2489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Roboto"/>
              </a:endParaRPr>
            </a:p>
          </p:txBody>
        </p:sp>
        <p:sp>
          <p:nvSpPr>
            <p:cNvPr id="12" name="Google Shape;285;g13fecdf4afd_0_824">
              <a:extLst>
                <a:ext uri="{FF2B5EF4-FFF2-40B4-BE49-F238E27FC236}">
                  <a16:creationId xmlns:a16="http://schemas.microsoft.com/office/drawing/2014/main" id="{D0CAB6DB-7E63-E8F2-C783-89D67CAF931F}"/>
                </a:ext>
              </a:extLst>
            </p:cNvPr>
            <p:cNvSpPr/>
            <p:nvPr/>
          </p:nvSpPr>
          <p:spPr>
            <a:xfrm>
              <a:off x="599285" y="1397620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4" name="Google Shape;286;g13fecdf4afd_0_824">
              <a:extLst>
                <a:ext uri="{FF2B5EF4-FFF2-40B4-BE49-F238E27FC236}">
                  <a16:creationId xmlns:a16="http://schemas.microsoft.com/office/drawing/2014/main" id="{AF79D3C2-1A0B-B92E-42FE-D92506DF3504}"/>
                </a:ext>
              </a:extLst>
            </p:cNvPr>
            <p:cNvSpPr/>
            <p:nvPr/>
          </p:nvSpPr>
          <p:spPr>
            <a:xfrm>
              <a:off x="601583" y="1397631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467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Roboto Thin"/>
                </a:rPr>
                <a:t>2</a:t>
              </a:r>
              <a:endParaRPr sz="3467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Roboto Thin"/>
              </a:endParaRPr>
            </a:p>
          </p:txBody>
        </p:sp>
        <p:sp>
          <p:nvSpPr>
            <p:cNvPr id="16" name="Google Shape;287;g13fecdf4afd_0_824">
              <a:extLst>
                <a:ext uri="{FF2B5EF4-FFF2-40B4-BE49-F238E27FC236}">
                  <a16:creationId xmlns:a16="http://schemas.microsoft.com/office/drawing/2014/main" id="{4D97038E-AC02-3A3C-AC36-2628F14B34B1}"/>
                </a:ext>
              </a:extLst>
            </p:cNvPr>
            <p:cNvSpPr/>
            <p:nvPr/>
          </p:nvSpPr>
          <p:spPr>
            <a:xfrm>
              <a:off x="4369707" y="1405015"/>
              <a:ext cx="3763322" cy="793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 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</p:txBody>
        </p:sp>
      </p:grpSp>
      <p:sp>
        <p:nvSpPr>
          <p:cNvPr id="246" name="Google Shape;246;g13fecdf4afd_0_824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 sz="1200"/>
              <a:pPr>
                <a:buSzPts val="900"/>
              </a:pPr>
              <a:t>18</a:t>
            </a:fld>
            <a:endParaRPr sz="1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3A7E1-765D-CA88-6F82-8AAF238D1C01}"/>
              </a:ext>
            </a:extLst>
          </p:cNvPr>
          <p:cNvGrpSpPr/>
          <p:nvPr/>
        </p:nvGrpSpPr>
        <p:grpSpPr>
          <a:xfrm>
            <a:off x="595847" y="1518051"/>
            <a:ext cx="10700764" cy="1068907"/>
            <a:chOff x="446885" y="1245218"/>
            <a:chExt cx="8025573" cy="801680"/>
          </a:xfrm>
        </p:grpSpPr>
        <p:sp>
          <p:nvSpPr>
            <p:cNvPr id="281" name="Google Shape;281;g13fecdf4afd_0_824"/>
            <p:cNvSpPr/>
            <p:nvPr/>
          </p:nvSpPr>
          <p:spPr>
            <a:xfrm>
              <a:off x="3151551" y="1245220"/>
              <a:ext cx="5320907" cy="80167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2" name="Google Shape;282;g13fecdf4afd_0_824"/>
            <p:cNvSpPr/>
            <p:nvPr/>
          </p:nvSpPr>
          <p:spPr>
            <a:xfrm flipH="1">
              <a:off x="1320870" y="1245231"/>
              <a:ext cx="2336117" cy="800556"/>
            </a:xfrm>
            <a:prstGeom prst="rect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" name="Google Shape;283;g13fecdf4afd_0_824"/>
            <p:cNvSpPr/>
            <p:nvPr/>
          </p:nvSpPr>
          <p:spPr>
            <a:xfrm rot="16200000">
              <a:off x="2870973" y="747221"/>
              <a:ext cx="801499" cy="1797494"/>
            </a:xfrm>
            <a:prstGeom prst="flowChartOffpageConnector">
              <a:avLst/>
            </a:prstGeom>
            <a:solidFill>
              <a:srgbClr val="3A86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/>
            </a:p>
          </p:txBody>
        </p:sp>
        <p:sp>
          <p:nvSpPr>
            <p:cNvPr id="284" name="Google Shape;284;g13fecdf4afd_0_824"/>
            <p:cNvSpPr/>
            <p:nvPr/>
          </p:nvSpPr>
          <p:spPr>
            <a:xfrm>
              <a:off x="1396360" y="1353432"/>
              <a:ext cx="2458091" cy="612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89" dirty="0">
                  <a:solidFill>
                    <a:srgbClr val="FFFFFF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  <a:sym typeface="Roboto Medium"/>
                </a:rPr>
                <a:t>Data Entry</a:t>
              </a:r>
              <a:endParaRPr sz="2489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Roboto"/>
              </a:endParaRPr>
            </a:p>
          </p:txBody>
        </p:sp>
        <p:sp>
          <p:nvSpPr>
            <p:cNvPr id="285" name="Google Shape;285;g13fecdf4afd_0_824"/>
            <p:cNvSpPr/>
            <p:nvPr/>
          </p:nvSpPr>
          <p:spPr>
            <a:xfrm>
              <a:off x="446885" y="1245220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" name="Google Shape;286;g13fecdf4afd_0_824"/>
            <p:cNvSpPr/>
            <p:nvPr/>
          </p:nvSpPr>
          <p:spPr>
            <a:xfrm>
              <a:off x="449183" y="1245231"/>
              <a:ext cx="873954" cy="800556"/>
            </a:xfrm>
            <a:prstGeom prst="rect">
              <a:avLst/>
            </a:prstGeom>
            <a:solidFill>
              <a:srgbClr val="47A8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467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Roboto Thin"/>
                </a:rPr>
                <a:t>1</a:t>
              </a:r>
              <a:endParaRPr sz="3467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Roboto Thin"/>
              </a:endParaRPr>
            </a:p>
          </p:txBody>
        </p:sp>
        <p:sp>
          <p:nvSpPr>
            <p:cNvPr id="287" name="Google Shape;287;g13fecdf4afd_0_824"/>
            <p:cNvSpPr/>
            <p:nvPr/>
          </p:nvSpPr>
          <p:spPr>
            <a:xfrm>
              <a:off x="4217307" y="1252615"/>
              <a:ext cx="3763322" cy="793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 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  <a:p>
              <a:pPr marL="237061">
                <a:lnSpc>
                  <a:spcPct val="115000"/>
                </a:lnSpc>
                <a:buClr>
                  <a:srgbClr val="0C58D3"/>
                </a:buClr>
                <a:buSzPts val="800"/>
              </a:pPr>
              <a:r>
                <a:rPr lang="en-US" sz="10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Roboto"/>
                </a:rPr>
                <a:t>Example</a:t>
              </a:r>
              <a:endParaRPr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72BB3E4-A32F-F942-B7DC-B75A790E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12D7B-C88D-BEC3-4197-EC441E91DCF4}"/>
              </a:ext>
            </a:extLst>
          </p:cNvPr>
          <p:cNvSpPr txBox="1"/>
          <p:nvPr/>
        </p:nvSpPr>
        <p:spPr>
          <a:xfrm>
            <a:off x="10290394" y="4887"/>
            <a:ext cx="1959374" cy="1339340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There is a new slide next page </a:t>
            </a:r>
          </a:p>
        </p:txBody>
      </p:sp>
    </p:spTree>
    <p:extLst>
      <p:ext uri="{BB962C8B-B14F-4D97-AF65-F5344CB8AC3E}">
        <p14:creationId xmlns:p14="http://schemas.microsoft.com/office/powerpoint/2010/main" val="411548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fecdf4afd_0_3201"/>
          <p:cNvSpPr/>
          <p:nvPr/>
        </p:nvSpPr>
        <p:spPr>
          <a:xfrm>
            <a:off x="595928" y="2102133"/>
            <a:ext cx="2103120" cy="4484015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192" name="Google Shape;192;g13fecdf4afd_0_3201"/>
          <p:cNvSpPr/>
          <p:nvPr/>
        </p:nvSpPr>
        <p:spPr>
          <a:xfrm>
            <a:off x="829426" y="24153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194" name="Google Shape;194;g13fecdf4afd_0_3201"/>
          <p:cNvSpPr/>
          <p:nvPr/>
        </p:nvSpPr>
        <p:spPr>
          <a:xfrm>
            <a:off x="772674" y="1707358"/>
            <a:ext cx="1395608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1. Data Entry</a:t>
            </a:r>
            <a:endParaRPr sz="1600" dirty="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10" name="Google Shape;196;g13fecdf4afd_0_3201">
            <a:extLst>
              <a:ext uri="{FF2B5EF4-FFF2-40B4-BE49-F238E27FC236}">
                <a16:creationId xmlns:a16="http://schemas.microsoft.com/office/drawing/2014/main" id="{A20220D5-1B12-8BF0-FE09-B853A02DC73A}"/>
              </a:ext>
            </a:extLst>
          </p:cNvPr>
          <p:cNvSpPr/>
          <p:nvPr/>
        </p:nvSpPr>
        <p:spPr>
          <a:xfrm>
            <a:off x="838288" y="2760309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96C4F-B824-CBA0-C729-6A5A80F51D25}"/>
              </a:ext>
            </a:extLst>
          </p:cNvPr>
          <p:cNvCxnSpPr>
            <a:cxnSpLocks/>
          </p:cNvCxnSpPr>
          <p:nvPr/>
        </p:nvCxnSpPr>
        <p:spPr>
          <a:xfrm>
            <a:off x="772674" y="3807868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90;g13fecdf4afd_0_3201">
            <a:extLst>
              <a:ext uri="{FF2B5EF4-FFF2-40B4-BE49-F238E27FC236}">
                <a16:creationId xmlns:a16="http://schemas.microsoft.com/office/drawing/2014/main" id="{CD6BB17F-B70F-6D77-B0B6-F5E2CBC0441C}"/>
              </a:ext>
            </a:extLst>
          </p:cNvPr>
          <p:cNvSpPr/>
          <p:nvPr/>
        </p:nvSpPr>
        <p:spPr>
          <a:xfrm>
            <a:off x="2820476" y="2102133"/>
            <a:ext cx="2103120" cy="4484015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23" name="Google Shape;192;g13fecdf4afd_0_3201">
            <a:extLst>
              <a:ext uri="{FF2B5EF4-FFF2-40B4-BE49-F238E27FC236}">
                <a16:creationId xmlns:a16="http://schemas.microsoft.com/office/drawing/2014/main" id="{11622A32-5D66-3BE0-36FC-856D02D94C05}"/>
              </a:ext>
            </a:extLst>
          </p:cNvPr>
          <p:cNvSpPr/>
          <p:nvPr/>
        </p:nvSpPr>
        <p:spPr>
          <a:xfrm>
            <a:off x="2992189" y="24153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24" name="Google Shape;194;g13fecdf4afd_0_3201">
            <a:extLst>
              <a:ext uri="{FF2B5EF4-FFF2-40B4-BE49-F238E27FC236}">
                <a16:creationId xmlns:a16="http://schemas.microsoft.com/office/drawing/2014/main" id="{8760B500-FD3F-9897-3946-D7DD1FA82C67}"/>
              </a:ext>
            </a:extLst>
          </p:cNvPr>
          <p:cNvSpPr/>
          <p:nvPr/>
        </p:nvSpPr>
        <p:spPr>
          <a:xfrm>
            <a:off x="2923197" y="1707358"/>
            <a:ext cx="2009616" cy="27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2. Scoring Questions</a:t>
            </a:r>
            <a:endParaRPr sz="1600" dirty="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26" name="Google Shape;196;g13fecdf4afd_0_3201">
            <a:extLst>
              <a:ext uri="{FF2B5EF4-FFF2-40B4-BE49-F238E27FC236}">
                <a16:creationId xmlns:a16="http://schemas.microsoft.com/office/drawing/2014/main" id="{72047A1E-637F-D7A8-26CF-DAC731DE8204}"/>
              </a:ext>
            </a:extLst>
          </p:cNvPr>
          <p:cNvSpPr/>
          <p:nvPr/>
        </p:nvSpPr>
        <p:spPr>
          <a:xfrm>
            <a:off x="3062836" y="2760309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D0DFD3-2B30-2051-0A33-B9A1A2EB98F6}"/>
              </a:ext>
            </a:extLst>
          </p:cNvPr>
          <p:cNvCxnSpPr>
            <a:cxnSpLocks/>
          </p:cNvCxnSpPr>
          <p:nvPr/>
        </p:nvCxnSpPr>
        <p:spPr>
          <a:xfrm>
            <a:off x="2997222" y="3807868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90;g13fecdf4afd_0_3201">
            <a:extLst>
              <a:ext uri="{FF2B5EF4-FFF2-40B4-BE49-F238E27FC236}">
                <a16:creationId xmlns:a16="http://schemas.microsoft.com/office/drawing/2014/main" id="{3DB9E26E-414E-B12D-DC58-A13E6F4AA60D}"/>
              </a:ext>
            </a:extLst>
          </p:cNvPr>
          <p:cNvSpPr/>
          <p:nvPr/>
        </p:nvSpPr>
        <p:spPr>
          <a:xfrm>
            <a:off x="5037464" y="2102133"/>
            <a:ext cx="2103120" cy="4484015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31" name="Google Shape;192;g13fecdf4afd_0_3201">
            <a:extLst>
              <a:ext uri="{FF2B5EF4-FFF2-40B4-BE49-F238E27FC236}">
                <a16:creationId xmlns:a16="http://schemas.microsoft.com/office/drawing/2014/main" id="{D727E84D-2FA2-B7D1-E294-0DF75E6E11C0}"/>
              </a:ext>
            </a:extLst>
          </p:cNvPr>
          <p:cNvSpPr/>
          <p:nvPr/>
        </p:nvSpPr>
        <p:spPr>
          <a:xfrm>
            <a:off x="5209177" y="24153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32" name="Google Shape;194;g13fecdf4afd_0_3201">
            <a:extLst>
              <a:ext uri="{FF2B5EF4-FFF2-40B4-BE49-F238E27FC236}">
                <a16:creationId xmlns:a16="http://schemas.microsoft.com/office/drawing/2014/main" id="{4FEC5CAE-B6B0-62DF-CF1C-3033B1FE196A}"/>
              </a:ext>
            </a:extLst>
          </p:cNvPr>
          <p:cNvSpPr/>
          <p:nvPr/>
        </p:nvSpPr>
        <p:spPr>
          <a:xfrm>
            <a:off x="5180428" y="1707358"/>
            <a:ext cx="1801464" cy="27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3. End User</a:t>
            </a:r>
            <a:endParaRPr sz="1600" dirty="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Thin"/>
            </a:endParaRPr>
          </a:p>
        </p:txBody>
      </p:sp>
      <p:sp>
        <p:nvSpPr>
          <p:cNvPr id="34" name="Google Shape;196;g13fecdf4afd_0_3201">
            <a:extLst>
              <a:ext uri="{FF2B5EF4-FFF2-40B4-BE49-F238E27FC236}">
                <a16:creationId xmlns:a16="http://schemas.microsoft.com/office/drawing/2014/main" id="{05AF665C-C1BA-B578-A424-6447DE8B290B}"/>
              </a:ext>
            </a:extLst>
          </p:cNvPr>
          <p:cNvSpPr/>
          <p:nvPr/>
        </p:nvSpPr>
        <p:spPr>
          <a:xfrm>
            <a:off x="5279824" y="2760309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2444A0-1385-FB9D-DB27-D71B8AA8CF99}"/>
              </a:ext>
            </a:extLst>
          </p:cNvPr>
          <p:cNvCxnSpPr>
            <a:cxnSpLocks/>
          </p:cNvCxnSpPr>
          <p:nvPr/>
        </p:nvCxnSpPr>
        <p:spPr>
          <a:xfrm>
            <a:off x="5214210" y="3807868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190;g13fecdf4afd_0_3201">
            <a:extLst>
              <a:ext uri="{FF2B5EF4-FFF2-40B4-BE49-F238E27FC236}">
                <a16:creationId xmlns:a16="http://schemas.microsoft.com/office/drawing/2014/main" id="{44224406-57C6-3219-5DCD-1052891740F7}"/>
              </a:ext>
            </a:extLst>
          </p:cNvPr>
          <p:cNvSpPr/>
          <p:nvPr/>
        </p:nvSpPr>
        <p:spPr>
          <a:xfrm>
            <a:off x="7262012" y="2102133"/>
            <a:ext cx="2103120" cy="4484015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39" name="Google Shape;192;g13fecdf4afd_0_3201">
            <a:extLst>
              <a:ext uri="{FF2B5EF4-FFF2-40B4-BE49-F238E27FC236}">
                <a16:creationId xmlns:a16="http://schemas.microsoft.com/office/drawing/2014/main" id="{EA2930D9-C9A2-F6EF-67CD-BF83654A6B54}"/>
              </a:ext>
            </a:extLst>
          </p:cNvPr>
          <p:cNvSpPr/>
          <p:nvPr/>
        </p:nvSpPr>
        <p:spPr>
          <a:xfrm>
            <a:off x="7433725" y="24153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40" name="Google Shape;194;g13fecdf4afd_0_3201">
            <a:extLst>
              <a:ext uri="{FF2B5EF4-FFF2-40B4-BE49-F238E27FC236}">
                <a16:creationId xmlns:a16="http://schemas.microsoft.com/office/drawing/2014/main" id="{3991555F-225E-9C44-A2F4-FD71A9AF2093}"/>
              </a:ext>
            </a:extLst>
          </p:cNvPr>
          <p:cNvSpPr/>
          <p:nvPr/>
        </p:nvSpPr>
        <p:spPr>
          <a:xfrm>
            <a:off x="7381290" y="1571730"/>
            <a:ext cx="1782494" cy="47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4. Closed Loop Data Points</a:t>
            </a:r>
          </a:p>
        </p:txBody>
      </p:sp>
      <p:sp>
        <p:nvSpPr>
          <p:cNvPr id="42" name="Google Shape;196;g13fecdf4afd_0_3201">
            <a:extLst>
              <a:ext uri="{FF2B5EF4-FFF2-40B4-BE49-F238E27FC236}">
                <a16:creationId xmlns:a16="http://schemas.microsoft.com/office/drawing/2014/main" id="{BC9042E1-609C-D29D-664B-321333058A82}"/>
              </a:ext>
            </a:extLst>
          </p:cNvPr>
          <p:cNvSpPr/>
          <p:nvPr/>
        </p:nvSpPr>
        <p:spPr>
          <a:xfrm>
            <a:off x="7504372" y="2760309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4AF07A-8AF8-0B13-84BF-1FC9ADFF3A7C}"/>
              </a:ext>
            </a:extLst>
          </p:cNvPr>
          <p:cNvCxnSpPr>
            <a:cxnSpLocks/>
          </p:cNvCxnSpPr>
          <p:nvPr/>
        </p:nvCxnSpPr>
        <p:spPr>
          <a:xfrm>
            <a:off x="7438758" y="3807868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oogle Shape;190;g13fecdf4afd_0_3201">
            <a:extLst>
              <a:ext uri="{FF2B5EF4-FFF2-40B4-BE49-F238E27FC236}">
                <a16:creationId xmlns:a16="http://schemas.microsoft.com/office/drawing/2014/main" id="{F733FFC9-0ACD-C017-A461-9CC06A209F65}"/>
              </a:ext>
            </a:extLst>
          </p:cNvPr>
          <p:cNvSpPr/>
          <p:nvPr/>
        </p:nvSpPr>
        <p:spPr>
          <a:xfrm>
            <a:off x="9486560" y="2102133"/>
            <a:ext cx="2103120" cy="4484015"/>
          </a:xfrm>
          <a:prstGeom prst="roundRect">
            <a:avLst>
              <a:gd name="adj" fmla="val 5856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 dirty="0"/>
          </a:p>
        </p:txBody>
      </p:sp>
      <p:sp>
        <p:nvSpPr>
          <p:cNvPr id="47" name="Google Shape;192;g13fecdf4afd_0_3201">
            <a:extLst>
              <a:ext uri="{FF2B5EF4-FFF2-40B4-BE49-F238E27FC236}">
                <a16:creationId xmlns:a16="http://schemas.microsoft.com/office/drawing/2014/main" id="{3354D8F0-9A8A-A13B-56E0-98978B43C84E}"/>
              </a:ext>
            </a:extLst>
          </p:cNvPr>
          <p:cNvSpPr/>
          <p:nvPr/>
        </p:nvSpPr>
        <p:spPr>
          <a:xfrm>
            <a:off x="9658273" y="24153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48" name="Google Shape;194;g13fecdf4afd_0_3201">
            <a:extLst>
              <a:ext uri="{FF2B5EF4-FFF2-40B4-BE49-F238E27FC236}">
                <a16:creationId xmlns:a16="http://schemas.microsoft.com/office/drawing/2014/main" id="{8427085A-782C-E447-C81F-047F210DD9AA}"/>
              </a:ext>
            </a:extLst>
          </p:cNvPr>
          <p:cNvSpPr/>
          <p:nvPr/>
        </p:nvSpPr>
        <p:spPr>
          <a:xfrm>
            <a:off x="9595728" y="1707358"/>
            <a:ext cx="1221774" cy="3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"/>
              </a:rPr>
              <a:t>5. Other</a:t>
            </a:r>
          </a:p>
        </p:txBody>
      </p:sp>
      <p:sp>
        <p:nvSpPr>
          <p:cNvPr id="50" name="Google Shape;196;g13fecdf4afd_0_3201">
            <a:extLst>
              <a:ext uri="{FF2B5EF4-FFF2-40B4-BE49-F238E27FC236}">
                <a16:creationId xmlns:a16="http://schemas.microsoft.com/office/drawing/2014/main" id="{88C2AC7D-4A7D-5332-A853-52C42486207E}"/>
              </a:ext>
            </a:extLst>
          </p:cNvPr>
          <p:cNvSpPr/>
          <p:nvPr/>
        </p:nvSpPr>
        <p:spPr>
          <a:xfrm>
            <a:off x="9728920" y="2760309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42A0955-CABF-2A01-97D2-37A6CBCE1E32}"/>
              </a:ext>
            </a:extLst>
          </p:cNvPr>
          <p:cNvCxnSpPr>
            <a:cxnSpLocks/>
          </p:cNvCxnSpPr>
          <p:nvPr/>
        </p:nvCxnSpPr>
        <p:spPr>
          <a:xfrm>
            <a:off x="9663306" y="3807868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53">
            <a:extLst>
              <a:ext uri="{FF2B5EF4-FFF2-40B4-BE49-F238E27FC236}">
                <a16:creationId xmlns:a16="http://schemas.microsoft.com/office/drawing/2014/main" id="{6539309E-F805-A74F-1F90-14352941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3" y="900632"/>
            <a:ext cx="4152356" cy="460169"/>
          </a:xfrm>
        </p:spPr>
        <p:txBody>
          <a:bodyPr/>
          <a:lstStyle/>
          <a:p>
            <a:r>
              <a:rPr lang="en-US" dirty="0"/>
              <a:t>Training Needs</a:t>
            </a:r>
          </a:p>
        </p:txBody>
      </p:sp>
      <p:sp>
        <p:nvSpPr>
          <p:cNvPr id="14" name="Google Shape;192;g13fecdf4afd_0_3201">
            <a:extLst>
              <a:ext uri="{FF2B5EF4-FFF2-40B4-BE49-F238E27FC236}">
                <a16:creationId xmlns:a16="http://schemas.microsoft.com/office/drawing/2014/main" id="{4EF15F5C-5EC3-DA5E-160E-2379E017850E}"/>
              </a:ext>
            </a:extLst>
          </p:cNvPr>
          <p:cNvSpPr/>
          <p:nvPr/>
        </p:nvSpPr>
        <p:spPr>
          <a:xfrm>
            <a:off x="829426" y="39518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15" name="Google Shape;196;g13fecdf4afd_0_3201">
            <a:extLst>
              <a:ext uri="{FF2B5EF4-FFF2-40B4-BE49-F238E27FC236}">
                <a16:creationId xmlns:a16="http://schemas.microsoft.com/office/drawing/2014/main" id="{5AE35C30-50DA-2E5B-1C1A-03329DFF7D1E}"/>
              </a:ext>
            </a:extLst>
          </p:cNvPr>
          <p:cNvSpPr/>
          <p:nvPr/>
        </p:nvSpPr>
        <p:spPr>
          <a:xfrm>
            <a:off x="838288" y="4321523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92;g13fecdf4afd_0_3201">
            <a:extLst>
              <a:ext uri="{FF2B5EF4-FFF2-40B4-BE49-F238E27FC236}">
                <a16:creationId xmlns:a16="http://schemas.microsoft.com/office/drawing/2014/main" id="{D041AB29-D8D8-3075-A126-D6B1D6E2D4AA}"/>
              </a:ext>
            </a:extLst>
          </p:cNvPr>
          <p:cNvSpPr/>
          <p:nvPr/>
        </p:nvSpPr>
        <p:spPr>
          <a:xfrm>
            <a:off x="2992189" y="39518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19" name="Google Shape;196;g13fecdf4afd_0_3201">
            <a:extLst>
              <a:ext uri="{FF2B5EF4-FFF2-40B4-BE49-F238E27FC236}">
                <a16:creationId xmlns:a16="http://schemas.microsoft.com/office/drawing/2014/main" id="{8720C78E-E8B5-3A4A-4F67-78276A9CB1DF}"/>
              </a:ext>
            </a:extLst>
          </p:cNvPr>
          <p:cNvSpPr/>
          <p:nvPr/>
        </p:nvSpPr>
        <p:spPr>
          <a:xfrm>
            <a:off x="3062836" y="4321523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192;g13fecdf4afd_0_3201">
            <a:extLst>
              <a:ext uri="{FF2B5EF4-FFF2-40B4-BE49-F238E27FC236}">
                <a16:creationId xmlns:a16="http://schemas.microsoft.com/office/drawing/2014/main" id="{DC11A629-8CD4-B2CA-A43D-2C6476237F1C}"/>
              </a:ext>
            </a:extLst>
          </p:cNvPr>
          <p:cNvSpPr/>
          <p:nvPr/>
        </p:nvSpPr>
        <p:spPr>
          <a:xfrm>
            <a:off x="5209177" y="39518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53" name="Google Shape;196;g13fecdf4afd_0_3201">
            <a:extLst>
              <a:ext uri="{FF2B5EF4-FFF2-40B4-BE49-F238E27FC236}">
                <a16:creationId xmlns:a16="http://schemas.microsoft.com/office/drawing/2014/main" id="{DE5CFEF3-9351-D009-86CC-E55B0204F4F2}"/>
              </a:ext>
            </a:extLst>
          </p:cNvPr>
          <p:cNvSpPr/>
          <p:nvPr/>
        </p:nvSpPr>
        <p:spPr>
          <a:xfrm>
            <a:off x="5279824" y="4321523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192;g13fecdf4afd_0_3201">
            <a:extLst>
              <a:ext uri="{FF2B5EF4-FFF2-40B4-BE49-F238E27FC236}">
                <a16:creationId xmlns:a16="http://schemas.microsoft.com/office/drawing/2014/main" id="{CF291659-545E-BC35-BA9B-0DA0E520AA6B}"/>
              </a:ext>
            </a:extLst>
          </p:cNvPr>
          <p:cNvSpPr/>
          <p:nvPr/>
        </p:nvSpPr>
        <p:spPr>
          <a:xfrm>
            <a:off x="7433725" y="39518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56" name="Google Shape;196;g13fecdf4afd_0_3201">
            <a:extLst>
              <a:ext uri="{FF2B5EF4-FFF2-40B4-BE49-F238E27FC236}">
                <a16:creationId xmlns:a16="http://schemas.microsoft.com/office/drawing/2014/main" id="{636092CF-6D5C-87ED-F9D7-EE0B97FB9D88}"/>
              </a:ext>
            </a:extLst>
          </p:cNvPr>
          <p:cNvSpPr/>
          <p:nvPr/>
        </p:nvSpPr>
        <p:spPr>
          <a:xfrm>
            <a:off x="7504372" y="4321523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192;g13fecdf4afd_0_3201">
            <a:extLst>
              <a:ext uri="{FF2B5EF4-FFF2-40B4-BE49-F238E27FC236}">
                <a16:creationId xmlns:a16="http://schemas.microsoft.com/office/drawing/2014/main" id="{F20CD2E6-8C66-5E1B-F33C-F42B75C13AC6}"/>
              </a:ext>
            </a:extLst>
          </p:cNvPr>
          <p:cNvSpPr/>
          <p:nvPr/>
        </p:nvSpPr>
        <p:spPr>
          <a:xfrm>
            <a:off x="9658273" y="395183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58" name="Google Shape;196;g13fecdf4afd_0_3201">
            <a:extLst>
              <a:ext uri="{FF2B5EF4-FFF2-40B4-BE49-F238E27FC236}">
                <a16:creationId xmlns:a16="http://schemas.microsoft.com/office/drawing/2014/main" id="{C203CEBA-05BC-E4CA-5300-5ABC8E41BB94}"/>
              </a:ext>
            </a:extLst>
          </p:cNvPr>
          <p:cNvSpPr/>
          <p:nvPr/>
        </p:nvSpPr>
        <p:spPr>
          <a:xfrm>
            <a:off x="9728920" y="4321523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6263CBC-FED1-A52F-44FB-5CA052DE8E78}"/>
              </a:ext>
            </a:extLst>
          </p:cNvPr>
          <p:cNvCxnSpPr>
            <a:cxnSpLocks/>
          </p:cNvCxnSpPr>
          <p:nvPr/>
        </p:nvCxnSpPr>
        <p:spPr>
          <a:xfrm>
            <a:off x="772674" y="5105323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EC76B0-4175-986F-3887-8CB138104E86}"/>
              </a:ext>
            </a:extLst>
          </p:cNvPr>
          <p:cNvCxnSpPr>
            <a:cxnSpLocks/>
          </p:cNvCxnSpPr>
          <p:nvPr/>
        </p:nvCxnSpPr>
        <p:spPr>
          <a:xfrm>
            <a:off x="2997222" y="5105323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757988-9A78-47D9-3100-1A2F63C173C7}"/>
              </a:ext>
            </a:extLst>
          </p:cNvPr>
          <p:cNvCxnSpPr>
            <a:cxnSpLocks/>
          </p:cNvCxnSpPr>
          <p:nvPr/>
        </p:nvCxnSpPr>
        <p:spPr>
          <a:xfrm>
            <a:off x="5214210" y="5105323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07C26FA-2BDA-49B5-D0DD-3FDE827BFFAF}"/>
              </a:ext>
            </a:extLst>
          </p:cNvPr>
          <p:cNvCxnSpPr>
            <a:cxnSpLocks/>
          </p:cNvCxnSpPr>
          <p:nvPr/>
        </p:nvCxnSpPr>
        <p:spPr>
          <a:xfrm>
            <a:off x="7438758" y="5105323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3CA15D4-FEF7-32D8-AE7E-9B54E50CA230}"/>
              </a:ext>
            </a:extLst>
          </p:cNvPr>
          <p:cNvCxnSpPr>
            <a:cxnSpLocks/>
          </p:cNvCxnSpPr>
          <p:nvPr/>
        </p:nvCxnSpPr>
        <p:spPr>
          <a:xfrm>
            <a:off x="9663306" y="5105323"/>
            <a:ext cx="1703906" cy="0"/>
          </a:xfrm>
          <a:prstGeom prst="line">
            <a:avLst/>
          </a:prstGeom>
          <a:ln w="3175">
            <a:solidFill>
              <a:schemeClr val="bg1"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Google Shape;192;g13fecdf4afd_0_3201">
            <a:extLst>
              <a:ext uri="{FF2B5EF4-FFF2-40B4-BE49-F238E27FC236}">
                <a16:creationId xmlns:a16="http://schemas.microsoft.com/office/drawing/2014/main" id="{40249638-BFCF-5D71-C17B-B0C32AA841CB}"/>
              </a:ext>
            </a:extLst>
          </p:cNvPr>
          <p:cNvSpPr/>
          <p:nvPr/>
        </p:nvSpPr>
        <p:spPr>
          <a:xfrm>
            <a:off x="829426" y="53111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  <a:endParaRPr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Roboto Medium"/>
            </a:endParaRPr>
          </a:p>
        </p:txBody>
      </p:sp>
      <p:sp>
        <p:nvSpPr>
          <p:cNvPr id="129" name="Google Shape;196;g13fecdf4afd_0_3201">
            <a:extLst>
              <a:ext uri="{FF2B5EF4-FFF2-40B4-BE49-F238E27FC236}">
                <a16:creationId xmlns:a16="http://schemas.microsoft.com/office/drawing/2014/main" id="{EFBE2BDA-C34D-DBBA-6C85-6014B35E49F4}"/>
              </a:ext>
            </a:extLst>
          </p:cNvPr>
          <p:cNvSpPr/>
          <p:nvPr/>
        </p:nvSpPr>
        <p:spPr>
          <a:xfrm>
            <a:off x="838288" y="57055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92;g13fecdf4afd_0_3201">
            <a:extLst>
              <a:ext uri="{FF2B5EF4-FFF2-40B4-BE49-F238E27FC236}">
                <a16:creationId xmlns:a16="http://schemas.microsoft.com/office/drawing/2014/main" id="{9742687F-F790-CA79-AD32-CF7CC6651948}"/>
              </a:ext>
            </a:extLst>
          </p:cNvPr>
          <p:cNvSpPr/>
          <p:nvPr/>
        </p:nvSpPr>
        <p:spPr>
          <a:xfrm>
            <a:off x="2992189" y="53111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131" name="Google Shape;196;g13fecdf4afd_0_3201">
            <a:extLst>
              <a:ext uri="{FF2B5EF4-FFF2-40B4-BE49-F238E27FC236}">
                <a16:creationId xmlns:a16="http://schemas.microsoft.com/office/drawing/2014/main" id="{B6A38AF6-2FFC-C290-5C43-88DD36C00CB4}"/>
              </a:ext>
            </a:extLst>
          </p:cNvPr>
          <p:cNvSpPr/>
          <p:nvPr/>
        </p:nvSpPr>
        <p:spPr>
          <a:xfrm>
            <a:off x="3062836" y="57055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92;g13fecdf4afd_0_3201">
            <a:extLst>
              <a:ext uri="{FF2B5EF4-FFF2-40B4-BE49-F238E27FC236}">
                <a16:creationId xmlns:a16="http://schemas.microsoft.com/office/drawing/2014/main" id="{A3B193C6-A20F-044F-71BD-6E2868DBA1BC}"/>
              </a:ext>
            </a:extLst>
          </p:cNvPr>
          <p:cNvSpPr/>
          <p:nvPr/>
        </p:nvSpPr>
        <p:spPr>
          <a:xfrm>
            <a:off x="5209177" y="53111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133" name="Google Shape;196;g13fecdf4afd_0_3201">
            <a:extLst>
              <a:ext uri="{FF2B5EF4-FFF2-40B4-BE49-F238E27FC236}">
                <a16:creationId xmlns:a16="http://schemas.microsoft.com/office/drawing/2014/main" id="{B133038E-9AB1-A897-227A-9F0ED30F7EBB}"/>
              </a:ext>
            </a:extLst>
          </p:cNvPr>
          <p:cNvSpPr/>
          <p:nvPr/>
        </p:nvSpPr>
        <p:spPr>
          <a:xfrm>
            <a:off x="5279824" y="57055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Molestie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92;g13fecdf4afd_0_3201">
            <a:extLst>
              <a:ext uri="{FF2B5EF4-FFF2-40B4-BE49-F238E27FC236}">
                <a16:creationId xmlns:a16="http://schemas.microsoft.com/office/drawing/2014/main" id="{B0E1C334-F8AD-CC6D-736B-B2FFA2E4A8AC}"/>
              </a:ext>
            </a:extLst>
          </p:cNvPr>
          <p:cNvSpPr/>
          <p:nvPr/>
        </p:nvSpPr>
        <p:spPr>
          <a:xfrm>
            <a:off x="7433725" y="53111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135" name="Google Shape;196;g13fecdf4afd_0_3201">
            <a:extLst>
              <a:ext uri="{FF2B5EF4-FFF2-40B4-BE49-F238E27FC236}">
                <a16:creationId xmlns:a16="http://schemas.microsoft.com/office/drawing/2014/main" id="{DA180089-D226-047E-520F-A58411C34EE0}"/>
              </a:ext>
            </a:extLst>
          </p:cNvPr>
          <p:cNvSpPr/>
          <p:nvPr/>
        </p:nvSpPr>
        <p:spPr>
          <a:xfrm>
            <a:off x="7504372" y="57055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Proin vel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tellus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in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92;g13fecdf4afd_0_3201">
            <a:extLst>
              <a:ext uri="{FF2B5EF4-FFF2-40B4-BE49-F238E27FC236}">
                <a16:creationId xmlns:a16="http://schemas.microsoft.com/office/drawing/2014/main" id="{FCF45411-3967-3A60-4741-9F42AE622471}"/>
              </a:ext>
            </a:extLst>
          </p:cNvPr>
          <p:cNvSpPr/>
          <p:nvPr/>
        </p:nvSpPr>
        <p:spPr>
          <a:xfrm>
            <a:off x="9658273" y="5311101"/>
            <a:ext cx="1730059" cy="2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Roboto Medium"/>
              </a:rPr>
              <a:t>Example</a:t>
            </a:r>
          </a:p>
        </p:txBody>
      </p:sp>
      <p:sp>
        <p:nvSpPr>
          <p:cNvPr id="137" name="Google Shape;196;g13fecdf4afd_0_3201">
            <a:extLst>
              <a:ext uri="{FF2B5EF4-FFF2-40B4-BE49-F238E27FC236}">
                <a16:creationId xmlns:a16="http://schemas.microsoft.com/office/drawing/2014/main" id="{A8B87B70-7F24-71EE-6970-D65519EA1F5D}"/>
              </a:ext>
            </a:extLst>
          </p:cNvPr>
          <p:cNvSpPr/>
          <p:nvPr/>
        </p:nvSpPr>
        <p:spPr>
          <a:xfrm>
            <a:off x="9728920" y="5705507"/>
            <a:ext cx="15480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onec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risus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dolor porta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Pharetra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luctus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felis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lnSpc>
                <a:spcPct val="150000"/>
              </a:lnSpc>
              <a:buClr>
                <a:srgbClr val="FFFFFF"/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nec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amet</a:t>
            </a:r>
            <a:r>
              <a:rPr lang="en-US" sz="900" dirty="0">
                <a:solidFill>
                  <a:srgbClr val="FFFFFF"/>
                </a:solidFill>
                <a:latin typeface="Lato" panose="020F0502020204030203" pitchFamily="34" charset="0"/>
                <a:ea typeface="Roboto"/>
                <a:cs typeface="Roboto"/>
                <a:sym typeface="Roboto"/>
              </a:rPr>
              <a:t> cum </a:t>
            </a:r>
            <a:endParaRPr sz="900" dirty="0">
              <a:solidFill>
                <a:srgbClr val="FFFFFF"/>
              </a:solidFill>
              <a:latin typeface="Lato" panose="020F0502020204030203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5719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8;p2">
            <a:extLst>
              <a:ext uri="{FF2B5EF4-FFF2-40B4-BE49-F238E27FC236}">
                <a16:creationId xmlns:a16="http://schemas.microsoft.com/office/drawing/2014/main" id="{0A889381-840F-C6D8-209D-B814798A24CD}"/>
              </a:ext>
            </a:extLst>
          </p:cNvPr>
          <p:cNvSpPr/>
          <p:nvPr/>
        </p:nvSpPr>
        <p:spPr>
          <a:xfrm>
            <a:off x="2776430" y="2171417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228600" algn="bl" rotWithShape="0">
              <a:srgbClr val="214868">
                <a:alpha val="10000"/>
              </a:srgbClr>
            </a:outerShdw>
          </a:effectLst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2000" dirty="0">
                <a:solidFill>
                  <a:srgbClr val="FFFFFF"/>
                </a:solidFill>
                <a:latin typeface="Lato Black"/>
                <a:sym typeface="Lato Black"/>
              </a:rPr>
              <a:t>1. Review Partnership Goals &amp; Objectives</a:t>
            </a:r>
          </a:p>
        </p:txBody>
      </p:sp>
      <p:sp>
        <p:nvSpPr>
          <p:cNvPr id="13" name="Google Shape;189;p2">
            <a:extLst>
              <a:ext uri="{FF2B5EF4-FFF2-40B4-BE49-F238E27FC236}">
                <a16:creationId xmlns:a16="http://schemas.microsoft.com/office/drawing/2014/main" id="{774277EB-0289-6CAC-CF35-05416967A261}"/>
              </a:ext>
            </a:extLst>
          </p:cNvPr>
          <p:cNvSpPr/>
          <p:nvPr/>
        </p:nvSpPr>
        <p:spPr>
          <a:xfrm>
            <a:off x="2776430" y="2973091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sym typeface="Lato"/>
              </a:rPr>
              <a:t>2. Progress to Date</a:t>
            </a:r>
          </a:p>
        </p:txBody>
      </p:sp>
      <p:sp>
        <p:nvSpPr>
          <p:cNvPr id="14" name="Google Shape;190;p2">
            <a:extLst>
              <a:ext uri="{FF2B5EF4-FFF2-40B4-BE49-F238E27FC236}">
                <a16:creationId xmlns:a16="http://schemas.microsoft.com/office/drawing/2014/main" id="{9D7D9E6E-A303-A76A-F343-C5C743F5FF95}"/>
              </a:ext>
            </a:extLst>
          </p:cNvPr>
          <p:cNvSpPr/>
          <p:nvPr/>
        </p:nvSpPr>
        <p:spPr>
          <a:xfrm>
            <a:off x="2776430" y="3774765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3. Data Review</a:t>
            </a:r>
          </a:p>
        </p:txBody>
      </p:sp>
      <p:sp>
        <p:nvSpPr>
          <p:cNvPr id="15" name="Google Shape;191;p2">
            <a:extLst>
              <a:ext uri="{FF2B5EF4-FFF2-40B4-BE49-F238E27FC236}">
                <a16:creationId xmlns:a16="http://schemas.microsoft.com/office/drawing/2014/main" id="{9E053F7F-7F3F-33AF-1F6A-FBE0F1A013DC}"/>
              </a:ext>
            </a:extLst>
          </p:cNvPr>
          <p:cNvSpPr/>
          <p:nvPr/>
        </p:nvSpPr>
        <p:spPr>
          <a:xfrm>
            <a:off x="2776430" y="4576439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Training Needs / Best Practices for Hiring Managers</a:t>
            </a:r>
          </a:p>
        </p:txBody>
      </p:sp>
      <p:sp>
        <p:nvSpPr>
          <p:cNvPr id="16" name="Google Shape;191;p2">
            <a:extLst>
              <a:ext uri="{FF2B5EF4-FFF2-40B4-BE49-F238E27FC236}">
                <a16:creationId xmlns:a16="http://schemas.microsoft.com/office/drawing/2014/main" id="{A7BAFED7-8D2A-C811-161F-774A5FBE26FF}"/>
              </a:ext>
            </a:extLst>
          </p:cNvPr>
          <p:cNvSpPr/>
          <p:nvPr/>
        </p:nvSpPr>
        <p:spPr>
          <a:xfrm>
            <a:off x="2776430" y="5378112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Next Steps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8D67DBA-644F-4A92-EC05-0231315A598F}"/>
              </a:ext>
            </a:extLst>
          </p:cNvPr>
          <p:cNvSpPr txBox="1">
            <a:spLocks/>
          </p:cNvSpPr>
          <p:nvPr/>
        </p:nvSpPr>
        <p:spPr>
          <a:xfrm>
            <a:off x="2776430" y="1247178"/>
            <a:ext cx="2510322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400" dirty="0"/>
              <a:t>Agenda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2EF91A-8802-8858-342B-F67EE91B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418" y="4036674"/>
            <a:ext cx="2326929" cy="26828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6E150-C2BE-1752-3A87-DB096B473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" y="6179785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7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"/>
          <p:cNvSpPr txBox="1"/>
          <p:nvPr/>
        </p:nvSpPr>
        <p:spPr>
          <a:xfrm>
            <a:off x="1184982" y="2006814"/>
            <a:ext cx="5850600" cy="46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200"/>
            </a:pPr>
            <a:r>
              <a:rPr lang="en-US" sz="2489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Plan Ahead</a:t>
            </a:r>
            <a:endParaRPr sz="2489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SzPts val="800"/>
            </a:pPr>
            <a:endParaRPr sz="2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SzPts val="800"/>
            </a:pPr>
            <a:r>
              <a:rPr lang="en-US" sz="1467" dirty="0">
                <a:solidFill>
                  <a:srgbClr val="6A6B6D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Review the applicant’s scorecard and intended  interview questions prior to meeting with the applicant. </a:t>
            </a:r>
            <a:endParaRPr sz="14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SzPts val="800"/>
            </a:pPr>
            <a:endParaRPr sz="14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1184982" y="3462505"/>
            <a:ext cx="5850600" cy="46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200"/>
            </a:pPr>
            <a:r>
              <a:rPr lang="en-US" sz="2489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Consistency</a:t>
            </a:r>
            <a:endParaRPr sz="1467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Clr>
                <a:schemeClr val="dk1"/>
              </a:buClr>
              <a:buSzPts val="800"/>
            </a:pPr>
            <a:endParaRPr sz="2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Clr>
                <a:schemeClr val="dk1"/>
              </a:buClr>
              <a:buSzPts val="800"/>
            </a:pPr>
            <a:r>
              <a:rPr lang="en-US" sz="1467" dirty="0">
                <a:solidFill>
                  <a:srgbClr val="6A6B6D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Ensure all hiring team members are using the same interviews and the same questions, and that they understand the scoring criteria. </a:t>
            </a:r>
            <a:endParaRPr sz="14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SzPts val="800"/>
            </a:pPr>
            <a:endParaRPr sz="10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</p:txBody>
      </p:sp>
      <p:sp>
        <p:nvSpPr>
          <p:cNvPr id="301" name="Google Shape;301;p9"/>
          <p:cNvSpPr txBox="1"/>
          <p:nvPr/>
        </p:nvSpPr>
        <p:spPr>
          <a:xfrm>
            <a:off x="1184983" y="4936745"/>
            <a:ext cx="5960673" cy="46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2489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Follow Through</a:t>
            </a:r>
            <a:endParaRPr sz="2489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Clr>
                <a:schemeClr val="dk1"/>
              </a:buClr>
              <a:buSzPts val="800"/>
            </a:pPr>
            <a:endParaRPr sz="2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>
              <a:lnSpc>
                <a:spcPct val="125000"/>
              </a:lnSpc>
              <a:spcBef>
                <a:spcPts val="400"/>
              </a:spcBef>
              <a:buClr>
                <a:schemeClr val="dk1"/>
              </a:buClr>
              <a:buSzPts val="800"/>
            </a:pPr>
            <a:r>
              <a:rPr lang="en-US" sz="1467" dirty="0">
                <a:solidFill>
                  <a:srgbClr val="6A6B6D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Mark applicants “Hired” or “Fired” in the </a:t>
            </a:r>
            <a:r>
              <a:rPr lang="en-US" sz="1467" dirty="0" err="1">
                <a:solidFill>
                  <a:srgbClr val="6A6B6D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Journeyfront</a:t>
            </a:r>
            <a:r>
              <a:rPr lang="en-US" sz="1467" dirty="0">
                <a:solidFill>
                  <a:srgbClr val="6A6B6D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 system. </a:t>
            </a:r>
            <a:endParaRPr sz="1467" dirty="0">
              <a:solidFill>
                <a:srgbClr val="6A6B6D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66EC4-E504-E62A-5ADC-71ECC02A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For Hiring Managers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8D96D8-FF2B-F2BE-9E3F-26C12ABCA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19098">
            <a:off x="-3673673" y="5113685"/>
            <a:ext cx="5494143" cy="3735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B1DE521-5F46-C6FC-A459-FC072F75F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22243">
            <a:off x="8700995" y="2807653"/>
            <a:ext cx="4150060" cy="40415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/>
          <p:nvPr/>
        </p:nvSpPr>
        <p:spPr>
          <a:xfrm>
            <a:off x="1" y="80704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lnSpc>
                <a:spcPct val="125000"/>
              </a:lnSpc>
              <a:buSzPts val="1500"/>
            </a:pPr>
            <a:endParaRPr sz="2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B91BF-24DE-98A9-2600-CE724841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14" name="Google Shape;314;p10"/>
          <p:cNvSpPr/>
          <p:nvPr/>
        </p:nvSpPr>
        <p:spPr>
          <a:xfrm>
            <a:off x="1392608" y="1667250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15" name="Google Shape;315;p10"/>
          <p:cNvSpPr txBox="1"/>
          <p:nvPr/>
        </p:nvSpPr>
        <p:spPr>
          <a:xfrm>
            <a:off x="1868858" y="2052607"/>
            <a:ext cx="7774171" cy="42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lnSpc>
                <a:spcPct val="90000"/>
              </a:lnSpc>
              <a:buSzPts val="1500"/>
            </a:pPr>
            <a:r>
              <a:rPr lang="en-US" sz="2000" dirty="0">
                <a:latin typeface="Lato regular" panose="020F0502020204030203" pitchFamily="34" charset="0"/>
              </a:rPr>
              <a:t>Hiring plans for the coming Q/H-include tools available for use</a:t>
            </a:r>
            <a:endParaRPr sz="2000" dirty="0">
              <a:latin typeface="Lato regular" panose="020F0502020204030203" pitchFamily="34" charset="0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1868858" y="2874973"/>
            <a:ext cx="6813843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18" name="Google Shape;318;p10"/>
          <p:cNvSpPr txBox="1"/>
          <p:nvPr/>
        </p:nvSpPr>
        <p:spPr>
          <a:xfrm>
            <a:off x="1868858" y="3027406"/>
            <a:ext cx="6084638" cy="82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lnSpc>
                <a:spcPct val="90000"/>
              </a:lnSpc>
              <a:buSzPts val="1500"/>
            </a:pPr>
            <a:r>
              <a:rPr lang="en-US" sz="2000" dirty="0">
                <a:latin typeface="Lato regular" panose="020F0502020204030203" pitchFamily="34" charset="0"/>
              </a:rPr>
              <a:t>Imports</a:t>
            </a:r>
            <a:endParaRPr sz="2000" dirty="0">
              <a:latin typeface="Lato regular" panose="020F050202020403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Who will get us the imports and how often</a:t>
            </a:r>
            <a:endParaRPr sz="2000" dirty="0">
              <a:latin typeface="Lato regular" panose="020F0502020204030203" pitchFamily="34" charset="0"/>
            </a:endParaRPr>
          </a:p>
        </p:txBody>
      </p:sp>
      <p:sp>
        <p:nvSpPr>
          <p:cNvPr id="320" name="Google Shape;320;p10"/>
          <p:cNvSpPr/>
          <p:nvPr/>
        </p:nvSpPr>
        <p:spPr>
          <a:xfrm>
            <a:off x="1868858" y="4092220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1" name="Google Shape;321;p10"/>
          <p:cNvSpPr txBox="1"/>
          <p:nvPr/>
        </p:nvSpPr>
        <p:spPr>
          <a:xfrm>
            <a:off x="1868858" y="4156708"/>
            <a:ext cx="7473600" cy="115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lnSpc>
                <a:spcPct val="90000"/>
              </a:lnSpc>
              <a:buSzPts val="1500"/>
            </a:pPr>
            <a:r>
              <a:rPr lang="en-US" sz="2000" dirty="0">
                <a:latin typeface="Lato regular" panose="020F0502020204030203" pitchFamily="34" charset="0"/>
              </a:rPr>
              <a:t>Timelines the rest of the year</a:t>
            </a:r>
            <a:endParaRPr sz="2000" dirty="0">
              <a:latin typeface="Lato regular" panose="020F050202020403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Setting up a regular check-in</a:t>
            </a:r>
            <a:endParaRPr sz="2000" dirty="0">
              <a:latin typeface="Lato regular" panose="020F050202020403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Key meetings</a:t>
            </a:r>
            <a:endParaRPr sz="2000" dirty="0">
              <a:latin typeface="Lato regular" panose="020F0502020204030203" pitchFamily="34" charset="0"/>
            </a:endParaRPr>
          </a:p>
        </p:txBody>
      </p:sp>
      <p:sp>
        <p:nvSpPr>
          <p:cNvPr id="323" name="Google Shape;323;p10"/>
          <p:cNvSpPr/>
          <p:nvPr/>
        </p:nvSpPr>
        <p:spPr>
          <a:xfrm>
            <a:off x="1868858" y="5367652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4" name="Google Shape;324;p10"/>
          <p:cNvSpPr txBox="1"/>
          <p:nvPr/>
        </p:nvSpPr>
        <p:spPr>
          <a:xfrm>
            <a:off x="1856913" y="5602937"/>
            <a:ext cx="7786116" cy="5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lnSpc>
                <a:spcPct val="90000"/>
              </a:lnSpc>
              <a:buSzPts val="1500"/>
            </a:pPr>
            <a:r>
              <a:rPr lang="en-US" sz="2000" dirty="0">
                <a:latin typeface="Lato regular" panose="020F0502020204030203" pitchFamily="34" charset="0"/>
              </a:rPr>
              <a:t>How will the Journeyfront renewal be handled at {Customer Name}</a:t>
            </a:r>
            <a:endParaRPr sz="2000" dirty="0">
              <a:latin typeface="Lato regular" panose="020F0502020204030203" pitchFamily="34" charset="0"/>
            </a:endParaRPr>
          </a:p>
        </p:txBody>
      </p:sp>
      <p:sp>
        <p:nvSpPr>
          <p:cNvPr id="3" name="Google Shape;129;p3">
            <a:extLst>
              <a:ext uri="{FF2B5EF4-FFF2-40B4-BE49-F238E27FC236}">
                <a16:creationId xmlns:a16="http://schemas.microsoft.com/office/drawing/2014/main" id="{CA0FB050-F786-D43B-E0BE-FDF5D55A91CC}"/>
              </a:ext>
            </a:extLst>
          </p:cNvPr>
          <p:cNvSpPr/>
          <p:nvPr/>
        </p:nvSpPr>
        <p:spPr>
          <a:xfrm>
            <a:off x="1053896" y="1975866"/>
            <a:ext cx="546800" cy="5230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0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129;p3">
            <a:extLst>
              <a:ext uri="{FF2B5EF4-FFF2-40B4-BE49-F238E27FC236}">
                <a16:creationId xmlns:a16="http://schemas.microsoft.com/office/drawing/2014/main" id="{492B6CD1-AF8A-3330-A695-D1A39BD0C4EF}"/>
              </a:ext>
            </a:extLst>
          </p:cNvPr>
          <p:cNvSpPr/>
          <p:nvPr/>
        </p:nvSpPr>
        <p:spPr>
          <a:xfrm>
            <a:off x="1053896" y="2992044"/>
            <a:ext cx="546800" cy="5230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Lato"/>
                <a:sym typeface="Lato"/>
              </a:rPr>
              <a:t>2</a:t>
            </a:r>
            <a:endParaRPr sz="2000" dirty="0">
              <a:solidFill>
                <a:srgbClr val="FFFFFF"/>
              </a:solidFill>
              <a:latin typeface="Lato"/>
              <a:sym typeface="Lato"/>
            </a:endParaRPr>
          </a:p>
        </p:txBody>
      </p:sp>
      <p:sp>
        <p:nvSpPr>
          <p:cNvPr id="5" name="Google Shape;129;p3">
            <a:extLst>
              <a:ext uri="{FF2B5EF4-FFF2-40B4-BE49-F238E27FC236}">
                <a16:creationId xmlns:a16="http://schemas.microsoft.com/office/drawing/2014/main" id="{F1E60466-B316-7E93-FACE-BDC883BE5BDF}"/>
              </a:ext>
            </a:extLst>
          </p:cNvPr>
          <p:cNvSpPr/>
          <p:nvPr/>
        </p:nvSpPr>
        <p:spPr>
          <a:xfrm>
            <a:off x="1053896" y="4121520"/>
            <a:ext cx="546800" cy="5230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Lato"/>
                <a:sym typeface="Lato"/>
              </a:rPr>
              <a:t>3</a:t>
            </a:r>
            <a:endParaRPr sz="2000" dirty="0">
              <a:solidFill>
                <a:srgbClr val="FFFFFF"/>
              </a:solidFill>
              <a:latin typeface="Lato"/>
              <a:sym typeface="Lato"/>
            </a:endParaRPr>
          </a:p>
        </p:txBody>
      </p:sp>
      <p:sp>
        <p:nvSpPr>
          <p:cNvPr id="6" name="Google Shape;129;p3">
            <a:extLst>
              <a:ext uri="{FF2B5EF4-FFF2-40B4-BE49-F238E27FC236}">
                <a16:creationId xmlns:a16="http://schemas.microsoft.com/office/drawing/2014/main" id="{FFE0A9EB-8774-28F4-23C3-386D2703535E}"/>
              </a:ext>
            </a:extLst>
          </p:cNvPr>
          <p:cNvSpPr/>
          <p:nvPr/>
        </p:nvSpPr>
        <p:spPr>
          <a:xfrm>
            <a:off x="1053896" y="5547072"/>
            <a:ext cx="546800" cy="523000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100733" tIns="100733" rIns="100733" bIns="100733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Lato"/>
                <a:sym typeface="Lato"/>
              </a:rPr>
              <a:t>4</a:t>
            </a:r>
            <a:endParaRPr sz="2000" dirty="0">
              <a:solidFill>
                <a:srgbClr val="FFFFFF"/>
              </a:solidFill>
              <a:latin typeface="Lato"/>
              <a:sym typeface="La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416EC-5AF6-C053-A0D3-8A8C77881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496" y="-300746"/>
            <a:ext cx="5255207" cy="5267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B5B4C-395D-ED77-B488-DD3DF3E0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282066" y="4671861"/>
            <a:ext cx="5255207" cy="52674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"/>
          <p:cNvSpPr txBox="1"/>
          <p:nvPr/>
        </p:nvSpPr>
        <p:spPr>
          <a:xfrm>
            <a:off x="614237" y="1818737"/>
            <a:ext cx="6099079" cy="41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4100"/>
            </a:pPr>
            <a:r>
              <a:rPr lang="en-US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(The First Place You Turn When Something Doesn’t Seem Quite Right)</a:t>
            </a:r>
            <a:endParaRPr sz="1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11"/>
          <p:cNvSpPr txBox="1"/>
          <p:nvPr/>
        </p:nvSpPr>
        <p:spPr>
          <a:xfrm>
            <a:off x="633091" y="2727960"/>
            <a:ext cx="6493586" cy="1759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SzPts val="900"/>
            </a:pPr>
            <a:r>
              <a:rPr lang="en-US" sz="2200" dirty="0">
                <a:solidFill>
                  <a:schemeClr val="l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General Support for Applicants &amp; Company Users:</a:t>
            </a:r>
            <a:endParaRPr sz="2200" dirty="0">
              <a:solidFill>
                <a:schemeClr val="lt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 lvl="1">
              <a:lnSpc>
                <a:spcPts val="2800"/>
              </a:lnSpc>
              <a:buSzPts val="900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Email: Support@SimpleNexus.com</a:t>
            </a:r>
            <a:endParaRPr sz="1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lvl="1">
              <a:lnSpc>
                <a:spcPts val="2800"/>
              </a:lnSpc>
              <a:buSzPts val="900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Chat: Available at journeyfront.com</a:t>
            </a:r>
            <a:endParaRPr sz="1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lvl="1">
              <a:lnSpc>
                <a:spcPts val="2800"/>
              </a:lnSpc>
              <a:buSzPts val="900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Available M-F, 8 am to 5:30 pm (MST)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25000"/>
              </a:lnSpc>
              <a:spcAft>
                <a:spcPts val="2267"/>
              </a:spcAft>
              <a:buSzPts val="900"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EA4DA-8BFF-2C0D-514F-397E65439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667" y="1245838"/>
            <a:ext cx="4273222" cy="417996"/>
          </a:xfrm>
        </p:spPr>
        <p:txBody>
          <a:bodyPr lIns="0" tIns="0" rIns="0" bIns="0"/>
          <a:lstStyle/>
          <a:p>
            <a:pPr algn="l"/>
            <a:r>
              <a:rPr lang="en-US" dirty="0"/>
              <a:t>Technical Support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C72007B-5D84-D3A3-2B5C-F0F42EDC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76200" y="4045298"/>
            <a:ext cx="12344400" cy="3999341"/>
          </a:xfrm>
          <a:prstGeom prst="rect">
            <a:avLst/>
          </a:prstGeom>
        </p:spPr>
      </p:pic>
      <p:sp>
        <p:nvSpPr>
          <p:cNvPr id="5" name="Google Shape;333;p11">
            <a:extLst>
              <a:ext uri="{FF2B5EF4-FFF2-40B4-BE49-F238E27FC236}">
                <a16:creationId xmlns:a16="http://schemas.microsoft.com/office/drawing/2014/main" id="{0676101F-F8AA-5209-198D-383ACA97B6C4}"/>
              </a:ext>
            </a:extLst>
          </p:cNvPr>
          <p:cNvSpPr txBox="1"/>
          <p:nvPr/>
        </p:nvSpPr>
        <p:spPr>
          <a:xfrm>
            <a:off x="7564902" y="2727960"/>
            <a:ext cx="3438350" cy="197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SzPts val="900"/>
            </a:pPr>
            <a:r>
              <a:rPr lang="en-US" sz="2200" dirty="0">
                <a:solidFill>
                  <a:schemeClr val="l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Contact Your CSM If:</a:t>
            </a:r>
          </a:p>
          <a:p>
            <a:pPr marL="285750" indent="-285750">
              <a:lnSpc>
                <a:spcPts val="2800"/>
              </a:lnSpc>
              <a:buClr>
                <a:schemeClr val="bg1"/>
              </a:buClr>
              <a:buSzPts val="9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Weekend Coverage </a:t>
            </a:r>
          </a:p>
          <a:p>
            <a:pPr marL="285750" indent="-285750">
              <a:lnSpc>
                <a:spcPts val="2800"/>
              </a:lnSpc>
              <a:buClr>
                <a:schemeClr val="bg1"/>
              </a:buClr>
              <a:buSzPts val="9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Escalation for Urgent Matters </a:t>
            </a:r>
          </a:p>
          <a:p>
            <a:pPr marL="285750" indent="-285750">
              <a:lnSpc>
                <a:spcPts val="2800"/>
              </a:lnSpc>
              <a:buClr>
                <a:schemeClr val="bg1"/>
              </a:buClr>
              <a:buSzPts val="9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Need Additional Help</a:t>
            </a:r>
            <a:endParaRPr sz="12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25000"/>
              </a:lnSpc>
              <a:spcAft>
                <a:spcPts val="2267"/>
              </a:spcAft>
              <a:buSzPts val="900"/>
            </a:pPr>
            <a:endParaRPr sz="16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 txBox="1"/>
          <p:nvPr/>
        </p:nvSpPr>
        <p:spPr>
          <a:xfrm>
            <a:off x="1038117" y="2808507"/>
            <a:ext cx="10116000" cy="1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lnSpc>
                <a:spcPct val="125000"/>
              </a:lnSpc>
              <a:buSzPts val="3600"/>
            </a:pPr>
            <a:r>
              <a:rPr lang="en-US" sz="4800" dirty="0">
                <a:solidFill>
                  <a:srgbClr val="FFFFFF"/>
                </a:solidFill>
                <a:latin typeface="Lato Black" panose="020F0A02020204030203" pitchFamily="34" charset="0"/>
                <a:ea typeface="Lato"/>
                <a:cs typeface="Lato"/>
                <a:sym typeface="Lato"/>
              </a:rPr>
              <a:t>Questions?</a:t>
            </a:r>
            <a:endParaRPr sz="4800" dirty="0">
              <a:solidFill>
                <a:srgbClr val="FFFFFF"/>
              </a:solidFill>
              <a:latin typeface="Lato Black" panose="020F0A02020204030203" pitchFamily="34" charset="0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730C29A-80A3-8A1B-C6BE-1450A35E2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837227"/>
            <a:ext cx="12192000" cy="417996"/>
          </a:xfrm>
        </p:spPr>
        <p:txBody>
          <a:bodyPr/>
          <a:lstStyle/>
          <a:p>
            <a:r>
              <a:rPr lang="en-US" sz="96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82075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>
            <a:off x="4802148" y="1371520"/>
            <a:ext cx="5092000" cy="4775600"/>
          </a:xfrm>
          <a:prstGeom prst="ellipse">
            <a:avLst/>
          </a:prstGeom>
          <a:noFill/>
          <a:ln w="38100" cap="flat" cmpd="sng">
            <a:solidFill>
              <a:srgbClr val="DBDB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599416" y="888577"/>
            <a:ext cx="1394555" cy="997107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Identify What Attributes Matter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324665" y="1581853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Decide on Measurements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9017941" y="3255569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90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Evaluate Applicants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8324665" y="4929284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Hire Based on Scores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6529688" y="5622558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Track Outcomes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4734709" y="4929284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Analyze the “Closed Loop”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4111162" y="3255569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Make Changes (Optimize)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4734709" y="1532000"/>
            <a:ext cx="1534011" cy="1096817"/>
          </a:xfrm>
          <a:custGeom>
            <a:avLst/>
            <a:gdLst/>
            <a:ahLst/>
            <a:cxnLst/>
            <a:rect l="l" t="t" r="r" b="b"/>
            <a:pathLst>
              <a:path w="1150508" h="747830" extrusionOk="0">
                <a:moveTo>
                  <a:pt x="0" y="124641"/>
                </a:moveTo>
                <a:cubicBezTo>
                  <a:pt x="0" y="55804"/>
                  <a:pt x="55804" y="0"/>
                  <a:pt x="124641" y="0"/>
                </a:cubicBezTo>
                <a:lnTo>
                  <a:pt x="1025867" y="0"/>
                </a:lnTo>
                <a:cubicBezTo>
                  <a:pt x="1094704" y="0"/>
                  <a:pt x="1150508" y="55804"/>
                  <a:pt x="1150508" y="124641"/>
                </a:cubicBezTo>
                <a:lnTo>
                  <a:pt x="1150508" y="623189"/>
                </a:lnTo>
                <a:cubicBezTo>
                  <a:pt x="1150508" y="692026"/>
                  <a:pt x="1094704" y="747830"/>
                  <a:pt x="1025867" y="747830"/>
                </a:cubicBezTo>
                <a:lnTo>
                  <a:pt x="124641" y="747830"/>
                </a:lnTo>
                <a:cubicBezTo>
                  <a:pt x="55804" y="747830"/>
                  <a:pt x="0" y="692026"/>
                  <a:pt x="0" y="623189"/>
                </a:cubicBezTo>
                <a:lnTo>
                  <a:pt x="0" y="124641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40100" tIns="140100" rIns="140100" bIns="1401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Define Desired Outcomes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5323756" y="1392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2" name="Google Shape;102;p4"/>
          <p:cNvSpPr/>
          <p:nvPr/>
        </p:nvSpPr>
        <p:spPr>
          <a:xfrm rot="4080347">
            <a:off x="6297741" y="1438405"/>
            <a:ext cx="264877" cy="177673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 rot="1319653">
            <a:off x="4848021" y="2767159"/>
            <a:ext cx="264877" cy="177824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 rot="-6791915">
            <a:off x="8022563" y="5939839"/>
            <a:ext cx="265029" cy="177579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 rot="-3601793">
            <a:off x="6166754" y="5847843"/>
            <a:ext cx="265040" cy="177768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843984" y="1392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9537260" y="3099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4630480" y="3099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8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5254028" y="4785224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7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8843984" y="4786487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7049005" y="5496668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6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7118733" y="714833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3" name="Google Shape;113;p4"/>
          <p:cNvSpPr/>
          <p:nvPr/>
        </p:nvSpPr>
        <p:spPr>
          <a:xfrm rot="6719653">
            <a:off x="8090291" y="1437881"/>
            <a:ext cx="264877" cy="177824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 rot="9515032">
            <a:off x="9586798" y="2777019"/>
            <a:ext cx="265104" cy="177827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-9585482">
            <a:off x="9578658" y="4546021"/>
            <a:ext cx="264751" cy="177811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-1308085">
            <a:off x="4841088" y="4507005"/>
            <a:ext cx="264951" cy="177896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07C8EA-7DCB-68C5-B00A-3DEFBC90F5E0}"/>
              </a:ext>
            </a:extLst>
          </p:cNvPr>
          <p:cNvGrpSpPr/>
          <p:nvPr/>
        </p:nvGrpSpPr>
        <p:grpSpPr>
          <a:xfrm>
            <a:off x="6645754" y="3175994"/>
            <a:ext cx="1503983" cy="2498674"/>
            <a:chOff x="5404908" y="1767929"/>
            <a:chExt cx="1503983" cy="2498674"/>
          </a:xfrm>
          <a:solidFill>
            <a:srgbClr val="3CB1E5"/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D976419-053A-CCC1-F573-B064E6646E3B}"/>
                </a:ext>
              </a:extLst>
            </p:cNvPr>
            <p:cNvSpPr/>
            <p:nvPr/>
          </p:nvSpPr>
          <p:spPr>
            <a:xfrm>
              <a:off x="5404908" y="1767929"/>
              <a:ext cx="1495836" cy="1024456"/>
            </a:xfrm>
            <a:prstGeom prst="roundRect">
              <a:avLst/>
            </a:prstGeom>
            <a:solidFill>
              <a:srgbClr val="F7F8F9"/>
            </a:solidFill>
            <a:ln w="28575">
              <a:solidFill>
                <a:srgbClr val="F21D8D"/>
              </a:solidFill>
            </a:ln>
            <a:effectLst>
              <a:outerShdw blurRad="185738" algn="bl" rotWithShape="0">
                <a:srgbClr val="07223B">
                  <a:alpha val="15690"/>
                </a:srgbClr>
              </a:outerShdw>
            </a:effectLst>
          </p:spPr>
          <p:txBody>
            <a:bodyPr spcFirstLastPara="1" wrap="square" lIns="135667" tIns="135667" rIns="135667" bIns="1356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21D8D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Arial"/>
                </a:rPr>
                <a:t>Currently We Are Here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A8F8DB-EF27-0877-89CF-86AE0336ADC2}"/>
                </a:ext>
              </a:extLst>
            </p:cNvPr>
            <p:cNvCxnSpPr>
              <a:cxnSpLocks/>
              <a:stCxn id="16" idx="2"/>
              <a:endCxn id="21" idx="4"/>
            </p:cNvCxnSpPr>
            <p:nvPr/>
          </p:nvCxnSpPr>
          <p:spPr>
            <a:xfrm>
              <a:off x="6152826" y="2792385"/>
              <a:ext cx="704856" cy="1467782"/>
            </a:xfrm>
            <a:prstGeom prst="line">
              <a:avLst/>
            </a:prstGeom>
            <a:grpFill/>
            <a:ln w="28575">
              <a:solidFill>
                <a:srgbClr val="F21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C7329D-F6CC-E7A8-A918-749A7D34CEA9}"/>
                </a:ext>
              </a:extLst>
            </p:cNvPr>
            <p:cNvSpPr/>
            <p:nvPr/>
          </p:nvSpPr>
          <p:spPr>
            <a:xfrm rot="20239972">
              <a:off x="6742255" y="4099967"/>
              <a:ext cx="166636" cy="166636"/>
            </a:xfrm>
            <a:prstGeom prst="ellipse">
              <a:avLst/>
            </a:prstGeom>
            <a:solidFill>
              <a:srgbClr val="F21D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D6B6792-3BEC-8B26-65CA-D510AB3D0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2588" y="6095930"/>
            <a:ext cx="2326929" cy="26828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679BEBC-EB96-7C19-8F58-F17F3527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4621" y="209198"/>
            <a:ext cx="2789127" cy="3078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F225F4-DCA0-9A69-FA09-B15367158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79513" y="4159994"/>
            <a:ext cx="2912179" cy="30806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919924-185B-FA0A-3DB2-26B76396452F}"/>
              </a:ext>
            </a:extLst>
          </p:cNvPr>
          <p:cNvSpPr txBox="1">
            <a:spLocks/>
          </p:cNvSpPr>
          <p:nvPr/>
        </p:nvSpPr>
        <p:spPr>
          <a:xfrm>
            <a:off x="507952" y="900632"/>
            <a:ext cx="3276427" cy="21988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  <a:buClrTx/>
              <a:buFontTx/>
            </a:pPr>
            <a:r>
              <a:rPr lang="en-US" sz="44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</a:t>
            </a:r>
            <a:br>
              <a:rPr lang="en-US" sz="44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4400"/>
              <a:t>HIRING ACCURACY </a:t>
            </a:r>
            <a:r>
              <a:rPr lang="en-US" sz="44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Process</a:t>
            </a:r>
            <a:endParaRPr lang="en-US" sz="4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/>
          <p:nvPr/>
        </p:nvSpPr>
        <p:spPr>
          <a:xfrm>
            <a:off x="1" y="80704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lnSpc>
                <a:spcPct val="125000"/>
              </a:lnSpc>
              <a:buSzPts val="1500"/>
            </a:pPr>
            <a:endParaRPr sz="2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10"/>
          <p:cNvSpPr txBox="1"/>
          <p:nvPr/>
        </p:nvSpPr>
        <p:spPr>
          <a:xfrm>
            <a:off x="1689932" y="2184263"/>
            <a:ext cx="5015668" cy="344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buSzPts val="1500"/>
            </a:pPr>
            <a:r>
              <a:rPr lang="en-US" sz="2400" b="1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3 Months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1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2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3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endParaRPr sz="1600" dirty="0">
              <a:latin typeface="Lato regular" panose="020F0502020204030203" pitchFamily="34" charset="0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1868858" y="2933157"/>
            <a:ext cx="6813843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0" name="Google Shape;320;p10"/>
          <p:cNvSpPr/>
          <p:nvPr/>
        </p:nvSpPr>
        <p:spPr>
          <a:xfrm>
            <a:off x="1868858" y="4150404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3" name="Google Shape;323;p10"/>
          <p:cNvSpPr/>
          <p:nvPr/>
        </p:nvSpPr>
        <p:spPr>
          <a:xfrm>
            <a:off x="1868858" y="5367652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4" name="Google Shape;324;p10"/>
          <p:cNvSpPr txBox="1"/>
          <p:nvPr/>
        </p:nvSpPr>
        <p:spPr>
          <a:xfrm>
            <a:off x="507951" y="6092749"/>
            <a:ext cx="11239543" cy="5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 algn="ctr">
              <a:lnSpc>
                <a:spcPct val="90000"/>
              </a:lnSpc>
              <a:buSzPts val="1500"/>
            </a:pPr>
            <a:r>
              <a:rPr lang="en-US" sz="1600" dirty="0">
                <a:latin typeface="Lato regular" panose="020F0502020204030203" pitchFamily="34" charset="0"/>
              </a:rPr>
              <a:t>Based on similar companies we expect to see “x goal” improve by “x” in the next 6 months</a:t>
            </a:r>
            <a:endParaRPr sz="1600" dirty="0">
              <a:latin typeface="Lato regular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26909-B3CA-7D83-6174-A7E0AFC9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38" y="2236558"/>
            <a:ext cx="4297680" cy="346902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C4FD703-5D11-F506-BBF4-506DDD8D8177}"/>
              </a:ext>
            </a:extLst>
          </p:cNvPr>
          <p:cNvSpPr txBox="1">
            <a:spLocks/>
          </p:cNvSpPr>
          <p:nvPr/>
        </p:nvSpPr>
        <p:spPr>
          <a:xfrm>
            <a:off x="282724" y="854553"/>
            <a:ext cx="11667976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600" dirty="0"/>
              <a:t>2023 Strategy: Planned Next Steps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F75AD-F323-297C-3ABA-5229613F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0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/>
          <p:nvPr/>
        </p:nvSpPr>
        <p:spPr>
          <a:xfrm>
            <a:off x="1" y="80704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67" tIns="100767" rIns="100767" bIns="100767" anchor="t" anchorCtr="0">
            <a:noAutofit/>
          </a:bodyPr>
          <a:lstStyle/>
          <a:p>
            <a:pPr algn="ctr">
              <a:lnSpc>
                <a:spcPct val="125000"/>
              </a:lnSpc>
              <a:buSzPts val="1500"/>
            </a:pPr>
            <a:endParaRPr sz="2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10"/>
          <p:cNvSpPr txBox="1"/>
          <p:nvPr/>
        </p:nvSpPr>
        <p:spPr>
          <a:xfrm>
            <a:off x="1689932" y="2184263"/>
            <a:ext cx="5015668" cy="344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>
              <a:buSzPts val="1500"/>
            </a:pPr>
            <a:r>
              <a:rPr lang="en-US" sz="2400" b="1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6 Months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1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2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Lato regular" panose="020F0502020204030203" pitchFamily="34" charset="0"/>
              </a:rPr>
              <a:t>Initiative 3</a:t>
            </a:r>
          </a:p>
          <a:p>
            <a:pPr marL="342900" indent="-342900">
              <a:buSzPts val="1500"/>
              <a:buFont typeface="Arial" panose="020B0604020202020204" pitchFamily="34" charset="0"/>
              <a:buChar char="•"/>
            </a:pPr>
            <a:endParaRPr sz="1600" dirty="0">
              <a:latin typeface="Lato regular" panose="020F0502020204030203" pitchFamily="34" charset="0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1868858" y="2933157"/>
            <a:ext cx="6813843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0" name="Google Shape;320;p10"/>
          <p:cNvSpPr/>
          <p:nvPr/>
        </p:nvSpPr>
        <p:spPr>
          <a:xfrm>
            <a:off x="1868858" y="4150404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3" name="Google Shape;323;p10"/>
          <p:cNvSpPr/>
          <p:nvPr/>
        </p:nvSpPr>
        <p:spPr>
          <a:xfrm>
            <a:off x="1868858" y="5367652"/>
            <a:ext cx="7913438" cy="11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19"/>
          </a:p>
        </p:txBody>
      </p:sp>
      <p:sp>
        <p:nvSpPr>
          <p:cNvPr id="324" name="Google Shape;324;p10"/>
          <p:cNvSpPr txBox="1"/>
          <p:nvPr/>
        </p:nvSpPr>
        <p:spPr>
          <a:xfrm>
            <a:off x="507951" y="6092749"/>
            <a:ext cx="11239543" cy="52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noAutofit/>
          </a:bodyPr>
          <a:lstStyle/>
          <a:p>
            <a:pPr algn="ctr">
              <a:lnSpc>
                <a:spcPct val="90000"/>
              </a:lnSpc>
              <a:buSzPts val="1500"/>
            </a:pPr>
            <a:r>
              <a:rPr lang="en-US" sz="1600" dirty="0">
                <a:latin typeface="Lato regular" panose="020F0502020204030203" pitchFamily="34" charset="0"/>
              </a:rPr>
              <a:t>Based on similar companies we expect to see “x goal” improve by “x” in the next 6 months</a:t>
            </a:r>
            <a:endParaRPr sz="1600" dirty="0">
              <a:latin typeface="Lato regular" panose="020F050202020403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C4FD703-5D11-F506-BBF4-506DDD8D8177}"/>
              </a:ext>
            </a:extLst>
          </p:cNvPr>
          <p:cNvSpPr txBox="1">
            <a:spLocks/>
          </p:cNvSpPr>
          <p:nvPr/>
        </p:nvSpPr>
        <p:spPr>
          <a:xfrm>
            <a:off x="282724" y="854553"/>
            <a:ext cx="11667976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600" dirty="0"/>
              <a:t>2023 Strategy: Planned 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06BB9-8079-83A6-4A6D-7A68F7637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04"/>
          <a:stretch/>
        </p:blipFill>
        <p:spPr>
          <a:xfrm>
            <a:off x="7022055" y="2193788"/>
            <a:ext cx="4197096" cy="342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384010-C8F1-B310-D165-B878418C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AF477B-B8A5-D864-BB24-049952F48C5F}"/>
              </a:ext>
            </a:extLst>
          </p:cNvPr>
          <p:cNvGrpSpPr/>
          <p:nvPr/>
        </p:nvGrpSpPr>
        <p:grpSpPr>
          <a:xfrm>
            <a:off x="1479584" y="673300"/>
            <a:ext cx="10204592" cy="6058525"/>
            <a:chOff x="881088" y="362100"/>
            <a:chExt cx="7653444" cy="4543894"/>
          </a:xfrm>
        </p:grpSpPr>
        <p:sp>
          <p:nvSpPr>
            <p:cNvPr id="587" name="Google Shape;587;p62"/>
            <p:cNvSpPr/>
            <p:nvPr/>
          </p:nvSpPr>
          <p:spPr>
            <a:xfrm>
              <a:off x="4427157" y="855469"/>
              <a:ext cx="3156300" cy="3156300"/>
            </a:xfrm>
            <a:prstGeom prst="ellipse">
              <a:avLst/>
            </a:prstGeom>
            <a:noFill/>
            <a:ln w="38100" cap="flat" cmpd="sng">
              <a:solidFill>
                <a:srgbClr val="48A8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grpSp>
          <p:nvGrpSpPr>
            <p:cNvPr id="589" name="Google Shape;589;p62"/>
            <p:cNvGrpSpPr/>
            <p:nvPr/>
          </p:nvGrpSpPr>
          <p:grpSpPr>
            <a:xfrm>
              <a:off x="1771857" y="1496832"/>
              <a:ext cx="1352475" cy="1599338"/>
              <a:chOff x="1600475" y="2033875"/>
              <a:chExt cx="1803300" cy="2132450"/>
            </a:xfrm>
          </p:grpSpPr>
          <p:sp>
            <p:nvSpPr>
              <p:cNvPr id="590" name="Google Shape;590;p62"/>
              <p:cNvSpPr/>
              <p:nvPr/>
            </p:nvSpPr>
            <p:spPr>
              <a:xfrm>
                <a:off x="1600475" y="2401125"/>
                <a:ext cx="1803300" cy="1765200"/>
              </a:xfrm>
              <a:prstGeom prst="roundRect">
                <a:avLst>
                  <a:gd name="adj" fmla="val 6033"/>
                </a:avLst>
              </a:prstGeom>
              <a:solidFill>
                <a:srgbClr val="F7F7F9"/>
              </a:solidFill>
              <a:ln>
                <a:noFill/>
              </a:ln>
              <a:effectLst>
                <a:outerShdw blurRad="185738" algn="bl" rotWithShape="0">
                  <a:srgbClr val="07223B">
                    <a:alpha val="15686"/>
                  </a:srgbClr>
                </a:outerShdw>
              </a:effectLst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591" name="Google Shape;591;p62"/>
              <p:cNvSpPr txBox="1"/>
              <p:nvPr/>
            </p:nvSpPr>
            <p:spPr>
              <a:xfrm>
                <a:off x="1600475" y="2617025"/>
                <a:ext cx="18033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t" anchorCtr="0">
                <a:noAutofit/>
              </a:bodyPr>
              <a:lstStyle/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Assess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employees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92" name="Google Shape;592;p62"/>
              <p:cNvSpPr/>
              <p:nvPr/>
            </p:nvSpPr>
            <p:spPr>
              <a:xfrm>
                <a:off x="2241575" y="2033875"/>
                <a:ext cx="521100" cy="521100"/>
              </a:xfrm>
              <a:prstGeom prst="ellipse">
                <a:avLst/>
              </a:prstGeom>
              <a:solidFill>
                <a:srgbClr val="48A8D7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593" name="Google Shape;593;p62"/>
            <p:cNvGrpSpPr/>
            <p:nvPr/>
          </p:nvGrpSpPr>
          <p:grpSpPr>
            <a:xfrm>
              <a:off x="3676857" y="1496832"/>
              <a:ext cx="1352475" cy="1599338"/>
              <a:chOff x="3911875" y="2033875"/>
              <a:chExt cx="1803300" cy="2132450"/>
            </a:xfrm>
          </p:grpSpPr>
          <p:sp>
            <p:nvSpPr>
              <p:cNvPr id="594" name="Google Shape;594;p62"/>
              <p:cNvSpPr/>
              <p:nvPr/>
            </p:nvSpPr>
            <p:spPr>
              <a:xfrm>
                <a:off x="3911875" y="2401125"/>
                <a:ext cx="1803300" cy="1765200"/>
              </a:xfrm>
              <a:prstGeom prst="roundRect">
                <a:avLst>
                  <a:gd name="adj" fmla="val 6033"/>
                </a:avLst>
              </a:prstGeom>
              <a:solidFill>
                <a:srgbClr val="F7F7F9"/>
              </a:solidFill>
              <a:ln>
                <a:noFill/>
              </a:ln>
              <a:effectLst>
                <a:outerShdw blurRad="185738" algn="bl" rotWithShape="0">
                  <a:srgbClr val="07223B">
                    <a:alpha val="15686"/>
                  </a:srgbClr>
                </a:outerShdw>
              </a:effectLst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595" name="Google Shape;595;p62"/>
              <p:cNvSpPr txBox="1"/>
              <p:nvPr/>
            </p:nvSpPr>
            <p:spPr>
              <a:xfrm>
                <a:off x="3911875" y="2617025"/>
                <a:ext cx="18033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t" anchorCtr="0">
                <a:noAutofit/>
              </a:bodyPr>
              <a:lstStyle/>
              <a:p>
                <a:pPr algn="ctr"/>
                <a:r>
                  <a:rPr lang="en-US" sz="1400">
                    <a:solidFill>
                      <a:srgbClr val="48A8D7"/>
                    </a:solidFill>
                    <a:latin typeface="Lato"/>
                    <a:ea typeface="Lato"/>
                    <a:cs typeface="Lato"/>
                    <a:sym typeface="Lato"/>
                  </a:rPr>
                  <a:t>OPTIMIZE</a:t>
                </a:r>
                <a:endParaRPr sz="1400">
                  <a:solidFill>
                    <a:srgbClr val="48A8D7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predictive models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96" name="Google Shape;596;p62"/>
              <p:cNvSpPr/>
              <p:nvPr/>
            </p:nvSpPr>
            <p:spPr>
              <a:xfrm>
                <a:off x="4552975" y="2033875"/>
                <a:ext cx="521100" cy="521100"/>
              </a:xfrm>
              <a:prstGeom prst="ellipse">
                <a:avLst/>
              </a:prstGeom>
              <a:solidFill>
                <a:srgbClr val="48A8D7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597" name="Google Shape;597;p62"/>
            <p:cNvGrpSpPr/>
            <p:nvPr/>
          </p:nvGrpSpPr>
          <p:grpSpPr>
            <a:xfrm>
              <a:off x="5429457" y="362100"/>
              <a:ext cx="1352475" cy="1599338"/>
              <a:chOff x="6248675" y="520900"/>
              <a:chExt cx="1803300" cy="2132450"/>
            </a:xfrm>
          </p:grpSpPr>
          <p:sp>
            <p:nvSpPr>
              <p:cNvPr id="598" name="Google Shape;598;p62"/>
              <p:cNvSpPr/>
              <p:nvPr/>
            </p:nvSpPr>
            <p:spPr>
              <a:xfrm>
                <a:off x="6248675" y="888150"/>
                <a:ext cx="1803300" cy="1765200"/>
              </a:xfrm>
              <a:prstGeom prst="roundRect">
                <a:avLst>
                  <a:gd name="adj" fmla="val 6033"/>
                </a:avLst>
              </a:prstGeom>
              <a:solidFill>
                <a:srgbClr val="F7F7F9"/>
              </a:solidFill>
              <a:ln>
                <a:noFill/>
              </a:ln>
              <a:effectLst>
                <a:outerShdw blurRad="185738" algn="bl" rotWithShape="0">
                  <a:srgbClr val="07223B">
                    <a:alpha val="15686"/>
                  </a:srgbClr>
                </a:outerShdw>
              </a:effectLst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599" name="Google Shape;599;p62"/>
              <p:cNvSpPr txBox="1"/>
              <p:nvPr/>
            </p:nvSpPr>
            <p:spPr>
              <a:xfrm>
                <a:off x="6248675" y="1104050"/>
                <a:ext cx="18033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t" anchorCtr="0">
                <a:noAutofit/>
              </a:bodyPr>
              <a:lstStyle/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Candidates take assessments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00" name="Google Shape;600;p62"/>
              <p:cNvSpPr/>
              <p:nvPr/>
            </p:nvSpPr>
            <p:spPr>
              <a:xfrm>
                <a:off x="6889775" y="520900"/>
                <a:ext cx="521100" cy="521100"/>
              </a:xfrm>
              <a:prstGeom prst="ellipse">
                <a:avLst/>
              </a:prstGeom>
              <a:solidFill>
                <a:srgbClr val="48A8D7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3</a:t>
                </a:r>
                <a:endParaRPr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01" name="Google Shape;601;p62"/>
            <p:cNvGrpSpPr/>
            <p:nvPr/>
          </p:nvGrpSpPr>
          <p:grpSpPr>
            <a:xfrm>
              <a:off x="7182057" y="1496832"/>
              <a:ext cx="1352475" cy="1599338"/>
              <a:chOff x="8585475" y="2033875"/>
              <a:chExt cx="1803300" cy="2132450"/>
            </a:xfrm>
          </p:grpSpPr>
          <p:sp>
            <p:nvSpPr>
              <p:cNvPr id="602" name="Google Shape;602;p62"/>
              <p:cNvSpPr/>
              <p:nvPr/>
            </p:nvSpPr>
            <p:spPr>
              <a:xfrm>
                <a:off x="8585475" y="2401125"/>
                <a:ext cx="1803300" cy="1765200"/>
              </a:xfrm>
              <a:prstGeom prst="roundRect">
                <a:avLst>
                  <a:gd name="adj" fmla="val 6033"/>
                </a:avLst>
              </a:prstGeom>
              <a:solidFill>
                <a:srgbClr val="F7F7F9"/>
              </a:solidFill>
              <a:ln>
                <a:noFill/>
              </a:ln>
              <a:effectLst>
                <a:outerShdw blurRad="185738" algn="bl" rotWithShape="0">
                  <a:srgbClr val="07223B">
                    <a:alpha val="15686"/>
                  </a:srgbClr>
                </a:outerShdw>
              </a:effectLst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603" name="Google Shape;603;p62"/>
              <p:cNvSpPr txBox="1"/>
              <p:nvPr/>
            </p:nvSpPr>
            <p:spPr>
              <a:xfrm>
                <a:off x="8585475" y="2617025"/>
                <a:ext cx="18033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t" anchorCtr="0">
                <a:noAutofit/>
              </a:bodyPr>
              <a:lstStyle/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Predict 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outcomes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04" name="Google Shape;604;p62"/>
              <p:cNvSpPr/>
              <p:nvPr/>
            </p:nvSpPr>
            <p:spPr>
              <a:xfrm>
                <a:off x="9226575" y="2033875"/>
                <a:ext cx="521100" cy="521100"/>
              </a:xfrm>
              <a:prstGeom prst="ellipse">
                <a:avLst/>
              </a:prstGeom>
              <a:solidFill>
                <a:srgbClr val="48A8D7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4</a:t>
                </a:r>
                <a:endParaRPr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05" name="Google Shape;605;p62"/>
            <p:cNvGrpSpPr/>
            <p:nvPr/>
          </p:nvGrpSpPr>
          <p:grpSpPr>
            <a:xfrm>
              <a:off x="5429457" y="3038625"/>
              <a:ext cx="1352475" cy="1599338"/>
              <a:chOff x="6248675" y="520900"/>
              <a:chExt cx="1803300" cy="2132450"/>
            </a:xfrm>
          </p:grpSpPr>
          <p:sp>
            <p:nvSpPr>
              <p:cNvPr id="606" name="Google Shape;606;p62"/>
              <p:cNvSpPr/>
              <p:nvPr/>
            </p:nvSpPr>
            <p:spPr>
              <a:xfrm>
                <a:off x="6248675" y="888150"/>
                <a:ext cx="1803300" cy="1765200"/>
              </a:xfrm>
              <a:prstGeom prst="roundRect">
                <a:avLst>
                  <a:gd name="adj" fmla="val 6033"/>
                </a:avLst>
              </a:prstGeom>
              <a:solidFill>
                <a:srgbClr val="F7F7F9"/>
              </a:solidFill>
              <a:ln>
                <a:noFill/>
              </a:ln>
              <a:effectLst>
                <a:outerShdw blurRad="185738" algn="bl" rotWithShape="0">
                  <a:srgbClr val="07223B">
                    <a:alpha val="15686"/>
                  </a:srgbClr>
                </a:outerShdw>
              </a:effectLst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607" name="Google Shape;607;p62"/>
              <p:cNvSpPr txBox="1"/>
              <p:nvPr/>
            </p:nvSpPr>
            <p:spPr>
              <a:xfrm>
                <a:off x="6248675" y="1104050"/>
                <a:ext cx="18033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0" tIns="91400" rIns="91400" bIns="91400" anchor="t" anchorCtr="0">
                <a:noAutofit/>
              </a:bodyPr>
              <a:lstStyle/>
              <a:p>
                <a:pPr algn="ctr"/>
                <a:r>
                  <a:rPr lang="en-US" sz="1400" b="1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Track outcomes</a:t>
                </a:r>
                <a:endParaRPr sz="1400" b="1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08" name="Google Shape;608;p62"/>
              <p:cNvSpPr/>
              <p:nvPr/>
            </p:nvSpPr>
            <p:spPr>
              <a:xfrm>
                <a:off x="6889775" y="520900"/>
                <a:ext cx="521100" cy="521100"/>
              </a:xfrm>
              <a:prstGeom prst="ellipse">
                <a:avLst/>
              </a:prstGeom>
              <a:solidFill>
                <a:srgbClr val="48A8D7"/>
              </a:solidFill>
              <a:ln>
                <a:noFill/>
              </a:ln>
            </p:spPr>
            <p:txBody>
              <a:bodyPr spcFirstLastPara="1" wrap="square" lIns="91400" tIns="91400" rIns="91400" bIns="91400" anchor="ctr" anchorCtr="0">
                <a:noAutofit/>
              </a:bodyPr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5</a:t>
                </a:r>
                <a:endParaRPr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609" name="Google Shape;609;p62"/>
            <p:cNvSpPr/>
            <p:nvPr/>
          </p:nvSpPr>
          <p:spPr>
            <a:xfrm rot="5400000">
              <a:off x="3310857" y="2366944"/>
              <a:ext cx="198600" cy="133200"/>
            </a:xfrm>
            <a:prstGeom prst="triangle">
              <a:avLst>
                <a:gd name="adj" fmla="val 50000"/>
              </a:avLst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pic>
          <p:nvPicPr>
            <p:cNvPr id="610" name="Google Shape;610;p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29059" y="3773884"/>
              <a:ext cx="953273" cy="1132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29069" y="1298752"/>
              <a:ext cx="1352475" cy="113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6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32342" y="2430858"/>
              <a:ext cx="1041504" cy="1132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6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1493" y="2478483"/>
              <a:ext cx="1273207" cy="1132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6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43074" y="2430859"/>
              <a:ext cx="830445" cy="1132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62"/>
            <p:cNvSpPr/>
            <p:nvPr/>
          </p:nvSpPr>
          <p:spPr>
            <a:xfrm rot="2703669">
              <a:off x="4813537" y="1224060"/>
              <a:ext cx="198768" cy="133325"/>
            </a:xfrm>
            <a:prstGeom prst="triangle">
              <a:avLst>
                <a:gd name="adj" fmla="val 50000"/>
              </a:avLst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6" name="Google Shape;616;p62"/>
            <p:cNvSpPr/>
            <p:nvPr/>
          </p:nvSpPr>
          <p:spPr>
            <a:xfrm rot="8103669">
              <a:off x="6994678" y="1224000"/>
              <a:ext cx="198768" cy="133325"/>
            </a:xfrm>
            <a:prstGeom prst="triangle">
              <a:avLst>
                <a:gd name="adj" fmla="val 50000"/>
              </a:avLst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7" name="Google Shape;617;p62"/>
            <p:cNvSpPr/>
            <p:nvPr/>
          </p:nvSpPr>
          <p:spPr>
            <a:xfrm rot="-8096331">
              <a:off x="6994828" y="3500460"/>
              <a:ext cx="198768" cy="133325"/>
            </a:xfrm>
            <a:prstGeom prst="triangle">
              <a:avLst>
                <a:gd name="adj" fmla="val 50000"/>
              </a:avLst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8" name="Google Shape;618;p62"/>
            <p:cNvSpPr/>
            <p:nvPr/>
          </p:nvSpPr>
          <p:spPr>
            <a:xfrm rot="-2696331">
              <a:off x="4813696" y="3500536"/>
              <a:ext cx="198768" cy="133325"/>
            </a:xfrm>
            <a:prstGeom prst="triangle">
              <a:avLst>
                <a:gd name="adj" fmla="val 50000"/>
              </a:avLst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9" name="Google Shape;619;p62"/>
            <p:cNvSpPr/>
            <p:nvPr/>
          </p:nvSpPr>
          <p:spPr>
            <a:xfrm>
              <a:off x="881088" y="1639213"/>
              <a:ext cx="1104900" cy="3172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14313" algn="bl" rotWithShape="0">
                <a:srgbClr val="073763">
                  <a:alpha val="13333"/>
                </a:srgbClr>
              </a:outerShdw>
            </a:effectLst>
          </p:spPr>
          <p:txBody>
            <a:bodyPr spcFirstLastPara="1" wrap="square" lIns="100767" tIns="100767" rIns="100767" bIns="100767" anchor="ctr" anchorCtr="0">
              <a:noAutofit/>
            </a:bodyPr>
            <a:lstStyle/>
            <a:p>
              <a:pPr algn="ctr"/>
              <a:r>
                <a:rPr lang="en-US" sz="1533" b="1">
                  <a:solidFill>
                    <a:srgbClr val="48A8D7"/>
                  </a:solidFill>
                  <a:latin typeface="Lato"/>
                  <a:ea typeface="Lato"/>
                  <a:cs typeface="Lato"/>
                  <a:sym typeface="Lato"/>
                </a:rPr>
                <a:t>How it Works</a:t>
              </a:r>
              <a:endParaRPr b="1">
                <a:solidFill>
                  <a:srgbClr val="48A8D7"/>
                </a:solidFill>
              </a:endParaRPr>
            </a:p>
          </p:txBody>
        </p:sp>
        <p:sp>
          <p:nvSpPr>
            <p:cNvPr id="621" name="Google Shape;621;p62"/>
            <p:cNvSpPr txBox="1"/>
            <p:nvPr/>
          </p:nvSpPr>
          <p:spPr>
            <a:xfrm>
              <a:off x="3440758" y="3627128"/>
              <a:ext cx="1816444" cy="430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1467">
                  <a:latin typeface="Lato Light"/>
                  <a:ea typeface="Lato Light"/>
                  <a:cs typeface="Lato Light"/>
                  <a:sym typeface="Lato Light"/>
                </a:rPr>
                <a:t>+Job Satisfaction</a:t>
              </a:r>
              <a:endParaRPr sz="2489"/>
            </a:p>
            <a:p>
              <a:r>
                <a:rPr lang="en-US" sz="1467">
                  <a:latin typeface="Lato Light"/>
                  <a:ea typeface="Lato Light"/>
                  <a:cs typeface="Lato Light"/>
                  <a:sym typeface="Lato Light"/>
                </a:rPr>
                <a:t>+Job Performance</a:t>
              </a:r>
              <a:endParaRPr sz="2489"/>
            </a:p>
          </p:txBody>
        </p:sp>
        <p:sp>
          <p:nvSpPr>
            <p:cNvPr id="622" name="Google Shape;622;p62"/>
            <p:cNvSpPr txBox="1"/>
            <p:nvPr/>
          </p:nvSpPr>
          <p:spPr>
            <a:xfrm>
              <a:off x="3440758" y="3993195"/>
              <a:ext cx="1816444" cy="261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1467" b="1">
                  <a:solidFill>
                    <a:srgbClr val="52A8D7"/>
                  </a:solidFill>
                  <a:latin typeface="Lato Light"/>
                  <a:ea typeface="Lato Light"/>
                  <a:cs typeface="Lato Light"/>
                  <a:sym typeface="Lato Light"/>
                </a:rPr>
                <a:t>+Job Retention</a:t>
              </a:r>
              <a:endParaRPr sz="2489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0DC5603-6065-5EA9-3E93-65D2E7F5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3" dirty="0"/>
              <a:t>Behavioral Assessments </a:t>
            </a:r>
            <a:br>
              <a:rPr lang="en-US" sz="2933" dirty="0"/>
            </a:br>
            <a:r>
              <a:rPr lang="en-US" sz="2933" dirty="0"/>
              <a:t>Powered by Predictive Analytics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2829" y="5042166"/>
            <a:ext cx="546775" cy="5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67"/>
          <p:cNvSpPr/>
          <p:nvPr/>
        </p:nvSpPr>
        <p:spPr>
          <a:xfrm>
            <a:off x="730889" y="2435628"/>
            <a:ext cx="2233220" cy="1763376"/>
          </a:xfrm>
          <a:prstGeom prst="roundRect">
            <a:avLst/>
          </a:prstGeom>
          <a:solidFill>
            <a:srgbClr val="48A8D7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 b="1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 Sourcing Efficiency</a:t>
            </a:r>
            <a:endParaRPr sz="2489"/>
          </a:p>
        </p:txBody>
      </p:sp>
      <p:sp>
        <p:nvSpPr>
          <p:cNvPr id="750" name="Google Shape;750;p67"/>
          <p:cNvSpPr/>
          <p:nvPr/>
        </p:nvSpPr>
        <p:spPr>
          <a:xfrm>
            <a:off x="3323579" y="2435628"/>
            <a:ext cx="2233220" cy="1763376"/>
          </a:xfrm>
          <a:prstGeom prst="roundRect">
            <a:avLst/>
          </a:prstGeom>
          <a:solidFill>
            <a:srgbClr val="48A8D7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 Hiring Efficiency</a:t>
            </a:r>
            <a:endParaRPr sz="23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51" name="Google Shape;751;p67"/>
          <p:cNvSpPr/>
          <p:nvPr/>
        </p:nvSpPr>
        <p:spPr>
          <a:xfrm>
            <a:off x="6351934" y="2435628"/>
            <a:ext cx="2233220" cy="1763376"/>
          </a:xfrm>
          <a:prstGeom prst="roundRect">
            <a:avLst/>
          </a:prstGeom>
          <a:solidFill>
            <a:srgbClr val="20E0B2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New Hire Retention </a:t>
            </a:r>
            <a:endParaRPr sz="23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52" name="Google Shape;752;p67"/>
          <p:cNvSpPr/>
          <p:nvPr/>
        </p:nvSpPr>
        <p:spPr>
          <a:xfrm>
            <a:off x="8944623" y="2435628"/>
            <a:ext cx="2233220" cy="1763376"/>
          </a:xfrm>
          <a:prstGeom prst="roundRect">
            <a:avLst/>
          </a:prstGeom>
          <a:solidFill>
            <a:srgbClr val="20E0B2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New Hire Performance</a:t>
            </a:r>
            <a:endParaRPr sz="23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53" name="Google Shape;753;p67"/>
          <p:cNvSpPr/>
          <p:nvPr/>
        </p:nvSpPr>
        <p:spPr>
          <a:xfrm rot="5400000">
            <a:off x="2969500" y="2118088"/>
            <a:ext cx="331315" cy="4807641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54" name="Google Shape;754;p67"/>
          <p:cNvSpPr txBox="1"/>
          <p:nvPr/>
        </p:nvSpPr>
        <p:spPr>
          <a:xfrm>
            <a:off x="967743" y="4803800"/>
            <a:ext cx="4334828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2000"/>
            </a:pPr>
            <a:r>
              <a:rPr lang="en-US" sz="2667" dirty="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Improve Hiring Efficiency</a:t>
            </a:r>
            <a:endParaRPr sz="2667" dirty="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755" name="Google Shape;755;p67"/>
          <p:cNvSpPr txBox="1"/>
          <p:nvPr/>
        </p:nvSpPr>
        <p:spPr>
          <a:xfrm>
            <a:off x="6588341" y="4820924"/>
            <a:ext cx="4334828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2000"/>
            </a:pPr>
            <a:r>
              <a:rPr lang="en-US" sz="2667" dirty="0">
                <a:solidFill>
                  <a:srgbClr val="20E0B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Improve Hiring Accuracy</a:t>
            </a:r>
            <a:endParaRPr sz="2667" dirty="0">
              <a:solidFill>
                <a:srgbClr val="20E0B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756" name="Google Shape;756;p67"/>
          <p:cNvSpPr/>
          <p:nvPr/>
        </p:nvSpPr>
        <p:spPr>
          <a:xfrm rot="5400000">
            <a:off x="8590097" y="2118089"/>
            <a:ext cx="331315" cy="4807641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326A5D1-4580-2E76-3906-B5CE00FF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 Focus / ROI Areas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8;p2">
            <a:extLst>
              <a:ext uri="{FF2B5EF4-FFF2-40B4-BE49-F238E27FC236}">
                <a16:creationId xmlns:a16="http://schemas.microsoft.com/office/drawing/2014/main" id="{0A889381-840F-C6D8-209D-B814798A24CD}"/>
              </a:ext>
            </a:extLst>
          </p:cNvPr>
          <p:cNvSpPr/>
          <p:nvPr/>
        </p:nvSpPr>
        <p:spPr>
          <a:xfrm>
            <a:off x="2776430" y="2171417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 Black"/>
              </a:rPr>
              <a:t>1. Review Partnership Goals &amp; Objectives</a:t>
            </a:r>
          </a:p>
        </p:txBody>
      </p:sp>
      <p:sp>
        <p:nvSpPr>
          <p:cNvPr id="13" name="Google Shape;189;p2">
            <a:extLst>
              <a:ext uri="{FF2B5EF4-FFF2-40B4-BE49-F238E27FC236}">
                <a16:creationId xmlns:a16="http://schemas.microsoft.com/office/drawing/2014/main" id="{774277EB-0289-6CAC-CF35-05416967A261}"/>
              </a:ext>
            </a:extLst>
          </p:cNvPr>
          <p:cNvSpPr/>
          <p:nvPr/>
        </p:nvSpPr>
        <p:spPr>
          <a:xfrm>
            <a:off x="2776430" y="2973091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228600" algn="bl" rotWithShape="0">
              <a:srgbClr val="214868">
                <a:alpha val="10000"/>
              </a:srgbClr>
            </a:outerShdw>
          </a:effectLst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2000" dirty="0">
                <a:solidFill>
                  <a:srgbClr val="FFFFFF"/>
                </a:solidFill>
                <a:latin typeface="Lato Black"/>
                <a:sym typeface="Lato"/>
              </a:rPr>
              <a:t>2. Progress to Date</a:t>
            </a:r>
          </a:p>
        </p:txBody>
      </p:sp>
      <p:sp>
        <p:nvSpPr>
          <p:cNvPr id="14" name="Google Shape;190;p2">
            <a:extLst>
              <a:ext uri="{FF2B5EF4-FFF2-40B4-BE49-F238E27FC236}">
                <a16:creationId xmlns:a16="http://schemas.microsoft.com/office/drawing/2014/main" id="{9D7D9E6E-A303-A76A-F343-C5C743F5FF95}"/>
              </a:ext>
            </a:extLst>
          </p:cNvPr>
          <p:cNvSpPr/>
          <p:nvPr/>
        </p:nvSpPr>
        <p:spPr>
          <a:xfrm>
            <a:off x="2776430" y="3774765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3. Data Review</a:t>
            </a:r>
          </a:p>
        </p:txBody>
      </p:sp>
      <p:sp>
        <p:nvSpPr>
          <p:cNvPr id="15" name="Google Shape;191;p2">
            <a:extLst>
              <a:ext uri="{FF2B5EF4-FFF2-40B4-BE49-F238E27FC236}">
                <a16:creationId xmlns:a16="http://schemas.microsoft.com/office/drawing/2014/main" id="{9E053F7F-7F3F-33AF-1F6A-FBE0F1A013DC}"/>
              </a:ext>
            </a:extLst>
          </p:cNvPr>
          <p:cNvSpPr/>
          <p:nvPr/>
        </p:nvSpPr>
        <p:spPr>
          <a:xfrm>
            <a:off x="2776430" y="4576439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Training Needs / Best Practices for Hiring Managers</a:t>
            </a:r>
          </a:p>
        </p:txBody>
      </p:sp>
      <p:sp>
        <p:nvSpPr>
          <p:cNvPr id="16" name="Google Shape;191;p2">
            <a:extLst>
              <a:ext uri="{FF2B5EF4-FFF2-40B4-BE49-F238E27FC236}">
                <a16:creationId xmlns:a16="http://schemas.microsoft.com/office/drawing/2014/main" id="{A7BAFED7-8D2A-C811-161F-774A5FBE26FF}"/>
              </a:ext>
            </a:extLst>
          </p:cNvPr>
          <p:cNvSpPr/>
          <p:nvPr/>
        </p:nvSpPr>
        <p:spPr>
          <a:xfrm>
            <a:off x="2776430" y="5378112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Next Steps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8D67DBA-644F-4A92-EC05-0231315A598F}"/>
              </a:ext>
            </a:extLst>
          </p:cNvPr>
          <p:cNvSpPr txBox="1">
            <a:spLocks/>
          </p:cNvSpPr>
          <p:nvPr/>
        </p:nvSpPr>
        <p:spPr>
          <a:xfrm>
            <a:off x="2776430" y="1247178"/>
            <a:ext cx="2510322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400" dirty="0"/>
              <a:t>Agenda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2EF91A-8802-8858-342B-F67EE91B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418" y="4036674"/>
            <a:ext cx="2326929" cy="26828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6E150-C2BE-1752-3A87-DB096B473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" y="6179785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6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159" y="2271891"/>
            <a:ext cx="3037685" cy="31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8"/>
          <p:cNvSpPr/>
          <p:nvPr/>
        </p:nvSpPr>
        <p:spPr>
          <a:xfrm>
            <a:off x="810350" y="3173267"/>
            <a:ext cx="3285260" cy="1302600"/>
          </a:xfrm>
          <a:prstGeom prst="roundRect">
            <a:avLst>
              <a:gd name="adj" fmla="val 5547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Pre-Hire Data</a:t>
            </a:r>
            <a:endParaRPr sz="23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algn="ctr">
              <a:spcBef>
                <a:spcPts val="667"/>
              </a:spcBef>
            </a:pPr>
            <a:r>
              <a:rPr lang="en-US" sz="14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Assessments | Interviews | Etc.</a:t>
            </a:r>
            <a:endParaRPr sz="14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65" name="Google Shape;765;p68"/>
          <p:cNvSpPr/>
          <p:nvPr/>
        </p:nvSpPr>
        <p:spPr>
          <a:xfrm>
            <a:off x="8096391" y="3173267"/>
            <a:ext cx="3285260" cy="1302600"/>
          </a:xfrm>
          <a:prstGeom prst="roundRect">
            <a:avLst>
              <a:gd name="adj" fmla="val 5547"/>
            </a:avLst>
          </a:prstGeom>
          <a:solidFill>
            <a:srgbClr val="3CB1E5"/>
          </a:solidFill>
          <a:ln>
            <a:noFill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algn="ctr"/>
            <a:r>
              <a:rPr lang="en-US" sz="2333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Post-Hire Outcomes</a:t>
            </a:r>
            <a:endParaRPr sz="2333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algn="ctr">
              <a:spcBef>
                <a:spcPts val="667"/>
              </a:spcBef>
            </a:pPr>
            <a:r>
              <a:rPr lang="en-US" sz="1467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Performance | Turnover | Etc.</a:t>
            </a:r>
            <a:endParaRPr sz="1467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882C36-D5EF-8F00-F993-ED9700C6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Journeyfront</a:t>
            </a:r>
            <a:r>
              <a:rPr lang="en-US" dirty="0"/>
              <a:t> ROI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926427" y="3091011"/>
            <a:ext cx="2974837" cy="120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25000"/>
              </a:lnSpc>
              <a:buSzPts val="1400"/>
            </a:pPr>
            <a:r>
              <a:rPr lang="en-US" dirty="0">
                <a:solidFill>
                  <a:srgbClr val="3CB1E5"/>
                </a:solidFill>
                <a:latin typeface="Lato Bold" panose="020F0802020204030203" pitchFamily="34" charset="0"/>
              </a:rPr>
              <a:t>Design And Implement A Custom Hiring Accuracy Solution to </a:t>
            </a:r>
            <a:r>
              <a:rPr lang="en-US" u="sng" dirty="0">
                <a:solidFill>
                  <a:srgbClr val="3CB1E5"/>
                </a:solidFill>
                <a:latin typeface="Lato Bold" panose="020F0802020204030203" pitchFamily="34" charset="0"/>
              </a:rPr>
              <a:t>Your</a:t>
            </a:r>
            <a:r>
              <a:rPr lang="en-US" dirty="0">
                <a:solidFill>
                  <a:srgbClr val="3CB1E5"/>
                </a:solidFill>
                <a:latin typeface="Lato Bold" panose="020F0802020204030203" pitchFamily="34" charset="0"/>
              </a:rPr>
              <a:t> Problem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E5B5AF-24F3-6430-04DD-F081B46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err="1"/>
              <a:t>Journeyfront</a:t>
            </a:r>
            <a:r>
              <a:rPr lang="en-US" dirty="0"/>
              <a:t> Does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Google Shape;762;p68">
            <a:extLst>
              <a:ext uri="{FF2B5EF4-FFF2-40B4-BE49-F238E27FC236}">
                <a16:creationId xmlns:a16="http://schemas.microsoft.com/office/drawing/2014/main" id="{20F86563-4CDB-C72B-EED6-B23693CD07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9586" y="2046757"/>
            <a:ext cx="3268513" cy="33894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97282A-D0E7-1410-2967-264AEB40C929}"/>
              </a:ext>
            </a:extLst>
          </p:cNvPr>
          <p:cNvSpPr/>
          <p:nvPr/>
        </p:nvSpPr>
        <p:spPr>
          <a:xfrm>
            <a:off x="796816" y="2654375"/>
            <a:ext cx="3155248" cy="2073548"/>
          </a:xfrm>
          <a:prstGeom prst="roundRect">
            <a:avLst/>
          </a:prstGeom>
          <a:noFill/>
          <a:ln w="28575">
            <a:solidFill>
              <a:srgbClr val="3CB1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5FBB8C-543D-5F1A-44ED-63BE1BF29B00}"/>
              </a:ext>
            </a:extLst>
          </p:cNvPr>
          <p:cNvSpPr/>
          <p:nvPr/>
        </p:nvSpPr>
        <p:spPr>
          <a:xfrm>
            <a:off x="8094692" y="2654375"/>
            <a:ext cx="3155248" cy="2073548"/>
          </a:xfrm>
          <a:prstGeom prst="roundRect">
            <a:avLst/>
          </a:prstGeom>
          <a:noFill/>
          <a:ln w="28575">
            <a:solidFill>
              <a:srgbClr val="3CB1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9" name="Google Shape;144;p4">
            <a:extLst>
              <a:ext uri="{FF2B5EF4-FFF2-40B4-BE49-F238E27FC236}">
                <a16:creationId xmlns:a16="http://schemas.microsoft.com/office/drawing/2014/main" id="{55C42120-1044-6B92-4E9D-2C4BB5ED3BB5}"/>
              </a:ext>
            </a:extLst>
          </p:cNvPr>
          <p:cNvSpPr/>
          <p:nvPr/>
        </p:nvSpPr>
        <p:spPr>
          <a:xfrm>
            <a:off x="8289102" y="3238859"/>
            <a:ext cx="2940983" cy="203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25000"/>
              </a:lnSpc>
              <a:buSzPts val="1400"/>
            </a:pPr>
            <a:r>
              <a:rPr lang="en-US" sz="2489" dirty="0">
                <a:solidFill>
                  <a:srgbClr val="3CB1E5"/>
                </a:solidFill>
                <a:latin typeface="Lato Bold" panose="020F0802020204030203" pitchFamily="34" charset="0"/>
              </a:rPr>
              <a:t>Continuously Monitor and Optimize for Results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"/>
          <p:cNvSpPr/>
          <p:nvPr/>
        </p:nvSpPr>
        <p:spPr>
          <a:xfrm>
            <a:off x="992018" y="1864361"/>
            <a:ext cx="3043121" cy="1647084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157163" algn="bl" rotWithShape="0">
              <a:srgbClr val="3B4A56">
                <a:alpha val="42352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600"/>
            </a:pPr>
            <a:endParaRPr sz="21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11" name="Google Shape;811;p3"/>
          <p:cNvSpPr txBox="1"/>
          <p:nvPr/>
        </p:nvSpPr>
        <p:spPr>
          <a:xfrm>
            <a:off x="992018" y="1939689"/>
            <a:ext cx="3043121" cy="143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4000"/>
            </a:pPr>
            <a:r>
              <a:rPr lang="en-US" sz="5333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95%</a:t>
            </a:r>
            <a:endParaRPr dirty="0"/>
          </a:p>
          <a:p>
            <a:pPr algn="ctr">
              <a:buSzPts val="1200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customers saw </a:t>
            </a:r>
            <a:b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improvements in year 1</a:t>
            </a:r>
            <a:endParaRPr sz="2133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12" name="Google Shape;812;p3"/>
          <p:cNvSpPr/>
          <p:nvPr/>
        </p:nvSpPr>
        <p:spPr>
          <a:xfrm>
            <a:off x="4574441" y="1883054"/>
            <a:ext cx="3043121" cy="1647084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157163" algn="bl" rotWithShape="0">
              <a:srgbClr val="3B4A56">
                <a:alpha val="42352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600"/>
            </a:pPr>
            <a:endParaRPr sz="21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13" name="Google Shape;813;p3"/>
          <p:cNvSpPr txBox="1"/>
          <p:nvPr/>
        </p:nvSpPr>
        <p:spPr>
          <a:xfrm>
            <a:off x="4574441" y="1939689"/>
            <a:ext cx="3043121" cy="143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4000"/>
            </a:pPr>
            <a:r>
              <a:rPr lang="en-US" sz="5333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29%</a:t>
            </a:r>
            <a:endParaRPr dirty="0"/>
          </a:p>
          <a:p>
            <a:pPr algn="ctr">
              <a:buSzPts val="1200"/>
            </a:pP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Average reduction in </a:t>
            </a:r>
            <a:b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turnover in year 1</a:t>
            </a:r>
            <a:endParaRPr dirty="0"/>
          </a:p>
        </p:txBody>
      </p:sp>
      <p:sp>
        <p:nvSpPr>
          <p:cNvPr id="814" name="Google Shape;814;p3"/>
          <p:cNvSpPr/>
          <p:nvPr/>
        </p:nvSpPr>
        <p:spPr>
          <a:xfrm>
            <a:off x="8156864" y="1842415"/>
            <a:ext cx="3043121" cy="1647084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157163" algn="bl" rotWithShape="0">
              <a:srgbClr val="3B4A56">
                <a:alpha val="42352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600"/>
            </a:pPr>
            <a:endParaRPr sz="21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15" name="Google Shape;815;p3"/>
          <p:cNvSpPr txBox="1"/>
          <p:nvPr/>
        </p:nvSpPr>
        <p:spPr>
          <a:xfrm>
            <a:off x="8156864" y="1939689"/>
            <a:ext cx="3043121" cy="143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4000"/>
            </a:pPr>
            <a:r>
              <a:rPr lang="en-US" sz="5333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33%</a:t>
            </a:r>
            <a:endParaRPr/>
          </a:p>
          <a:p>
            <a:pPr algn="ctr">
              <a:buSzPts val="1200"/>
            </a:pPr>
            <a:r>
              <a:rPr lang="en-U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Average performance improvement in year 1</a:t>
            </a:r>
            <a:endParaRPr/>
          </a:p>
        </p:txBody>
      </p:sp>
      <p:pic>
        <p:nvPicPr>
          <p:cNvPr id="817" name="Google Shape;817;p3" descr="Tex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416" y="4181671"/>
            <a:ext cx="1529721" cy="3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3"/>
          <p:cNvSpPr txBox="1"/>
          <p:nvPr/>
        </p:nvSpPr>
        <p:spPr>
          <a:xfrm>
            <a:off x="90320" y="6613625"/>
            <a:ext cx="589392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Lato"/>
                <a:ea typeface="Lato"/>
                <a:cs typeface="Lato"/>
                <a:sym typeface="Lato"/>
              </a:rPr>
              <a:t>*Results from customers that implemented the solution and optimizations as required.</a:t>
            </a:r>
            <a:endParaRPr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" name="Google Shape;819;p3" descr="A black and white 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5881" y="4930179"/>
            <a:ext cx="778289" cy="34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3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228" y="4120783"/>
            <a:ext cx="1421128" cy="37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24917" y="4127901"/>
            <a:ext cx="1421128" cy="34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3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3801" b="22122"/>
          <a:stretch/>
        </p:blipFill>
        <p:spPr>
          <a:xfrm>
            <a:off x="6836041" y="4786414"/>
            <a:ext cx="1171292" cy="552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63B378-56EA-30C3-A398-8EF2F2C5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CB1E5"/>
                </a:solidFill>
              </a:rPr>
              <a:t>Results</a:t>
            </a:r>
            <a:r>
              <a:rPr lang="en-US" dirty="0"/>
              <a:t> Achieved</a:t>
            </a:r>
          </a:p>
        </p:txBody>
      </p:sp>
      <p:pic>
        <p:nvPicPr>
          <p:cNvPr id="4" name="Picture 3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E194665C-6213-8C64-1EB9-3C4FE578A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1552" y="4933981"/>
            <a:ext cx="1425227" cy="340815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8EFB65E-32A5-91FB-DC70-2F3CA2B1B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336" y="5656021"/>
            <a:ext cx="1627259" cy="4905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2171957-1741-5BBC-6D78-C21682C095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08729" y="4072489"/>
            <a:ext cx="1421128" cy="401624"/>
          </a:xfrm>
          <a:prstGeom prst="rect">
            <a:avLst/>
          </a:prstGeom>
        </p:spPr>
      </p:pic>
      <p:pic>
        <p:nvPicPr>
          <p:cNvPr id="7" name="Picture 6" descr="A grey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F563071-036C-D48C-7A38-226577366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9371" y="4933981"/>
            <a:ext cx="1321405" cy="34081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60B17FEE-894E-0B5E-3EAB-7619407DD4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3377"/>
          <a:stretch/>
        </p:blipFill>
        <p:spPr>
          <a:xfrm>
            <a:off x="5475075" y="4173506"/>
            <a:ext cx="1436363" cy="324676"/>
          </a:xfrm>
          <a:prstGeom prst="rect">
            <a:avLst/>
          </a:prstGeom>
        </p:spPr>
      </p:pic>
      <p:pic>
        <p:nvPicPr>
          <p:cNvPr id="9" name="Google Shape;831;p74" descr="New Horizon Academy Child Care &amp; Early Education">
            <a:extLst>
              <a:ext uri="{FF2B5EF4-FFF2-40B4-BE49-F238E27FC236}">
                <a16:creationId xmlns:a16="http://schemas.microsoft.com/office/drawing/2014/main" id="{F512D8E4-1B4B-759B-A2C0-A9FA015AAF1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42886" y="5660635"/>
            <a:ext cx="985191" cy="51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2;p74" descr="Logo, company name&#10;&#10;Description automatically generated">
            <a:extLst>
              <a:ext uri="{FF2B5EF4-FFF2-40B4-BE49-F238E27FC236}">
                <a16:creationId xmlns:a16="http://schemas.microsoft.com/office/drawing/2014/main" id="{D8FDEBAE-C366-B5EB-F63C-A492E7773A4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16409" t="23193" r="16645" b="21967"/>
          <a:stretch/>
        </p:blipFill>
        <p:spPr>
          <a:xfrm>
            <a:off x="7934942" y="5621318"/>
            <a:ext cx="1168703" cy="55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30;p74" descr="Logo&#10;&#10;Description automatically generated with low confidence">
            <a:extLst>
              <a:ext uri="{FF2B5EF4-FFF2-40B4-BE49-F238E27FC236}">
                <a16:creationId xmlns:a16="http://schemas.microsoft.com/office/drawing/2014/main" id="{0E13EEF3-D247-4019-4A52-A6831588ACB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275892" y="5637416"/>
            <a:ext cx="1767277" cy="52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35;p74">
            <a:extLst>
              <a:ext uri="{FF2B5EF4-FFF2-40B4-BE49-F238E27FC236}">
                <a16:creationId xmlns:a16="http://schemas.microsoft.com/office/drawing/2014/main" id="{3465025D-1EE5-99E7-81D6-6E07446F606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t="20139" b="27422"/>
          <a:stretch/>
        </p:blipFill>
        <p:spPr>
          <a:xfrm>
            <a:off x="2998020" y="5516021"/>
            <a:ext cx="1524449" cy="598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86AACD4C-4C0F-51B0-52E3-17DABE2A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537" y="5682075"/>
            <a:ext cx="1041135" cy="248967"/>
          </a:xfrm>
          <a:prstGeom prst="rect">
            <a:avLst/>
          </a:prstGeom>
        </p:spPr>
      </p:pic>
      <p:pic>
        <p:nvPicPr>
          <p:cNvPr id="152" name="Picture 15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FF82377-5C54-35EC-7EA9-19D714F2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307" y="5613554"/>
            <a:ext cx="1188720" cy="35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EDA7E-0D34-F4B2-E6B1-077B1A8C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- Turnover Reduction at Call Centers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38E7E1-4712-32A0-1A97-E43CE004F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8036" y="1889314"/>
            <a:ext cx="1402080" cy="90722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22FF871-EF23-15A8-8DE2-CAD36A360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5336" y="1719701"/>
            <a:ext cx="1402080" cy="10721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D617FE9-242A-B8CB-798B-D57A876F38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6975" y="2915166"/>
            <a:ext cx="1083864" cy="3063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6FED948-6752-84B8-8EBD-8705FBE2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5835" y="2910395"/>
            <a:ext cx="1083864" cy="30630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1EB6D1D-2E8A-AD21-9276-DE3E9C46B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3211" y="2910395"/>
            <a:ext cx="1083864" cy="306309"/>
          </a:xfrm>
          <a:prstGeom prst="rect">
            <a:avLst/>
          </a:prstGeom>
        </p:spPr>
      </p:pic>
      <p:sp>
        <p:nvSpPr>
          <p:cNvPr id="13" name="Google Shape;812;p3">
            <a:extLst>
              <a:ext uri="{FF2B5EF4-FFF2-40B4-BE49-F238E27FC236}">
                <a16:creationId xmlns:a16="http://schemas.microsoft.com/office/drawing/2014/main" id="{B45E35F3-E253-E8A0-7F3F-393F5A20752C}"/>
              </a:ext>
            </a:extLst>
          </p:cNvPr>
          <p:cNvSpPr/>
          <p:nvPr/>
        </p:nvSpPr>
        <p:spPr>
          <a:xfrm>
            <a:off x="938567" y="1889314"/>
            <a:ext cx="2489429" cy="1746831"/>
          </a:xfrm>
          <a:prstGeom prst="roundRect">
            <a:avLst>
              <a:gd name="adj" fmla="val 10909"/>
            </a:avLst>
          </a:prstGeom>
          <a:noFill/>
          <a:ln>
            <a:solidFill>
              <a:srgbClr val="3CB1E5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600"/>
            </a:pPr>
            <a:endParaRPr sz="21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4" name="Google Shape;813;p3">
            <a:extLst>
              <a:ext uri="{FF2B5EF4-FFF2-40B4-BE49-F238E27FC236}">
                <a16:creationId xmlns:a16="http://schemas.microsoft.com/office/drawing/2014/main" id="{83ED25E2-46BA-CE48-B276-23389405D2BD}"/>
              </a:ext>
            </a:extLst>
          </p:cNvPr>
          <p:cNvSpPr txBox="1"/>
          <p:nvPr/>
        </p:nvSpPr>
        <p:spPr>
          <a:xfrm>
            <a:off x="1068169" y="1923775"/>
            <a:ext cx="2230224" cy="168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4000"/>
            </a:pPr>
            <a:r>
              <a:rPr lang="en-US" sz="5333" dirty="0">
                <a:solidFill>
                  <a:srgbClr val="3CB1E5"/>
                </a:solidFill>
                <a:latin typeface="Lato Black"/>
                <a:ea typeface="Lato Black"/>
                <a:cs typeface="Lato Black"/>
                <a:sym typeface="Lato Black"/>
              </a:rPr>
              <a:t>29%</a:t>
            </a:r>
            <a:endParaRPr dirty="0">
              <a:solidFill>
                <a:srgbClr val="3CB1E5"/>
              </a:solidFill>
            </a:endParaRPr>
          </a:p>
          <a:p>
            <a:pPr algn="ctr">
              <a:buSzPts val="1200"/>
            </a:pPr>
            <a:r>
              <a:rPr lang="en-US" sz="16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Average reduction in </a:t>
            </a:r>
            <a:br>
              <a:rPr lang="en-US" sz="16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rgbClr val="3CB1E5"/>
                </a:solidFill>
                <a:latin typeface="Lato"/>
                <a:ea typeface="Lato"/>
                <a:cs typeface="Lato"/>
                <a:sym typeface="Lato"/>
              </a:rPr>
              <a:t>turnover in year 1 across all customers</a:t>
            </a:r>
            <a:endParaRPr dirty="0">
              <a:solidFill>
                <a:srgbClr val="3CB1E5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B1FCED0-EB9C-D1F3-6065-E67611234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3155" y="1889314"/>
            <a:ext cx="1402080" cy="907228"/>
          </a:xfrm>
          <a:prstGeom prst="rect">
            <a:avLst/>
          </a:prstGeom>
        </p:spPr>
      </p:pic>
      <p:sp>
        <p:nvSpPr>
          <p:cNvPr id="58" name="Google Shape;854;p74">
            <a:extLst>
              <a:ext uri="{FF2B5EF4-FFF2-40B4-BE49-F238E27FC236}">
                <a16:creationId xmlns:a16="http://schemas.microsoft.com/office/drawing/2014/main" id="{A34BE5FC-2D1D-86DD-88DA-13CA2BE80319}"/>
              </a:ext>
            </a:extLst>
          </p:cNvPr>
          <p:cNvSpPr txBox="1"/>
          <p:nvPr/>
        </p:nvSpPr>
        <p:spPr>
          <a:xfrm>
            <a:off x="3897332" y="3224932"/>
            <a:ext cx="176314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sym typeface="Lato Light"/>
              </a:rPr>
              <a:t>(Loan Processing Agents)</a:t>
            </a:r>
            <a:endParaRPr sz="1133" dirty="0"/>
          </a:p>
          <a:p>
            <a:pPr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24% Reduction</a:t>
            </a:r>
            <a:endParaRPr sz="1133" b="1" dirty="0">
              <a:solidFill>
                <a:srgbClr val="20E0B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868;p74">
            <a:extLst>
              <a:ext uri="{FF2B5EF4-FFF2-40B4-BE49-F238E27FC236}">
                <a16:creationId xmlns:a16="http://schemas.microsoft.com/office/drawing/2014/main" id="{825CA93D-BCA9-386C-F368-663BADB009E9}"/>
              </a:ext>
            </a:extLst>
          </p:cNvPr>
          <p:cNvSpPr txBox="1"/>
          <p:nvPr/>
        </p:nvSpPr>
        <p:spPr>
          <a:xfrm>
            <a:off x="6360890" y="3214672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(Customer Support)</a:t>
            </a:r>
            <a:endParaRPr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50% Reduction</a:t>
            </a:r>
          </a:p>
        </p:txBody>
      </p:sp>
      <p:sp>
        <p:nvSpPr>
          <p:cNvPr id="72" name="Google Shape;882;p74">
            <a:extLst>
              <a:ext uri="{FF2B5EF4-FFF2-40B4-BE49-F238E27FC236}">
                <a16:creationId xmlns:a16="http://schemas.microsoft.com/office/drawing/2014/main" id="{7CD38F2F-3211-B693-6A34-99A6CF99DB22}"/>
              </a:ext>
            </a:extLst>
          </p:cNvPr>
          <p:cNvSpPr txBox="1"/>
          <p:nvPr/>
        </p:nvSpPr>
        <p:spPr>
          <a:xfrm>
            <a:off x="9259588" y="3214673"/>
            <a:ext cx="1415648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(Sales)</a:t>
            </a:r>
            <a:endParaRPr lang="en-US"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50% Reduction</a:t>
            </a:r>
          </a:p>
        </p:txBody>
      </p:sp>
      <p:sp>
        <p:nvSpPr>
          <p:cNvPr id="127" name="Google Shape;854;p74">
            <a:extLst>
              <a:ext uri="{FF2B5EF4-FFF2-40B4-BE49-F238E27FC236}">
                <a16:creationId xmlns:a16="http://schemas.microsoft.com/office/drawing/2014/main" id="{15631139-81D0-016E-D0C4-738E7E587205}"/>
              </a:ext>
            </a:extLst>
          </p:cNvPr>
          <p:cNvSpPr txBox="1"/>
          <p:nvPr/>
        </p:nvSpPr>
        <p:spPr>
          <a:xfrm>
            <a:off x="4200979" y="5989696"/>
            <a:ext cx="1561885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Health &amp; Nutrition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(Customer Support)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49% Reduction</a:t>
            </a:r>
            <a:endParaRPr sz="1133" b="1" dirty="0">
              <a:solidFill>
                <a:srgbClr val="20E0B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868;p74">
            <a:extLst>
              <a:ext uri="{FF2B5EF4-FFF2-40B4-BE49-F238E27FC236}">
                <a16:creationId xmlns:a16="http://schemas.microsoft.com/office/drawing/2014/main" id="{6BCC78E3-864A-D281-14E1-26C7755E08CE}"/>
              </a:ext>
            </a:extLst>
          </p:cNvPr>
          <p:cNvSpPr txBox="1"/>
          <p:nvPr/>
        </p:nvSpPr>
        <p:spPr>
          <a:xfrm>
            <a:off x="6680612" y="5989695"/>
            <a:ext cx="162010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Aviation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(Logistics Coordinator)</a:t>
            </a:r>
            <a:endParaRPr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30% Reduction</a:t>
            </a:r>
          </a:p>
        </p:txBody>
      </p:sp>
      <p:sp>
        <p:nvSpPr>
          <p:cNvPr id="129" name="Google Shape;882;p74">
            <a:extLst>
              <a:ext uri="{FF2B5EF4-FFF2-40B4-BE49-F238E27FC236}">
                <a16:creationId xmlns:a16="http://schemas.microsoft.com/office/drawing/2014/main" id="{FFB8F633-7373-FEFA-024F-62B0DAF68707}"/>
              </a:ext>
            </a:extLst>
          </p:cNvPr>
          <p:cNvSpPr txBox="1"/>
          <p:nvPr/>
        </p:nvSpPr>
        <p:spPr>
          <a:xfrm>
            <a:off x="9398603" y="5989696"/>
            <a:ext cx="1375000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Health Care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(Technical Support)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44% Reduction</a:t>
            </a:r>
          </a:p>
        </p:txBody>
      </p:sp>
      <p:sp>
        <p:nvSpPr>
          <p:cNvPr id="132" name="Google Shape;854;p74">
            <a:extLst>
              <a:ext uri="{FF2B5EF4-FFF2-40B4-BE49-F238E27FC236}">
                <a16:creationId xmlns:a16="http://schemas.microsoft.com/office/drawing/2014/main" id="{62680185-90B8-4D35-4ED9-EA5D79C17503}"/>
              </a:ext>
            </a:extLst>
          </p:cNvPr>
          <p:cNvSpPr txBox="1"/>
          <p:nvPr/>
        </p:nvSpPr>
        <p:spPr>
          <a:xfrm>
            <a:off x="1472855" y="5989696"/>
            <a:ext cx="1575147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Telecommunications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(Virtual Receptionists)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72% Reduction</a:t>
            </a:r>
            <a:endParaRPr sz="1133" b="1" dirty="0">
              <a:solidFill>
                <a:srgbClr val="20E0B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" name="Graphic 133">
            <a:extLst>
              <a:ext uri="{FF2B5EF4-FFF2-40B4-BE49-F238E27FC236}">
                <a16:creationId xmlns:a16="http://schemas.microsoft.com/office/drawing/2014/main" id="{F5880190-95C0-388E-901B-FE5812B62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59388" y="4081809"/>
            <a:ext cx="1402080" cy="1402080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3C699ED5-AC4B-D9CF-75A2-2D9F525017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80881" y="4590647"/>
            <a:ext cx="1402080" cy="907228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A8477B37-C03B-82B8-E4FE-90DB43BF45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89627" y="4433151"/>
            <a:ext cx="1402080" cy="1060396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6E487E8F-88F8-8330-EAF1-F83D66B6F2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85063" y="4215077"/>
            <a:ext cx="1402080" cy="1272476"/>
          </a:xfrm>
          <a:prstGeom prst="rect">
            <a:avLst/>
          </a:prstGeom>
        </p:spPr>
      </p:pic>
      <p:pic>
        <p:nvPicPr>
          <p:cNvPr id="148" name="Picture 147" descr="A grey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A88BB0B-F493-F247-AADE-1D0243EBB4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7783" y="5647934"/>
            <a:ext cx="965292" cy="248967"/>
          </a:xfrm>
          <a:prstGeom prst="rect">
            <a:avLst/>
          </a:prstGeom>
        </p:spPr>
      </p:pic>
      <p:pic>
        <p:nvPicPr>
          <p:cNvPr id="162" name="Picture 161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525835AC-9A72-DB17-864F-84150312F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33377"/>
          <a:stretch/>
        </p:blipFill>
        <p:spPr>
          <a:xfrm>
            <a:off x="4499277" y="5668253"/>
            <a:ext cx="965292" cy="2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0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608;p50" descr="Logo, company name&#10;&#10;Description automatically generated">
            <a:extLst>
              <a:ext uri="{FF2B5EF4-FFF2-40B4-BE49-F238E27FC236}">
                <a16:creationId xmlns:a16="http://schemas.microsoft.com/office/drawing/2014/main" id="{217F4ECB-8472-A3C7-26CF-E86AA4C3D5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3104" b="31268"/>
          <a:stretch/>
        </p:blipFill>
        <p:spPr>
          <a:xfrm>
            <a:off x="4151837" y="5742601"/>
            <a:ext cx="1288244" cy="27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C699245-7280-61AE-596A-6F4FC502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067" y="5689609"/>
            <a:ext cx="1188720" cy="35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EDA7E-0D34-F4B2-E6B1-077B1A8C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– Performance Improvement at Call Centers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1EB6D1D-2E8A-AD21-9276-DE3E9C46B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3211" y="2940875"/>
            <a:ext cx="1083864" cy="306309"/>
          </a:xfrm>
          <a:prstGeom prst="rect">
            <a:avLst/>
          </a:prstGeom>
        </p:spPr>
      </p:pic>
      <p:sp>
        <p:nvSpPr>
          <p:cNvPr id="13" name="Google Shape;812;p3">
            <a:extLst>
              <a:ext uri="{FF2B5EF4-FFF2-40B4-BE49-F238E27FC236}">
                <a16:creationId xmlns:a16="http://schemas.microsoft.com/office/drawing/2014/main" id="{B45E35F3-E253-E8A0-7F3F-393F5A20752C}"/>
              </a:ext>
            </a:extLst>
          </p:cNvPr>
          <p:cNvSpPr/>
          <p:nvPr/>
        </p:nvSpPr>
        <p:spPr>
          <a:xfrm>
            <a:off x="938567" y="1889314"/>
            <a:ext cx="2489429" cy="1824780"/>
          </a:xfrm>
          <a:prstGeom prst="roundRect">
            <a:avLst>
              <a:gd name="adj" fmla="val 10909"/>
            </a:avLst>
          </a:prstGeom>
          <a:noFill/>
          <a:ln>
            <a:solidFill>
              <a:srgbClr val="20E0B2"/>
            </a:solidFill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600"/>
            </a:pPr>
            <a:endParaRPr sz="2133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4" name="Google Shape;813;p3">
            <a:extLst>
              <a:ext uri="{FF2B5EF4-FFF2-40B4-BE49-F238E27FC236}">
                <a16:creationId xmlns:a16="http://schemas.microsoft.com/office/drawing/2014/main" id="{83ED25E2-46BA-CE48-B276-23389405D2BD}"/>
              </a:ext>
            </a:extLst>
          </p:cNvPr>
          <p:cNvSpPr txBox="1"/>
          <p:nvPr/>
        </p:nvSpPr>
        <p:spPr>
          <a:xfrm>
            <a:off x="1068169" y="1923775"/>
            <a:ext cx="2230224" cy="168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4000"/>
            </a:pPr>
            <a:r>
              <a:rPr lang="en-US" sz="5333" dirty="0">
                <a:solidFill>
                  <a:srgbClr val="20E0B2"/>
                </a:solidFill>
                <a:latin typeface="Lato Black"/>
                <a:ea typeface="Lato Black"/>
                <a:cs typeface="Lato Black"/>
                <a:sym typeface="Lato Black"/>
              </a:rPr>
              <a:t>33%</a:t>
            </a:r>
            <a:endParaRPr dirty="0">
              <a:solidFill>
                <a:srgbClr val="20E0B2"/>
              </a:solidFill>
            </a:endParaRPr>
          </a:p>
          <a:p>
            <a:pPr algn="ctr">
              <a:buSzPts val="1200"/>
            </a:pPr>
            <a:r>
              <a:rPr lang="en-US" sz="1600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Average reduction in </a:t>
            </a:r>
            <a:br>
              <a:rPr lang="en-US" sz="1600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turnover in year 1 across all customers</a:t>
            </a:r>
            <a:endParaRPr dirty="0">
              <a:solidFill>
                <a:srgbClr val="20E0B2"/>
              </a:solidFill>
            </a:endParaRPr>
          </a:p>
        </p:txBody>
      </p:sp>
      <p:sp>
        <p:nvSpPr>
          <p:cNvPr id="58" name="Google Shape;854;p74">
            <a:extLst>
              <a:ext uri="{FF2B5EF4-FFF2-40B4-BE49-F238E27FC236}">
                <a16:creationId xmlns:a16="http://schemas.microsoft.com/office/drawing/2014/main" id="{A34BE5FC-2D1D-86DD-88DA-13CA2BE80319}"/>
              </a:ext>
            </a:extLst>
          </p:cNvPr>
          <p:cNvSpPr txBox="1"/>
          <p:nvPr/>
        </p:nvSpPr>
        <p:spPr>
          <a:xfrm>
            <a:off x="3679762" y="3275732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sym typeface="Lato Light"/>
              </a:rPr>
              <a:t>(Loan Processing Agents)</a:t>
            </a:r>
            <a:endParaRPr sz="1133" dirty="0"/>
          </a:p>
          <a:p>
            <a:pPr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61% Increase</a:t>
            </a:r>
            <a:endParaRPr sz="1133" b="1" dirty="0">
              <a:solidFill>
                <a:srgbClr val="20E0B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868;p74">
            <a:extLst>
              <a:ext uri="{FF2B5EF4-FFF2-40B4-BE49-F238E27FC236}">
                <a16:creationId xmlns:a16="http://schemas.microsoft.com/office/drawing/2014/main" id="{825CA93D-BCA9-386C-F368-663BADB009E9}"/>
              </a:ext>
            </a:extLst>
          </p:cNvPr>
          <p:cNvSpPr txBox="1"/>
          <p:nvPr/>
        </p:nvSpPr>
        <p:spPr>
          <a:xfrm>
            <a:off x="6360890" y="3275732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(Customer Support)</a:t>
            </a:r>
            <a:endParaRPr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38% Increase</a:t>
            </a:r>
          </a:p>
        </p:txBody>
      </p:sp>
      <p:sp>
        <p:nvSpPr>
          <p:cNvPr id="72" name="Google Shape;882;p74">
            <a:extLst>
              <a:ext uri="{FF2B5EF4-FFF2-40B4-BE49-F238E27FC236}">
                <a16:creationId xmlns:a16="http://schemas.microsoft.com/office/drawing/2014/main" id="{7CD38F2F-3211-B693-6A34-99A6CF99DB22}"/>
              </a:ext>
            </a:extLst>
          </p:cNvPr>
          <p:cNvSpPr txBox="1"/>
          <p:nvPr/>
        </p:nvSpPr>
        <p:spPr>
          <a:xfrm>
            <a:off x="8868268" y="3275732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Financial Services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(Sales)</a:t>
            </a:r>
            <a:endParaRPr lang="en-US"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39% Increase</a:t>
            </a:r>
          </a:p>
        </p:txBody>
      </p:sp>
      <p:sp>
        <p:nvSpPr>
          <p:cNvPr id="127" name="Google Shape;854;p74">
            <a:extLst>
              <a:ext uri="{FF2B5EF4-FFF2-40B4-BE49-F238E27FC236}">
                <a16:creationId xmlns:a16="http://schemas.microsoft.com/office/drawing/2014/main" id="{15631139-81D0-016E-D0C4-738E7E587205}"/>
              </a:ext>
            </a:extLst>
          </p:cNvPr>
          <p:cNvSpPr txBox="1"/>
          <p:nvPr/>
        </p:nvSpPr>
        <p:spPr>
          <a:xfrm>
            <a:off x="3699897" y="6060815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Call Center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(Customer Support)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168% Increase</a:t>
            </a:r>
          </a:p>
        </p:txBody>
      </p:sp>
      <p:sp>
        <p:nvSpPr>
          <p:cNvPr id="128" name="Google Shape;868;p74">
            <a:extLst>
              <a:ext uri="{FF2B5EF4-FFF2-40B4-BE49-F238E27FC236}">
                <a16:creationId xmlns:a16="http://schemas.microsoft.com/office/drawing/2014/main" id="{6BCC78E3-864A-D281-14E1-26C7755E08CE}"/>
              </a:ext>
            </a:extLst>
          </p:cNvPr>
          <p:cNvSpPr txBox="1"/>
          <p:nvPr/>
        </p:nvSpPr>
        <p:spPr>
          <a:xfrm>
            <a:off x="6320402" y="6060815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Software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(Sales)</a:t>
            </a:r>
            <a:endParaRPr sz="1133" dirty="0"/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245% Increase</a:t>
            </a:r>
          </a:p>
        </p:txBody>
      </p:sp>
      <p:sp>
        <p:nvSpPr>
          <p:cNvPr id="129" name="Google Shape;882;p74">
            <a:extLst>
              <a:ext uri="{FF2B5EF4-FFF2-40B4-BE49-F238E27FC236}">
                <a16:creationId xmlns:a16="http://schemas.microsoft.com/office/drawing/2014/main" id="{FFB8F633-7373-FEFA-024F-62B0DAF68707}"/>
              </a:ext>
            </a:extLst>
          </p:cNvPr>
          <p:cNvSpPr txBox="1"/>
          <p:nvPr/>
        </p:nvSpPr>
        <p:spPr>
          <a:xfrm>
            <a:off x="8817620" y="6060815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Health &amp; Nutrition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(Customer Support)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18% Increase</a:t>
            </a:r>
          </a:p>
        </p:txBody>
      </p:sp>
      <p:sp>
        <p:nvSpPr>
          <p:cNvPr id="132" name="Google Shape;854;p74">
            <a:extLst>
              <a:ext uri="{FF2B5EF4-FFF2-40B4-BE49-F238E27FC236}">
                <a16:creationId xmlns:a16="http://schemas.microsoft.com/office/drawing/2014/main" id="{62680185-90B8-4D35-4ED9-EA5D79C17503}"/>
              </a:ext>
            </a:extLst>
          </p:cNvPr>
          <p:cNvSpPr txBox="1"/>
          <p:nvPr/>
        </p:nvSpPr>
        <p:spPr>
          <a:xfrm>
            <a:off x="1161284" y="6040495"/>
            <a:ext cx="2198289" cy="58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ctr" anchorCtr="0">
            <a:spAutoFit/>
          </a:bodyPr>
          <a:lstStyle/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Call Center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rPr>
              <a:t>(Virtual Receptionists)</a:t>
            </a:r>
          </a:p>
          <a:p>
            <a:pPr lvl="0" algn="ctr">
              <a:buSzPts val="1050"/>
            </a:pPr>
            <a:r>
              <a:rPr lang="en-US" sz="1133" b="1" dirty="0">
                <a:solidFill>
                  <a:srgbClr val="20E0B2"/>
                </a:solidFill>
                <a:latin typeface="Lato"/>
                <a:ea typeface="Lato"/>
                <a:cs typeface="Lato"/>
                <a:sym typeface="Lato"/>
              </a:rPr>
              <a:t>90% Increase</a:t>
            </a:r>
          </a:p>
        </p:txBody>
      </p:sp>
      <p:pic>
        <p:nvPicPr>
          <p:cNvPr id="162" name="Picture 161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525835AC-9A72-DB17-864F-84150312F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377"/>
          <a:stretch/>
        </p:blipFill>
        <p:spPr>
          <a:xfrm>
            <a:off x="9434118" y="5759693"/>
            <a:ext cx="965292" cy="218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8D2741-B571-1C37-58CD-9847BDC12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5317" y="1683361"/>
            <a:ext cx="1402080" cy="116643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A9066BF-0F99-A30A-EF6A-B0F0E01901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6028" y="1400587"/>
            <a:ext cx="1402080" cy="14374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8272644-4A4E-C4A5-E2C1-996764EB8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11760" y="1904662"/>
            <a:ext cx="1402080" cy="95435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867543A-07B5-4B95-2BBD-9B2D8D42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7715" y="2940875"/>
            <a:ext cx="1083864" cy="30630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4C51461-8A8D-C30E-8AC8-6F82CA61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0337" y="2940875"/>
            <a:ext cx="1083864" cy="30630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455F38E-743E-CC8C-7946-898B6F8159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59387" y="4170315"/>
            <a:ext cx="1402080" cy="141386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2D35824-42E9-B41B-1979-7B98142770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98000" y="4453087"/>
            <a:ext cx="1402080" cy="113109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9DD75FE-628B-45CD-14D2-71B6A8CBCC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18505" y="4676950"/>
            <a:ext cx="1402080" cy="90722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AC59B86-C772-338B-E996-F6D50C870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15723" y="4229225"/>
            <a:ext cx="1402080" cy="1354952"/>
          </a:xfrm>
          <a:prstGeom prst="rect">
            <a:avLst/>
          </a:prstGeom>
        </p:spPr>
      </p:pic>
      <p:pic>
        <p:nvPicPr>
          <p:cNvPr id="38" name="Picture 37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9CF30DDF-BA4C-E378-9F2B-2DD9B53E844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150" t="26881" r="5943" b="24170"/>
          <a:stretch/>
        </p:blipFill>
        <p:spPr>
          <a:xfrm>
            <a:off x="6870118" y="5709489"/>
            <a:ext cx="1098857" cy="3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B2D2BF08-1036-6F59-B772-ED0C46AFF954}"/>
              </a:ext>
            </a:extLst>
          </p:cNvPr>
          <p:cNvSpPr/>
          <p:nvPr/>
        </p:nvSpPr>
        <p:spPr>
          <a:xfrm>
            <a:off x="579884" y="5404808"/>
            <a:ext cx="10884352" cy="12192"/>
          </a:xfrm>
          <a:custGeom>
            <a:avLst/>
            <a:gdLst>
              <a:gd name="connsiteX0" fmla="*/ 0 w 8128095"/>
              <a:gd name="connsiteY0" fmla="*/ 39479 h 39479"/>
              <a:gd name="connsiteX1" fmla="*/ 9870 w 8128095"/>
              <a:gd name="connsiteY1" fmla="*/ 0 h 39479"/>
              <a:gd name="connsiteX2" fmla="*/ 8128095 w 8128095"/>
              <a:gd name="connsiteY2" fmla="*/ 0 h 39479"/>
              <a:gd name="connsiteX3" fmla="*/ 8118225 w 8128095"/>
              <a:gd name="connsiteY3" fmla="*/ 39479 h 39479"/>
              <a:gd name="connsiteX4" fmla="*/ 0 w 8128095"/>
              <a:gd name="connsiteY4" fmla="*/ 39479 h 39479"/>
              <a:gd name="connsiteX0" fmla="*/ 0 w 8158240"/>
              <a:gd name="connsiteY0" fmla="*/ 39479 h 39479"/>
              <a:gd name="connsiteX1" fmla="*/ 9870 w 8158240"/>
              <a:gd name="connsiteY1" fmla="*/ 0 h 39479"/>
              <a:gd name="connsiteX2" fmla="*/ 8158240 w 8158240"/>
              <a:gd name="connsiteY2" fmla="*/ 0 h 39479"/>
              <a:gd name="connsiteX3" fmla="*/ 8118225 w 8158240"/>
              <a:gd name="connsiteY3" fmla="*/ 39479 h 39479"/>
              <a:gd name="connsiteX4" fmla="*/ 0 w 8158240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63264"/>
              <a:gd name="connsiteY0" fmla="*/ 39479 h 39479"/>
              <a:gd name="connsiteX1" fmla="*/ 9870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40016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55088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3264" h="39479">
                <a:moveTo>
                  <a:pt x="0" y="39479"/>
                </a:moveTo>
                <a:lnTo>
                  <a:pt x="55088" y="0"/>
                </a:lnTo>
                <a:lnTo>
                  <a:pt x="8163264" y="0"/>
                </a:lnTo>
                <a:lnTo>
                  <a:pt x="8118225" y="39479"/>
                </a:lnTo>
                <a:lnTo>
                  <a:pt x="0" y="394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538" name="Google Shape;538;p50"/>
          <p:cNvSpPr/>
          <p:nvPr/>
        </p:nvSpPr>
        <p:spPr>
          <a:xfrm>
            <a:off x="1830425" y="4481400"/>
            <a:ext cx="604307" cy="933069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29%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39" name="Google Shape;539;p50"/>
          <p:cNvSpPr/>
          <p:nvPr/>
        </p:nvSpPr>
        <p:spPr>
          <a:xfrm>
            <a:off x="947636" y="4648431"/>
            <a:ext cx="604307" cy="76603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13%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0" name="Google Shape;540;p50"/>
          <p:cNvSpPr txBox="1"/>
          <p:nvPr/>
        </p:nvSpPr>
        <p:spPr>
          <a:xfrm>
            <a:off x="2662735" y="4180854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27%</a:t>
            </a:r>
            <a:endParaRPr sz="2667"/>
          </a:p>
        </p:txBody>
      </p:sp>
      <p:sp>
        <p:nvSpPr>
          <p:cNvPr id="546" name="Google Shape;546;p50"/>
          <p:cNvSpPr txBox="1"/>
          <p:nvPr/>
        </p:nvSpPr>
        <p:spPr>
          <a:xfrm>
            <a:off x="7105307" y="3598580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41%</a:t>
            </a:r>
            <a:endParaRPr sz="2667" dirty="0"/>
          </a:p>
        </p:txBody>
      </p:sp>
      <p:sp>
        <p:nvSpPr>
          <p:cNvPr id="550" name="Google Shape;550;p50"/>
          <p:cNvSpPr/>
          <p:nvPr/>
        </p:nvSpPr>
        <p:spPr>
          <a:xfrm>
            <a:off x="2713217" y="4539748"/>
            <a:ext cx="604307" cy="87472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9%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5" name="Google Shape;555;p50"/>
          <p:cNvSpPr/>
          <p:nvPr/>
        </p:nvSpPr>
        <p:spPr>
          <a:xfrm>
            <a:off x="947636" y="4647483"/>
            <a:ext cx="604307" cy="38466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6" name="Google Shape;556;p50"/>
          <p:cNvSpPr txBox="1"/>
          <p:nvPr/>
        </p:nvSpPr>
        <p:spPr>
          <a:xfrm>
            <a:off x="488387" y="1466405"/>
            <a:ext cx="7549967" cy="67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t" anchorCtr="0">
            <a:spAutoFit/>
          </a:bodyPr>
          <a:lstStyle/>
          <a:p>
            <a:r>
              <a:rPr lang="en-US" sz="1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% of hires with great or exceptional overall performance increased by 168% since beginning of partnership.</a:t>
            </a:r>
            <a:endParaRPr sz="1733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7" name="Google Shape;557;p50"/>
          <p:cNvSpPr/>
          <p:nvPr/>
        </p:nvSpPr>
        <p:spPr>
          <a:xfrm>
            <a:off x="2712637" y="4539748"/>
            <a:ext cx="604307" cy="6016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8" name="Google Shape;558;p50"/>
          <p:cNvSpPr txBox="1"/>
          <p:nvPr/>
        </p:nvSpPr>
        <p:spPr>
          <a:xfrm>
            <a:off x="1762559" y="4116946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29%</a:t>
            </a:r>
            <a:endParaRPr sz="2667"/>
          </a:p>
        </p:txBody>
      </p:sp>
      <p:sp>
        <p:nvSpPr>
          <p:cNvPr id="559" name="Google Shape;559;p50"/>
          <p:cNvSpPr txBox="1"/>
          <p:nvPr/>
        </p:nvSpPr>
        <p:spPr>
          <a:xfrm>
            <a:off x="891041" y="4281130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25%</a:t>
            </a:r>
            <a:endParaRPr sz="2667" dirty="0"/>
          </a:p>
        </p:txBody>
      </p:sp>
      <p:sp>
        <p:nvSpPr>
          <p:cNvPr id="563" name="Google Shape;563;p50"/>
          <p:cNvSpPr txBox="1"/>
          <p:nvPr/>
        </p:nvSpPr>
        <p:spPr>
          <a:xfrm>
            <a:off x="9766191" y="3093486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50%</a:t>
            </a:r>
            <a:endParaRPr sz="2667" dirty="0"/>
          </a:p>
        </p:txBody>
      </p:sp>
      <p:sp>
        <p:nvSpPr>
          <p:cNvPr id="565" name="Google Shape;565;p50"/>
          <p:cNvSpPr txBox="1"/>
          <p:nvPr/>
        </p:nvSpPr>
        <p:spPr>
          <a:xfrm>
            <a:off x="833605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Q1</a:t>
            </a:r>
            <a:endParaRPr lang="en-US"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lang="en-US"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66" name="Google Shape;566;p50"/>
          <p:cNvSpPr txBox="1"/>
          <p:nvPr/>
        </p:nvSpPr>
        <p:spPr>
          <a:xfrm>
            <a:off x="6249210" y="5542506"/>
            <a:ext cx="583916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Q4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67" name="Google Shape;567;p50"/>
          <p:cNvSpPr txBox="1"/>
          <p:nvPr/>
        </p:nvSpPr>
        <p:spPr>
          <a:xfrm>
            <a:off x="5405129" y="6210452"/>
            <a:ext cx="1759171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Period When Hired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2" name="Google Shape;592;p50"/>
          <p:cNvSpPr txBox="1"/>
          <p:nvPr/>
        </p:nvSpPr>
        <p:spPr>
          <a:xfrm>
            <a:off x="4343955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Q1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3" name="Google Shape;593;p50"/>
          <p:cNvSpPr txBox="1"/>
          <p:nvPr/>
        </p:nvSpPr>
        <p:spPr>
          <a:xfrm>
            <a:off x="1719967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Q2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4" name="Google Shape;594;p50"/>
          <p:cNvSpPr txBox="1"/>
          <p:nvPr/>
        </p:nvSpPr>
        <p:spPr>
          <a:xfrm>
            <a:off x="2597613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Q3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5" name="Google Shape;595;p50"/>
          <p:cNvSpPr txBox="1"/>
          <p:nvPr/>
        </p:nvSpPr>
        <p:spPr>
          <a:xfrm>
            <a:off x="3481669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Q4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6" name="Google Shape;596;p50"/>
          <p:cNvSpPr txBox="1"/>
          <p:nvPr/>
        </p:nvSpPr>
        <p:spPr>
          <a:xfrm>
            <a:off x="7941700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Q3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7" name="Google Shape;597;p50"/>
          <p:cNvSpPr txBox="1"/>
          <p:nvPr/>
        </p:nvSpPr>
        <p:spPr>
          <a:xfrm>
            <a:off x="5233325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Q1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8" name="Google Shape;598;p50"/>
          <p:cNvSpPr txBox="1"/>
          <p:nvPr/>
        </p:nvSpPr>
        <p:spPr>
          <a:xfrm>
            <a:off x="7031175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Q2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9" name="Google Shape;599;p50"/>
          <p:cNvSpPr txBox="1"/>
          <p:nvPr/>
        </p:nvSpPr>
        <p:spPr>
          <a:xfrm>
            <a:off x="10562431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Q2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600" name="Google Shape;600;p50"/>
          <p:cNvSpPr txBox="1"/>
          <p:nvPr/>
        </p:nvSpPr>
        <p:spPr>
          <a:xfrm>
            <a:off x="9680704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Q1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601" name="Google Shape;601;p50"/>
          <p:cNvSpPr txBox="1"/>
          <p:nvPr/>
        </p:nvSpPr>
        <p:spPr>
          <a:xfrm>
            <a:off x="8799643" y="5542506"/>
            <a:ext cx="854912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Q4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grpSp>
        <p:nvGrpSpPr>
          <p:cNvPr id="602" name="Google Shape;602;p50"/>
          <p:cNvGrpSpPr/>
          <p:nvPr/>
        </p:nvGrpSpPr>
        <p:grpSpPr>
          <a:xfrm>
            <a:off x="579883" y="2262517"/>
            <a:ext cx="2295263" cy="1344875"/>
            <a:chOff x="8952602" y="2231700"/>
            <a:chExt cx="2295263" cy="1344875"/>
          </a:xfrm>
        </p:grpSpPr>
        <p:sp>
          <p:nvSpPr>
            <p:cNvPr id="603" name="Google Shape;603;p50"/>
            <p:cNvSpPr txBox="1"/>
            <p:nvPr/>
          </p:nvSpPr>
          <p:spPr>
            <a:xfrm>
              <a:off x="9328843" y="2278480"/>
              <a:ext cx="1811034" cy="779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4267" dirty="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168%</a:t>
              </a:r>
              <a:endParaRPr sz="1600" dirty="0"/>
            </a:p>
          </p:txBody>
        </p:sp>
        <p:sp>
          <p:nvSpPr>
            <p:cNvPr id="604" name="Google Shape;604;p50"/>
            <p:cNvSpPr txBox="1"/>
            <p:nvPr/>
          </p:nvSpPr>
          <p:spPr>
            <a:xfrm>
              <a:off x="9119835" y="3014115"/>
              <a:ext cx="2020042" cy="4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Increase in Overall Performance</a:t>
              </a:r>
              <a:endParaRPr sz="140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605" name="Google Shape;605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13124" y="2465012"/>
              <a:ext cx="152400" cy="17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50"/>
            <p:cNvSpPr/>
            <p:nvPr/>
          </p:nvSpPr>
          <p:spPr>
            <a:xfrm>
              <a:off x="8952602" y="2231700"/>
              <a:ext cx="2295263" cy="1344875"/>
            </a:xfrm>
            <a:prstGeom prst="rect">
              <a:avLst/>
            </a:prstGeom>
            <a:noFill/>
            <a:ln w="25400" cap="flat" cmpd="sng">
              <a:solidFill>
                <a:srgbClr val="47A8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</a:endParaRPr>
            </a:p>
          </p:txBody>
        </p:sp>
      </p:grpSp>
      <p:sp>
        <p:nvSpPr>
          <p:cNvPr id="541" name="Google Shape;541;p50"/>
          <p:cNvSpPr txBox="1"/>
          <p:nvPr/>
        </p:nvSpPr>
        <p:spPr>
          <a:xfrm>
            <a:off x="3540500" y="3747430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38%</a:t>
            </a:r>
            <a:endParaRPr sz="2667"/>
          </a:p>
        </p:txBody>
      </p:sp>
      <p:sp>
        <p:nvSpPr>
          <p:cNvPr id="549" name="Google Shape;549;p50"/>
          <p:cNvSpPr/>
          <p:nvPr/>
        </p:nvSpPr>
        <p:spPr>
          <a:xfrm>
            <a:off x="3596009" y="4105223"/>
            <a:ext cx="604307" cy="130924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3" name="Google Shape;543;p50"/>
          <p:cNvSpPr/>
          <p:nvPr/>
        </p:nvSpPr>
        <p:spPr>
          <a:xfrm>
            <a:off x="4478800" y="3808258"/>
            <a:ext cx="604307" cy="160621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29%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60" name="Google Shape;560;p50"/>
          <p:cNvSpPr txBox="1"/>
          <p:nvPr/>
        </p:nvSpPr>
        <p:spPr>
          <a:xfrm>
            <a:off x="4430831" y="3442212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43%</a:t>
            </a:r>
            <a:endParaRPr sz="2667" dirty="0"/>
          </a:p>
        </p:txBody>
      </p:sp>
      <p:sp>
        <p:nvSpPr>
          <p:cNvPr id="568" name="Google Shape;568;p50"/>
          <p:cNvSpPr/>
          <p:nvPr/>
        </p:nvSpPr>
        <p:spPr>
          <a:xfrm>
            <a:off x="4478797" y="3805198"/>
            <a:ext cx="604307" cy="57154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14%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2" name="Google Shape;542;p50"/>
          <p:cNvSpPr/>
          <p:nvPr/>
        </p:nvSpPr>
        <p:spPr>
          <a:xfrm>
            <a:off x="5361589" y="4276786"/>
            <a:ext cx="604307" cy="1137684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29%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4" name="Google Shape;544;p50"/>
          <p:cNvSpPr txBox="1"/>
          <p:nvPr/>
        </p:nvSpPr>
        <p:spPr>
          <a:xfrm>
            <a:off x="5310171" y="3924532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33%</a:t>
            </a:r>
            <a:endParaRPr sz="2667"/>
          </a:p>
        </p:txBody>
      </p:sp>
      <p:sp>
        <p:nvSpPr>
          <p:cNvPr id="569" name="Google Shape;569;p50"/>
          <p:cNvSpPr/>
          <p:nvPr/>
        </p:nvSpPr>
        <p:spPr>
          <a:xfrm>
            <a:off x="5361589" y="4277561"/>
            <a:ext cx="604307" cy="14511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4%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5" name="Google Shape;545;p50"/>
          <p:cNvSpPr/>
          <p:nvPr/>
        </p:nvSpPr>
        <p:spPr>
          <a:xfrm>
            <a:off x="6244381" y="3471009"/>
            <a:ext cx="604307" cy="1943459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43%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61" name="Google Shape;561;p50"/>
          <p:cNvSpPr txBox="1"/>
          <p:nvPr/>
        </p:nvSpPr>
        <p:spPr>
          <a:xfrm>
            <a:off x="6184863" y="3105836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50%</a:t>
            </a:r>
            <a:endParaRPr sz="2667"/>
          </a:p>
        </p:txBody>
      </p:sp>
      <p:sp>
        <p:nvSpPr>
          <p:cNvPr id="572" name="Google Shape;572;p50"/>
          <p:cNvSpPr/>
          <p:nvPr/>
        </p:nvSpPr>
        <p:spPr>
          <a:xfrm>
            <a:off x="6244381" y="3469295"/>
            <a:ext cx="604307" cy="30693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1" name="Google Shape;551;p50"/>
          <p:cNvSpPr/>
          <p:nvPr/>
        </p:nvSpPr>
        <p:spPr>
          <a:xfrm>
            <a:off x="7155564" y="3953558"/>
            <a:ext cx="604307" cy="14503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36%</a:t>
            </a:r>
          </a:p>
        </p:txBody>
      </p:sp>
      <p:sp>
        <p:nvSpPr>
          <p:cNvPr id="573" name="Google Shape;573;p50"/>
          <p:cNvSpPr/>
          <p:nvPr/>
        </p:nvSpPr>
        <p:spPr>
          <a:xfrm>
            <a:off x="7155557" y="3945853"/>
            <a:ext cx="604307" cy="19970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5%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7" name="Google Shape;547;p50"/>
          <p:cNvSpPr/>
          <p:nvPr/>
        </p:nvSpPr>
        <p:spPr>
          <a:xfrm>
            <a:off x="8038353" y="3635000"/>
            <a:ext cx="604307" cy="177400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45%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7906161" y="3270292"/>
            <a:ext cx="903199" cy="50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45%</a:t>
            </a:r>
            <a:endParaRPr sz="2667"/>
          </a:p>
        </p:txBody>
      </p:sp>
      <p:sp>
        <p:nvSpPr>
          <p:cNvPr id="552" name="Google Shape;552;p50"/>
          <p:cNvSpPr/>
          <p:nvPr/>
        </p:nvSpPr>
        <p:spPr>
          <a:xfrm>
            <a:off x="8921145" y="3471013"/>
            <a:ext cx="604307" cy="193619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endParaRPr lang="en-US" sz="800" dirty="0">
              <a:solidFill>
                <a:schemeClr val="lt1"/>
              </a:solidFill>
            </a:endParaRPr>
          </a:p>
          <a:p>
            <a:pPr algn="ctr"/>
            <a:r>
              <a:rPr lang="en-US" sz="800" dirty="0">
                <a:solidFill>
                  <a:schemeClr val="lt1"/>
                </a:solidFill>
              </a:rPr>
              <a:t>17%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62" name="Google Shape;562;p50"/>
          <p:cNvSpPr txBox="1"/>
          <p:nvPr/>
        </p:nvSpPr>
        <p:spPr>
          <a:xfrm>
            <a:off x="8876712" y="3098758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50%</a:t>
            </a:r>
            <a:endParaRPr sz="2667" dirty="0"/>
          </a:p>
        </p:txBody>
      </p:sp>
      <p:sp>
        <p:nvSpPr>
          <p:cNvPr id="574" name="Google Shape;574;p50"/>
          <p:cNvSpPr/>
          <p:nvPr/>
        </p:nvSpPr>
        <p:spPr>
          <a:xfrm>
            <a:off x="8921145" y="3473525"/>
            <a:ext cx="604307" cy="1472259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3" name="Google Shape;553;p50"/>
          <p:cNvSpPr/>
          <p:nvPr/>
        </p:nvSpPr>
        <p:spPr>
          <a:xfrm>
            <a:off x="9803937" y="3468677"/>
            <a:ext cx="604307" cy="193619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50%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4" name="Google Shape;554;p50"/>
          <p:cNvSpPr/>
          <p:nvPr/>
        </p:nvSpPr>
        <p:spPr>
          <a:xfrm>
            <a:off x="10666404" y="2703631"/>
            <a:ext cx="609600" cy="2702359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67%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6" name="Google Shape;563;p50">
            <a:extLst>
              <a:ext uri="{FF2B5EF4-FFF2-40B4-BE49-F238E27FC236}">
                <a16:creationId xmlns:a16="http://schemas.microsoft.com/office/drawing/2014/main" id="{D3033E18-B40B-F0E2-DAE2-1C608DB2ACEC}"/>
              </a:ext>
            </a:extLst>
          </p:cNvPr>
          <p:cNvSpPr txBox="1"/>
          <p:nvPr/>
        </p:nvSpPr>
        <p:spPr>
          <a:xfrm>
            <a:off x="10628580" y="2358880"/>
            <a:ext cx="740040" cy="8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89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rPr>
              <a:t>67%</a:t>
            </a:r>
            <a:endParaRPr sz="2667" dirty="0"/>
          </a:p>
        </p:txBody>
      </p:sp>
      <p:sp>
        <p:nvSpPr>
          <p:cNvPr id="3" name="Google Shape;1075;p78">
            <a:extLst>
              <a:ext uri="{FF2B5EF4-FFF2-40B4-BE49-F238E27FC236}">
                <a16:creationId xmlns:a16="http://schemas.microsoft.com/office/drawing/2014/main" id="{72BFE422-77AB-20F7-C40C-9E74F9F3C163}"/>
              </a:ext>
            </a:extLst>
          </p:cNvPr>
          <p:cNvSpPr txBox="1"/>
          <p:nvPr/>
        </p:nvSpPr>
        <p:spPr>
          <a:xfrm>
            <a:off x="10721713" y="6317714"/>
            <a:ext cx="771788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sym typeface="Lato Black"/>
              </a:rPr>
              <a:t>Great</a:t>
            </a:r>
            <a:endParaRPr sz="1067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4" name="Google Shape;1076;p78">
            <a:extLst>
              <a:ext uri="{FF2B5EF4-FFF2-40B4-BE49-F238E27FC236}">
                <a16:creationId xmlns:a16="http://schemas.microsoft.com/office/drawing/2014/main" id="{79D0D0B3-D5EB-2294-CE78-5E5E9ADD9850}"/>
              </a:ext>
            </a:extLst>
          </p:cNvPr>
          <p:cNvSpPr txBox="1"/>
          <p:nvPr/>
        </p:nvSpPr>
        <p:spPr>
          <a:xfrm>
            <a:off x="9435347" y="6317713"/>
            <a:ext cx="1162803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sym typeface="Lato Black"/>
              </a:rPr>
              <a:t>Exceptional</a:t>
            </a:r>
            <a:endParaRPr sz="1067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7" name="Google Shape;1077;p78">
            <a:extLst>
              <a:ext uri="{FF2B5EF4-FFF2-40B4-BE49-F238E27FC236}">
                <a16:creationId xmlns:a16="http://schemas.microsoft.com/office/drawing/2014/main" id="{098734A3-03BF-258C-80CF-7687FE3D789C}"/>
              </a:ext>
            </a:extLst>
          </p:cNvPr>
          <p:cNvSpPr/>
          <p:nvPr/>
        </p:nvSpPr>
        <p:spPr>
          <a:xfrm>
            <a:off x="9203004" y="6319052"/>
            <a:ext cx="274320" cy="27432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</a:endParaRPr>
          </a:p>
        </p:txBody>
      </p:sp>
      <p:sp>
        <p:nvSpPr>
          <p:cNvPr id="8" name="Google Shape;1078;p78">
            <a:extLst>
              <a:ext uri="{FF2B5EF4-FFF2-40B4-BE49-F238E27FC236}">
                <a16:creationId xmlns:a16="http://schemas.microsoft.com/office/drawing/2014/main" id="{A1B5E2D8-502E-7129-E0DB-76E23772EB59}"/>
              </a:ext>
            </a:extLst>
          </p:cNvPr>
          <p:cNvSpPr/>
          <p:nvPr/>
        </p:nvSpPr>
        <p:spPr>
          <a:xfrm>
            <a:off x="10456395" y="6319052"/>
            <a:ext cx="274320" cy="27432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</a:endParaRPr>
          </a:p>
        </p:txBody>
      </p:sp>
      <p:pic>
        <p:nvPicPr>
          <p:cNvPr id="13" name="Google Shape;608;p50" descr="Logo, company name&#10;&#10;Description automatically generated">
            <a:extLst>
              <a:ext uri="{FF2B5EF4-FFF2-40B4-BE49-F238E27FC236}">
                <a16:creationId xmlns:a16="http://schemas.microsoft.com/office/drawing/2014/main" id="{F995C0C3-AEED-5130-090D-16FA8501E7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3104" b="31268"/>
          <a:stretch/>
        </p:blipFill>
        <p:spPr>
          <a:xfrm>
            <a:off x="9608301" y="856623"/>
            <a:ext cx="2211113" cy="47167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6;p79">
            <a:extLst>
              <a:ext uri="{FF2B5EF4-FFF2-40B4-BE49-F238E27FC236}">
                <a16:creationId xmlns:a16="http://schemas.microsoft.com/office/drawing/2014/main" id="{3AD90251-38B1-9B98-3B5B-EA5F1A88D0CC}"/>
              </a:ext>
            </a:extLst>
          </p:cNvPr>
          <p:cNvSpPr txBox="1"/>
          <p:nvPr/>
        </p:nvSpPr>
        <p:spPr>
          <a:xfrm>
            <a:off x="10504583" y="1368549"/>
            <a:ext cx="106054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CASE STUDY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1621F2-B0E4-D106-9722-A5B62444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00113"/>
            <a:ext cx="11131550" cy="763587"/>
          </a:xfrm>
        </p:spPr>
        <p:txBody>
          <a:bodyPr lIns="0" tIns="0" rIns="0" bIns="0"/>
          <a:lstStyle/>
          <a:p>
            <a:r>
              <a:rPr lang="en-US" dirty="0">
                <a:latin typeface="Lato Black"/>
                <a:ea typeface="Lato Black"/>
                <a:cs typeface="Lato Black"/>
                <a:sym typeface="Lato Black"/>
              </a:rPr>
              <a:t>Overall Performance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07644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4">
            <a:extLst>
              <a:ext uri="{FF2B5EF4-FFF2-40B4-BE49-F238E27FC236}">
                <a16:creationId xmlns:a16="http://schemas.microsoft.com/office/drawing/2014/main" id="{F17B66A8-2020-B0D9-B786-2686F04A416F}"/>
              </a:ext>
            </a:extLst>
          </p:cNvPr>
          <p:cNvSpPr/>
          <p:nvPr/>
        </p:nvSpPr>
        <p:spPr>
          <a:xfrm flipV="1">
            <a:off x="2765009" y="5044790"/>
            <a:ext cx="6705600" cy="11084"/>
          </a:xfrm>
          <a:custGeom>
            <a:avLst/>
            <a:gdLst>
              <a:gd name="connsiteX0" fmla="*/ 0 w 8128095"/>
              <a:gd name="connsiteY0" fmla="*/ 39479 h 39479"/>
              <a:gd name="connsiteX1" fmla="*/ 9870 w 8128095"/>
              <a:gd name="connsiteY1" fmla="*/ 0 h 39479"/>
              <a:gd name="connsiteX2" fmla="*/ 8128095 w 8128095"/>
              <a:gd name="connsiteY2" fmla="*/ 0 h 39479"/>
              <a:gd name="connsiteX3" fmla="*/ 8118225 w 8128095"/>
              <a:gd name="connsiteY3" fmla="*/ 39479 h 39479"/>
              <a:gd name="connsiteX4" fmla="*/ 0 w 8128095"/>
              <a:gd name="connsiteY4" fmla="*/ 39479 h 39479"/>
              <a:gd name="connsiteX0" fmla="*/ 0 w 8158240"/>
              <a:gd name="connsiteY0" fmla="*/ 39479 h 39479"/>
              <a:gd name="connsiteX1" fmla="*/ 9870 w 8158240"/>
              <a:gd name="connsiteY1" fmla="*/ 0 h 39479"/>
              <a:gd name="connsiteX2" fmla="*/ 8158240 w 8158240"/>
              <a:gd name="connsiteY2" fmla="*/ 0 h 39479"/>
              <a:gd name="connsiteX3" fmla="*/ 8118225 w 8158240"/>
              <a:gd name="connsiteY3" fmla="*/ 39479 h 39479"/>
              <a:gd name="connsiteX4" fmla="*/ 0 w 8158240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78336"/>
              <a:gd name="connsiteY0" fmla="*/ 39479 h 39479"/>
              <a:gd name="connsiteX1" fmla="*/ 9870 w 8178336"/>
              <a:gd name="connsiteY1" fmla="*/ 0 h 39479"/>
              <a:gd name="connsiteX2" fmla="*/ 8178336 w 8178336"/>
              <a:gd name="connsiteY2" fmla="*/ 0 h 39479"/>
              <a:gd name="connsiteX3" fmla="*/ 8118225 w 8178336"/>
              <a:gd name="connsiteY3" fmla="*/ 39479 h 39479"/>
              <a:gd name="connsiteX4" fmla="*/ 0 w 8178336"/>
              <a:gd name="connsiteY4" fmla="*/ 39479 h 39479"/>
              <a:gd name="connsiteX0" fmla="*/ 0 w 8163264"/>
              <a:gd name="connsiteY0" fmla="*/ 39479 h 39479"/>
              <a:gd name="connsiteX1" fmla="*/ 9870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40016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  <a:gd name="connsiteX0" fmla="*/ 0 w 8163264"/>
              <a:gd name="connsiteY0" fmla="*/ 39479 h 39479"/>
              <a:gd name="connsiteX1" fmla="*/ 55088 w 8163264"/>
              <a:gd name="connsiteY1" fmla="*/ 0 h 39479"/>
              <a:gd name="connsiteX2" fmla="*/ 8163264 w 8163264"/>
              <a:gd name="connsiteY2" fmla="*/ 0 h 39479"/>
              <a:gd name="connsiteX3" fmla="*/ 8118225 w 8163264"/>
              <a:gd name="connsiteY3" fmla="*/ 39479 h 39479"/>
              <a:gd name="connsiteX4" fmla="*/ 0 w 8163264"/>
              <a:gd name="connsiteY4" fmla="*/ 39479 h 3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3264" h="39479">
                <a:moveTo>
                  <a:pt x="0" y="39479"/>
                </a:moveTo>
                <a:lnTo>
                  <a:pt x="55088" y="0"/>
                </a:lnTo>
                <a:lnTo>
                  <a:pt x="8163264" y="0"/>
                </a:lnTo>
                <a:lnTo>
                  <a:pt x="8118225" y="39479"/>
                </a:lnTo>
                <a:lnTo>
                  <a:pt x="0" y="394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1086" name="Google Shape;1086;p79"/>
          <p:cNvSpPr txBox="1"/>
          <p:nvPr/>
        </p:nvSpPr>
        <p:spPr>
          <a:xfrm>
            <a:off x="10504583" y="1368549"/>
            <a:ext cx="106054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CASE STUDY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92" name="Google Shape;1092;p79"/>
          <p:cNvSpPr txBox="1"/>
          <p:nvPr/>
        </p:nvSpPr>
        <p:spPr>
          <a:xfrm>
            <a:off x="5323991" y="5823698"/>
            <a:ext cx="1759171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</a:defRPr>
            </a:lvl1pPr>
          </a:lstStyle>
          <a:p>
            <a:r>
              <a:rPr lang="en-US" sz="1400" dirty="0">
                <a:sym typeface="Lato Black"/>
              </a:rPr>
              <a:t>Period When Hired</a:t>
            </a:r>
            <a:endParaRPr sz="1400" dirty="0"/>
          </a:p>
        </p:txBody>
      </p:sp>
      <p:sp>
        <p:nvSpPr>
          <p:cNvPr id="3" name="Google Shape;538;p50">
            <a:extLst>
              <a:ext uri="{FF2B5EF4-FFF2-40B4-BE49-F238E27FC236}">
                <a16:creationId xmlns:a16="http://schemas.microsoft.com/office/drawing/2014/main" id="{3851B645-4566-A1CF-C937-FC00EB8C5941}"/>
              </a:ext>
            </a:extLst>
          </p:cNvPr>
          <p:cNvSpPr/>
          <p:nvPr/>
        </p:nvSpPr>
        <p:spPr>
          <a:xfrm>
            <a:off x="5643246" y="3264757"/>
            <a:ext cx="1032663" cy="178003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</a:rPr>
              <a:t>73%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" name="Google Shape;539;p50">
            <a:extLst>
              <a:ext uri="{FF2B5EF4-FFF2-40B4-BE49-F238E27FC236}">
                <a16:creationId xmlns:a16="http://schemas.microsoft.com/office/drawing/2014/main" id="{17729895-B26F-3062-AADF-A3CCBC30AE30}"/>
              </a:ext>
            </a:extLst>
          </p:cNvPr>
          <p:cNvSpPr/>
          <p:nvPr/>
        </p:nvSpPr>
        <p:spPr>
          <a:xfrm>
            <a:off x="3730210" y="3606133"/>
            <a:ext cx="1032663" cy="1438656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</a:rPr>
              <a:t>59%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6" name="Google Shape;550;p50">
            <a:extLst>
              <a:ext uri="{FF2B5EF4-FFF2-40B4-BE49-F238E27FC236}">
                <a16:creationId xmlns:a16="http://schemas.microsoft.com/office/drawing/2014/main" id="{AFB20757-2A37-C843-327E-27B2DDA7D8EA}"/>
              </a:ext>
            </a:extLst>
          </p:cNvPr>
          <p:cNvSpPr/>
          <p:nvPr/>
        </p:nvSpPr>
        <p:spPr>
          <a:xfrm>
            <a:off x="7638961" y="2850229"/>
            <a:ext cx="1032663" cy="219456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</a:rPr>
              <a:t>90%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1" name="Google Shape;565;p50">
            <a:extLst>
              <a:ext uri="{FF2B5EF4-FFF2-40B4-BE49-F238E27FC236}">
                <a16:creationId xmlns:a16="http://schemas.microsoft.com/office/drawing/2014/main" id="{8E528699-99BE-5293-6D10-1D294056F7A8}"/>
              </a:ext>
            </a:extLst>
          </p:cNvPr>
          <p:cNvSpPr txBox="1"/>
          <p:nvPr/>
        </p:nvSpPr>
        <p:spPr>
          <a:xfrm>
            <a:off x="3819084" y="5208781"/>
            <a:ext cx="854912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2" name="Google Shape;593;p50">
            <a:extLst>
              <a:ext uri="{FF2B5EF4-FFF2-40B4-BE49-F238E27FC236}">
                <a16:creationId xmlns:a16="http://schemas.microsoft.com/office/drawing/2014/main" id="{9B7F3D1C-9CA3-EB50-487B-BDC4DE5E7C10}"/>
              </a:ext>
            </a:extLst>
          </p:cNvPr>
          <p:cNvSpPr txBox="1"/>
          <p:nvPr/>
        </p:nvSpPr>
        <p:spPr>
          <a:xfrm>
            <a:off x="5731384" y="5208781"/>
            <a:ext cx="854912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32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3" name="Google Shape;594;p50">
            <a:extLst>
              <a:ext uri="{FF2B5EF4-FFF2-40B4-BE49-F238E27FC236}">
                <a16:creationId xmlns:a16="http://schemas.microsoft.com/office/drawing/2014/main" id="{723D7C9D-1A71-C1A8-3584-939B3E6E69E3}"/>
              </a:ext>
            </a:extLst>
          </p:cNvPr>
          <p:cNvSpPr txBox="1"/>
          <p:nvPr/>
        </p:nvSpPr>
        <p:spPr>
          <a:xfrm>
            <a:off x="7727835" y="5208781"/>
            <a:ext cx="854912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32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7" name="Google Shape;556;p50">
            <a:extLst>
              <a:ext uri="{FF2B5EF4-FFF2-40B4-BE49-F238E27FC236}">
                <a16:creationId xmlns:a16="http://schemas.microsoft.com/office/drawing/2014/main" id="{D27B6762-6B1D-2A03-541F-99661A4D2E70}"/>
              </a:ext>
            </a:extLst>
          </p:cNvPr>
          <p:cNvSpPr txBox="1"/>
          <p:nvPr/>
        </p:nvSpPr>
        <p:spPr>
          <a:xfrm>
            <a:off x="447850" y="1460783"/>
            <a:ext cx="9996631" cy="40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t" anchorCtr="0">
            <a:spAutoFit/>
          </a:bodyPr>
          <a:lstStyle/>
          <a:p>
            <a:r>
              <a:rPr lang="en-US" sz="1733" dirty="0">
                <a:latin typeface="Lato"/>
                <a:ea typeface="Lato"/>
                <a:cs typeface="Lato"/>
                <a:sym typeface="Lato"/>
              </a:rPr>
              <a:t>% of hires with good or higher </a:t>
            </a:r>
            <a:r>
              <a:rPr lang="en-US" sz="1733" u="sng" dirty="0">
                <a:latin typeface="Lato"/>
                <a:ea typeface="Lato"/>
                <a:cs typeface="Lato"/>
                <a:sym typeface="Lato"/>
              </a:rPr>
              <a:t>Compliance QA Scores </a:t>
            </a:r>
            <a:r>
              <a:rPr lang="en-US" sz="1733" dirty="0">
                <a:latin typeface="Lato"/>
                <a:ea typeface="Lato"/>
                <a:cs typeface="Lato"/>
                <a:sym typeface="Lato"/>
              </a:rPr>
              <a:t>has increased by 41% across new hires</a:t>
            </a:r>
            <a:endParaRPr lang="en-US" sz="1733" dirty="0"/>
          </a:p>
        </p:txBody>
      </p:sp>
      <p:grpSp>
        <p:nvGrpSpPr>
          <p:cNvPr id="26" name="Google Shape;1099;p79">
            <a:extLst>
              <a:ext uri="{FF2B5EF4-FFF2-40B4-BE49-F238E27FC236}">
                <a16:creationId xmlns:a16="http://schemas.microsoft.com/office/drawing/2014/main" id="{5BD80EAE-6A23-63CF-581A-24794F0F44DF}"/>
              </a:ext>
            </a:extLst>
          </p:cNvPr>
          <p:cNvGrpSpPr/>
          <p:nvPr/>
        </p:nvGrpSpPr>
        <p:grpSpPr>
          <a:xfrm>
            <a:off x="579883" y="2262516"/>
            <a:ext cx="2187275" cy="1577560"/>
            <a:chOff x="8952602" y="2231700"/>
            <a:chExt cx="2187275" cy="1372440"/>
          </a:xfrm>
        </p:grpSpPr>
        <p:sp>
          <p:nvSpPr>
            <p:cNvPr id="27" name="Google Shape;1100;p79">
              <a:extLst>
                <a:ext uri="{FF2B5EF4-FFF2-40B4-BE49-F238E27FC236}">
                  <a16:creationId xmlns:a16="http://schemas.microsoft.com/office/drawing/2014/main" id="{9D54A705-3929-8FE7-C1B5-9A4E5270C750}"/>
                </a:ext>
              </a:extLst>
            </p:cNvPr>
            <p:cNvSpPr txBox="1"/>
            <p:nvPr/>
          </p:nvSpPr>
          <p:spPr>
            <a:xfrm>
              <a:off x="9328843" y="2278480"/>
              <a:ext cx="1811034" cy="749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4800" dirty="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41%</a:t>
              </a:r>
              <a:endParaRPr sz="2489" dirty="0"/>
            </a:p>
          </p:txBody>
        </p:sp>
        <p:sp>
          <p:nvSpPr>
            <p:cNvPr id="28" name="Google Shape;1101;p79">
              <a:extLst>
                <a:ext uri="{FF2B5EF4-FFF2-40B4-BE49-F238E27FC236}">
                  <a16:creationId xmlns:a16="http://schemas.microsoft.com/office/drawing/2014/main" id="{1F3509D2-CF91-95A1-1CE4-9217D1FF758E}"/>
                </a:ext>
              </a:extLst>
            </p:cNvPr>
            <p:cNvSpPr txBox="1"/>
            <p:nvPr/>
          </p:nvSpPr>
          <p:spPr>
            <a:xfrm>
              <a:off x="9248007" y="2927085"/>
              <a:ext cx="1891870" cy="589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1200" dirty="0">
                  <a:solidFill>
                    <a:srgbClr val="47A8D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Increase in hires with good or higher compliance QA score</a:t>
              </a:r>
              <a:endParaRPr lang="en-US" sz="1400" dirty="0">
                <a:solidFill>
                  <a:srgbClr val="47A8D6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29" name="Google Shape;1102;p79">
              <a:extLst>
                <a:ext uri="{FF2B5EF4-FFF2-40B4-BE49-F238E27FC236}">
                  <a16:creationId xmlns:a16="http://schemas.microsoft.com/office/drawing/2014/main" id="{D5774766-7EB0-B27C-A529-A820BD1BB0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13124" y="2465012"/>
              <a:ext cx="152400" cy="17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103;p79">
              <a:extLst>
                <a:ext uri="{FF2B5EF4-FFF2-40B4-BE49-F238E27FC236}">
                  <a16:creationId xmlns:a16="http://schemas.microsoft.com/office/drawing/2014/main" id="{D1C4139B-6B07-A9D4-5E81-9EF187D1E341}"/>
                </a:ext>
              </a:extLst>
            </p:cNvPr>
            <p:cNvSpPr/>
            <p:nvPr/>
          </p:nvSpPr>
          <p:spPr>
            <a:xfrm>
              <a:off x="8952602" y="2231700"/>
              <a:ext cx="2187275" cy="1372440"/>
            </a:xfrm>
            <a:prstGeom prst="rect">
              <a:avLst/>
            </a:prstGeom>
            <a:noFill/>
            <a:ln w="25400" cap="flat" cmpd="sng">
              <a:solidFill>
                <a:srgbClr val="47A8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</a:endParaRPr>
            </a:p>
          </p:txBody>
        </p:sp>
      </p:grpSp>
      <p:pic>
        <p:nvPicPr>
          <p:cNvPr id="31" name="Google Shape;608;p50" descr="Logo, company name&#10;&#10;Description automatically generated">
            <a:extLst>
              <a:ext uri="{FF2B5EF4-FFF2-40B4-BE49-F238E27FC236}">
                <a16:creationId xmlns:a16="http://schemas.microsoft.com/office/drawing/2014/main" id="{64CA2134-447F-B0D0-D13E-7005CBD86B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3104" b="31268"/>
          <a:stretch/>
        </p:blipFill>
        <p:spPr>
          <a:xfrm>
            <a:off x="9608301" y="856623"/>
            <a:ext cx="2211113" cy="4716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A8E33FE-489F-600A-0B4E-614A75E5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QA Scores</a:t>
            </a:r>
          </a:p>
        </p:txBody>
      </p:sp>
    </p:spTree>
    <p:extLst>
      <p:ext uri="{BB962C8B-B14F-4D97-AF65-F5344CB8AC3E}">
        <p14:creationId xmlns:p14="http://schemas.microsoft.com/office/powerpoint/2010/main" val="2996608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7A0B4D-FF63-7DEE-EB36-3F728EAB9EE3}"/>
              </a:ext>
            </a:extLst>
          </p:cNvPr>
          <p:cNvCxnSpPr/>
          <p:nvPr/>
        </p:nvCxnSpPr>
        <p:spPr>
          <a:xfrm>
            <a:off x="369421" y="5781553"/>
            <a:ext cx="2161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FC33F-256A-73AC-B3CC-4F79F679C946}"/>
              </a:ext>
            </a:extLst>
          </p:cNvPr>
          <p:cNvCxnSpPr/>
          <p:nvPr/>
        </p:nvCxnSpPr>
        <p:spPr>
          <a:xfrm>
            <a:off x="2867317" y="5781553"/>
            <a:ext cx="2161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459186-6C1D-40CE-A24D-53C7563B18EF}"/>
              </a:ext>
            </a:extLst>
          </p:cNvPr>
          <p:cNvCxnSpPr/>
          <p:nvPr/>
        </p:nvCxnSpPr>
        <p:spPr>
          <a:xfrm>
            <a:off x="5382655" y="5781553"/>
            <a:ext cx="2161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D3C58D-F913-6388-2FD6-A0CB1CEACD60}"/>
              </a:ext>
            </a:extLst>
          </p:cNvPr>
          <p:cNvCxnSpPr/>
          <p:nvPr/>
        </p:nvCxnSpPr>
        <p:spPr>
          <a:xfrm>
            <a:off x="7833508" y="5781553"/>
            <a:ext cx="268251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8" name="Google Shape;538;p50"/>
          <p:cNvSpPr/>
          <p:nvPr/>
        </p:nvSpPr>
        <p:spPr>
          <a:xfrm>
            <a:off x="1222001" y="5260125"/>
            <a:ext cx="487680" cy="52275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24%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0" name="Google Shape;539;p50">
            <a:extLst>
              <a:ext uri="{FF2B5EF4-FFF2-40B4-BE49-F238E27FC236}">
                <a16:creationId xmlns:a16="http://schemas.microsoft.com/office/drawing/2014/main" id="{5EBAF780-33A2-D769-EA92-6709FABEA395}"/>
              </a:ext>
            </a:extLst>
          </p:cNvPr>
          <p:cNvSpPr/>
          <p:nvPr/>
        </p:nvSpPr>
        <p:spPr>
          <a:xfrm>
            <a:off x="601051" y="5458012"/>
            <a:ext cx="487680" cy="32486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14%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2" name="Google Shape;538;p50">
            <a:extLst>
              <a:ext uri="{FF2B5EF4-FFF2-40B4-BE49-F238E27FC236}">
                <a16:creationId xmlns:a16="http://schemas.microsoft.com/office/drawing/2014/main" id="{93CC1D22-2FCF-1CCD-922A-86C246F74885}"/>
              </a:ext>
            </a:extLst>
          </p:cNvPr>
          <p:cNvSpPr/>
          <p:nvPr/>
        </p:nvSpPr>
        <p:spPr>
          <a:xfrm>
            <a:off x="1838941" y="4849811"/>
            <a:ext cx="487680" cy="933069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79088-940F-9979-8E1C-1932BBF1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>
                <a:latin typeface="Lato Black"/>
                <a:ea typeface="Lato Black"/>
                <a:cs typeface="Lato Black"/>
                <a:sym typeface="Lato Black"/>
              </a:rPr>
              <a:t>Performance Improvement Year Over Year</a:t>
            </a:r>
            <a:endParaRPr lang="en-US" dirty="0"/>
          </a:p>
        </p:txBody>
      </p:sp>
      <p:sp>
        <p:nvSpPr>
          <p:cNvPr id="540" name="Google Shape;540;p50"/>
          <p:cNvSpPr txBox="1"/>
          <p:nvPr/>
        </p:nvSpPr>
        <p:spPr>
          <a:xfrm>
            <a:off x="2956467" y="4298280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59%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50" name="Google Shape;550;p50"/>
          <p:cNvSpPr/>
          <p:nvPr/>
        </p:nvSpPr>
        <p:spPr>
          <a:xfrm>
            <a:off x="3086461" y="5649034"/>
            <a:ext cx="487680" cy="133844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7" name="Google Shape;557;p50"/>
          <p:cNvSpPr/>
          <p:nvPr/>
        </p:nvSpPr>
        <p:spPr>
          <a:xfrm>
            <a:off x="3085881" y="5220830"/>
            <a:ext cx="487680" cy="428204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22%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58" name="Google Shape;558;p50"/>
          <p:cNvSpPr txBox="1"/>
          <p:nvPr/>
        </p:nvSpPr>
        <p:spPr>
          <a:xfrm>
            <a:off x="1134551" y="4927239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24%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59" name="Google Shape;559;p50"/>
          <p:cNvSpPr txBox="1"/>
          <p:nvPr/>
        </p:nvSpPr>
        <p:spPr>
          <a:xfrm>
            <a:off x="490741" y="5123232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14%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65" name="Google Shape;565;p50"/>
          <p:cNvSpPr txBox="1"/>
          <p:nvPr/>
        </p:nvSpPr>
        <p:spPr>
          <a:xfrm>
            <a:off x="389396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93" name="Google Shape;593;p50"/>
          <p:cNvSpPr txBox="1"/>
          <p:nvPr/>
        </p:nvSpPr>
        <p:spPr>
          <a:xfrm>
            <a:off x="1021997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pic>
        <p:nvPicPr>
          <p:cNvPr id="608" name="Google Shape;608;p50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3104" b="31268"/>
          <a:stretch/>
        </p:blipFill>
        <p:spPr>
          <a:xfrm>
            <a:off x="9608301" y="856623"/>
            <a:ext cx="2211113" cy="47167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0"/>
          <p:cNvSpPr txBox="1"/>
          <p:nvPr/>
        </p:nvSpPr>
        <p:spPr>
          <a:xfrm>
            <a:off x="3596864" y="3859383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73%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60" name="Google Shape;560;p50"/>
          <p:cNvSpPr txBox="1"/>
          <p:nvPr/>
        </p:nvSpPr>
        <p:spPr>
          <a:xfrm>
            <a:off x="4206469" y="3378299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90%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24F8E6-3B51-BA33-359F-79815CC35452}"/>
              </a:ext>
            </a:extLst>
          </p:cNvPr>
          <p:cNvSpPr txBox="1">
            <a:spLocks/>
          </p:cNvSpPr>
          <p:nvPr/>
        </p:nvSpPr>
        <p:spPr>
          <a:xfrm>
            <a:off x="505945" y="1963490"/>
            <a:ext cx="1961623" cy="4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 Black"/>
              </a:rPr>
              <a:t>Schedule Adherence</a:t>
            </a:r>
            <a:endParaRPr lang="en-US" sz="1600" b="1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Google Shape;593;p50">
            <a:extLst>
              <a:ext uri="{FF2B5EF4-FFF2-40B4-BE49-F238E27FC236}">
                <a16:creationId xmlns:a16="http://schemas.microsoft.com/office/drawing/2014/main" id="{E81EBDB9-F548-23DC-FD56-C769A4CD4A43}"/>
              </a:ext>
            </a:extLst>
          </p:cNvPr>
          <p:cNvSpPr txBox="1"/>
          <p:nvPr/>
        </p:nvSpPr>
        <p:spPr>
          <a:xfrm>
            <a:off x="1645764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15" name="Google Shape;558;p50">
            <a:extLst>
              <a:ext uri="{FF2B5EF4-FFF2-40B4-BE49-F238E27FC236}">
                <a16:creationId xmlns:a16="http://schemas.microsoft.com/office/drawing/2014/main" id="{FB4901E4-96CC-B42E-CE31-B7B6E33B1A87}"/>
              </a:ext>
            </a:extLst>
          </p:cNvPr>
          <p:cNvSpPr txBox="1"/>
          <p:nvPr/>
        </p:nvSpPr>
        <p:spPr>
          <a:xfrm>
            <a:off x="1755296" y="4534488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38%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16" name="Google Shape;246;g11fe1fe1c0b_0_14">
            <a:extLst>
              <a:ext uri="{FF2B5EF4-FFF2-40B4-BE49-F238E27FC236}">
                <a16:creationId xmlns:a16="http://schemas.microsoft.com/office/drawing/2014/main" id="{F8CF1EB7-64D0-CDCC-90DF-419073C5B6B9}"/>
              </a:ext>
            </a:extLst>
          </p:cNvPr>
          <p:cNvSpPr txBox="1"/>
          <p:nvPr/>
        </p:nvSpPr>
        <p:spPr>
          <a:xfrm>
            <a:off x="440203" y="2248446"/>
            <a:ext cx="2161255" cy="9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2100"/>
            </a:pPr>
            <a:r>
              <a:rPr lang="en-US" sz="1267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ea typeface="Calibri"/>
                <a:cs typeface="Calibri"/>
                <a:sym typeface="Calibri"/>
              </a:rPr>
              <a:t>% of hires with exceptional Schedule Adherence have </a:t>
            </a:r>
            <a:r>
              <a:rPr lang="en-US" sz="1267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ea typeface="Calibri"/>
                <a:cs typeface="Calibri"/>
                <a:sym typeface="Calibri"/>
              </a:rPr>
              <a:t>increased by 92% </a:t>
            </a:r>
            <a:r>
              <a:rPr lang="en-US" sz="1267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ea typeface="Calibri"/>
                <a:cs typeface="Calibri"/>
                <a:sym typeface="Calibri"/>
              </a:rPr>
              <a:t>across new hires</a:t>
            </a:r>
            <a:endParaRPr sz="1267" dirty="0">
              <a:solidFill>
                <a:schemeClr val="tx1">
                  <a:lumMod val="65000"/>
                  <a:lumOff val="35000"/>
                </a:schemeClr>
              </a:solidFill>
              <a:latin typeface="Lato regular" panose="020F050202020403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1D84D2-7666-2152-EBAB-5207079D1C51}"/>
              </a:ext>
            </a:extLst>
          </p:cNvPr>
          <p:cNvSpPr txBox="1">
            <a:spLocks/>
          </p:cNvSpPr>
          <p:nvPr/>
        </p:nvSpPr>
        <p:spPr>
          <a:xfrm>
            <a:off x="2925198" y="1963490"/>
            <a:ext cx="2030924" cy="29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 Black"/>
              </a:rPr>
              <a:t>Compliance QA Score</a:t>
            </a:r>
            <a:endParaRPr lang="en-US" sz="1600" b="1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Google Shape;246;g11fe1fe1c0b_0_14">
            <a:extLst>
              <a:ext uri="{FF2B5EF4-FFF2-40B4-BE49-F238E27FC236}">
                <a16:creationId xmlns:a16="http://schemas.microsoft.com/office/drawing/2014/main" id="{77E8CC10-F6FF-44D8-212F-4258368D2E7C}"/>
              </a:ext>
            </a:extLst>
          </p:cNvPr>
          <p:cNvSpPr txBox="1"/>
          <p:nvPr/>
        </p:nvSpPr>
        <p:spPr>
          <a:xfrm>
            <a:off x="2841520" y="2248446"/>
            <a:ext cx="2261957" cy="9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267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sym typeface="Calibri"/>
              </a:rPr>
              <a:t>% of hires with good or higher Compliance QA scores has</a:t>
            </a:r>
            <a:r>
              <a:rPr lang="en-US" sz="1267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sym typeface="Calibri"/>
              </a:rPr>
              <a:t> increased by 41%</a:t>
            </a:r>
            <a:r>
              <a:rPr lang="en-US" sz="1267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  <a:sym typeface="Calibri"/>
              </a:rPr>
              <a:t> across new hires</a:t>
            </a:r>
          </a:p>
        </p:txBody>
      </p:sp>
      <p:sp>
        <p:nvSpPr>
          <p:cNvPr id="20" name="Google Shape;565;p50">
            <a:extLst>
              <a:ext uri="{FF2B5EF4-FFF2-40B4-BE49-F238E27FC236}">
                <a16:creationId xmlns:a16="http://schemas.microsoft.com/office/drawing/2014/main" id="{82A3608B-C280-D5F5-040E-27C6E8122DBD}"/>
              </a:ext>
            </a:extLst>
          </p:cNvPr>
          <p:cNvSpPr txBox="1"/>
          <p:nvPr/>
        </p:nvSpPr>
        <p:spPr>
          <a:xfrm>
            <a:off x="2894301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21" name="Google Shape;593;p50">
            <a:extLst>
              <a:ext uri="{FF2B5EF4-FFF2-40B4-BE49-F238E27FC236}">
                <a16:creationId xmlns:a16="http://schemas.microsoft.com/office/drawing/2014/main" id="{1FF6C5D7-F150-4306-803B-F56D156F76F3}"/>
              </a:ext>
            </a:extLst>
          </p:cNvPr>
          <p:cNvSpPr txBox="1"/>
          <p:nvPr/>
        </p:nvSpPr>
        <p:spPr>
          <a:xfrm>
            <a:off x="3530832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22" name="Google Shape;593;p50">
            <a:extLst>
              <a:ext uri="{FF2B5EF4-FFF2-40B4-BE49-F238E27FC236}">
                <a16:creationId xmlns:a16="http://schemas.microsoft.com/office/drawing/2014/main" id="{D2A02F76-4A27-5CEA-0160-F442857EAF75}"/>
              </a:ext>
            </a:extLst>
          </p:cNvPr>
          <p:cNvSpPr txBox="1"/>
          <p:nvPr/>
        </p:nvSpPr>
        <p:spPr>
          <a:xfrm>
            <a:off x="4156995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23" name="Google Shape;557;p50">
            <a:extLst>
              <a:ext uri="{FF2B5EF4-FFF2-40B4-BE49-F238E27FC236}">
                <a16:creationId xmlns:a16="http://schemas.microsoft.com/office/drawing/2014/main" id="{72DD6074-F8FD-5624-3407-FC7FFC47179C}"/>
              </a:ext>
            </a:extLst>
          </p:cNvPr>
          <p:cNvSpPr/>
          <p:nvPr/>
        </p:nvSpPr>
        <p:spPr>
          <a:xfrm>
            <a:off x="3085881" y="4629604"/>
            <a:ext cx="487680" cy="60167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35%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4" name="Google Shape;550;p50">
            <a:extLst>
              <a:ext uri="{FF2B5EF4-FFF2-40B4-BE49-F238E27FC236}">
                <a16:creationId xmlns:a16="http://schemas.microsoft.com/office/drawing/2014/main" id="{CE142BBC-638E-7165-AF49-389D5CD25848}"/>
              </a:ext>
            </a:extLst>
          </p:cNvPr>
          <p:cNvSpPr/>
          <p:nvPr/>
        </p:nvSpPr>
        <p:spPr>
          <a:xfrm>
            <a:off x="3711679" y="5472402"/>
            <a:ext cx="487680" cy="310476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5" name="Google Shape;557;p50">
            <a:extLst>
              <a:ext uri="{FF2B5EF4-FFF2-40B4-BE49-F238E27FC236}">
                <a16:creationId xmlns:a16="http://schemas.microsoft.com/office/drawing/2014/main" id="{FC3FB089-B4B9-152B-5D8D-ACA63C0EFB18}"/>
              </a:ext>
            </a:extLst>
          </p:cNvPr>
          <p:cNvSpPr/>
          <p:nvPr/>
        </p:nvSpPr>
        <p:spPr>
          <a:xfrm>
            <a:off x="3711099" y="5152827"/>
            <a:ext cx="487680" cy="3195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12%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6" name="Google Shape;557;p50">
            <a:extLst>
              <a:ext uri="{FF2B5EF4-FFF2-40B4-BE49-F238E27FC236}">
                <a16:creationId xmlns:a16="http://schemas.microsoft.com/office/drawing/2014/main" id="{7030EFD6-0DC2-E8DB-04A0-37683771002D}"/>
              </a:ext>
            </a:extLst>
          </p:cNvPr>
          <p:cNvSpPr/>
          <p:nvPr/>
        </p:nvSpPr>
        <p:spPr>
          <a:xfrm>
            <a:off x="3711099" y="4176050"/>
            <a:ext cx="487680" cy="97677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51%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8" name="Google Shape;557;p50">
            <a:extLst>
              <a:ext uri="{FF2B5EF4-FFF2-40B4-BE49-F238E27FC236}">
                <a16:creationId xmlns:a16="http://schemas.microsoft.com/office/drawing/2014/main" id="{D8CF1865-5187-944F-B800-0D0FD9D3DD18}"/>
              </a:ext>
            </a:extLst>
          </p:cNvPr>
          <p:cNvSpPr/>
          <p:nvPr/>
        </p:nvSpPr>
        <p:spPr>
          <a:xfrm>
            <a:off x="4335736" y="5611580"/>
            <a:ext cx="487680" cy="17277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5%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9" name="Google Shape;557;p50">
            <a:extLst>
              <a:ext uri="{FF2B5EF4-FFF2-40B4-BE49-F238E27FC236}">
                <a16:creationId xmlns:a16="http://schemas.microsoft.com/office/drawing/2014/main" id="{EB7A4C3E-FE07-040A-F92F-5AE448E2580F}"/>
              </a:ext>
            </a:extLst>
          </p:cNvPr>
          <p:cNvSpPr/>
          <p:nvPr/>
        </p:nvSpPr>
        <p:spPr>
          <a:xfrm>
            <a:off x="4335736" y="3701506"/>
            <a:ext cx="487680" cy="190901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85%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13801D5-9F96-32D7-614B-3413267D9400}"/>
              </a:ext>
            </a:extLst>
          </p:cNvPr>
          <p:cNvSpPr txBox="1">
            <a:spLocks/>
          </p:cNvSpPr>
          <p:nvPr/>
        </p:nvSpPr>
        <p:spPr>
          <a:xfrm>
            <a:off x="5604641" y="1963489"/>
            <a:ext cx="1870065" cy="24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 Black"/>
              </a:rPr>
              <a:t>Coachable Survey </a:t>
            </a:r>
            <a:endParaRPr lang="en-US" sz="1600" b="1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Google Shape;246;g11fe1fe1c0b_0_14">
            <a:extLst>
              <a:ext uri="{FF2B5EF4-FFF2-40B4-BE49-F238E27FC236}">
                <a16:creationId xmlns:a16="http://schemas.microsoft.com/office/drawing/2014/main" id="{3C09A430-FC24-D2F7-75A0-CEB10DBBB756}"/>
              </a:ext>
            </a:extLst>
          </p:cNvPr>
          <p:cNvSpPr txBox="1"/>
          <p:nvPr/>
        </p:nvSpPr>
        <p:spPr>
          <a:xfrm>
            <a:off x="5513083" y="2248446"/>
            <a:ext cx="1961623" cy="76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5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</a:defRPr>
            </a:lvl1pPr>
          </a:lstStyle>
          <a:p>
            <a:r>
              <a:rPr lang="en-US" sz="1267" dirty="0">
                <a:sym typeface="Calibri"/>
              </a:rPr>
              <a:t>% of hires with good or higher Coachable Scores has </a:t>
            </a:r>
            <a:r>
              <a:rPr lang="en-US" sz="1267" u="sng" dirty="0">
                <a:sym typeface="Calibri"/>
              </a:rPr>
              <a:t>increased by 14%</a:t>
            </a:r>
          </a:p>
        </p:txBody>
      </p:sp>
      <p:sp>
        <p:nvSpPr>
          <p:cNvPr id="32" name="Google Shape;540;p50">
            <a:extLst>
              <a:ext uri="{FF2B5EF4-FFF2-40B4-BE49-F238E27FC236}">
                <a16:creationId xmlns:a16="http://schemas.microsoft.com/office/drawing/2014/main" id="{37F08E34-C5B2-3E2D-5C96-B296EEF487AB}"/>
              </a:ext>
            </a:extLst>
          </p:cNvPr>
          <p:cNvSpPr txBox="1"/>
          <p:nvPr/>
        </p:nvSpPr>
        <p:spPr>
          <a:xfrm>
            <a:off x="5502473" y="3727697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78%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33" name="Google Shape;550;p50">
            <a:extLst>
              <a:ext uri="{FF2B5EF4-FFF2-40B4-BE49-F238E27FC236}">
                <a16:creationId xmlns:a16="http://schemas.microsoft.com/office/drawing/2014/main" id="{F9B2F013-759F-8CBC-9154-8A2395B96AC4}"/>
              </a:ext>
            </a:extLst>
          </p:cNvPr>
          <p:cNvSpPr/>
          <p:nvPr/>
        </p:nvSpPr>
        <p:spPr>
          <a:xfrm>
            <a:off x="5611259" y="5070226"/>
            <a:ext cx="487100" cy="71265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33%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34" name="Google Shape;557;p50">
            <a:extLst>
              <a:ext uri="{FF2B5EF4-FFF2-40B4-BE49-F238E27FC236}">
                <a16:creationId xmlns:a16="http://schemas.microsoft.com/office/drawing/2014/main" id="{B7561158-F820-B9D0-6EBE-624ADE37B6C6}"/>
              </a:ext>
            </a:extLst>
          </p:cNvPr>
          <p:cNvSpPr/>
          <p:nvPr/>
        </p:nvSpPr>
        <p:spPr>
          <a:xfrm>
            <a:off x="5610679" y="4414263"/>
            <a:ext cx="487680" cy="6665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35" name="Google Shape;541;p50">
            <a:extLst>
              <a:ext uri="{FF2B5EF4-FFF2-40B4-BE49-F238E27FC236}">
                <a16:creationId xmlns:a16="http://schemas.microsoft.com/office/drawing/2014/main" id="{587DA4CE-A5B5-FE9D-22B2-51C225502798}"/>
              </a:ext>
            </a:extLst>
          </p:cNvPr>
          <p:cNvSpPr txBox="1"/>
          <p:nvPr/>
        </p:nvSpPr>
        <p:spPr>
          <a:xfrm>
            <a:off x="6115583" y="3530307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84%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36" name="Google Shape;560;p50">
            <a:extLst>
              <a:ext uri="{FF2B5EF4-FFF2-40B4-BE49-F238E27FC236}">
                <a16:creationId xmlns:a16="http://schemas.microsoft.com/office/drawing/2014/main" id="{E77ABB11-E006-51EE-0D98-1CA0EDB9F8CC}"/>
              </a:ext>
            </a:extLst>
          </p:cNvPr>
          <p:cNvSpPr txBox="1"/>
          <p:nvPr/>
        </p:nvSpPr>
        <p:spPr>
          <a:xfrm>
            <a:off x="6754251" y="3358695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90%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37" name="Google Shape;565;p50">
            <a:extLst>
              <a:ext uri="{FF2B5EF4-FFF2-40B4-BE49-F238E27FC236}">
                <a16:creationId xmlns:a16="http://schemas.microsoft.com/office/drawing/2014/main" id="{622534D3-0F85-DF8F-3FF7-68F636EC8C60}"/>
              </a:ext>
            </a:extLst>
          </p:cNvPr>
          <p:cNvSpPr txBox="1"/>
          <p:nvPr/>
        </p:nvSpPr>
        <p:spPr>
          <a:xfrm>
            <a:off x="5419099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38" name="Google Shape;593;p50">
            <a:extLst>
              <a:ext uri="{FF2B5EF4-FFF2-40B4-BE49-F238E27FC236}">
                <a16:creationId xmlns:a16="http://schemas.microsoft.com/office/drawing/2014/main" id="{DDB8EBC5-3CA5-6F9C-5C2C-3521F4E9FC31}"/>
              </a:ext>
            </a:extLst>
          </p:cNvPr>
          <p:cNvSpPr txBox="1"/>
          <p:nvPr/>
        </p:nvSpPr>
        <p:spPr>
          <a:xfrm>
            <a:off x="6046795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39" name="Google Shape;593;p50">
            <a:extLst>
              <a:ext uri="{FF2B5EF4-FFF2-40B4-BE49-F238E27FC236}">
                <a16:creationId xmlns:a16="http://schemas.microsoft.com/office/drawing/2014/main" id="{A995A900-D1E0-C99C-4D84-64E0B1430CA9}"/>
              </a:ext>
            </a:extLst>
          </p:cNvPr>
          <p:cNvSpPr txBox="1"/>
          <p:nvPr/>
        </p:nvSpPr>
        <p:spPr>
          <a:xfrm>
            <a:off x="6672957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40" name="Google Shape;557;p50">
            <a:extLst>
              <a:ext uri="{FF2B5EF4-FFF2-40B4-BE49-F238E27FC236}">
                <a16:creationId xmlns:a16="http://schemas.microsoft.com/office/drawing/2014/main" id="{E23BFDFC-F2CE-FCBF-8650-52B0AFAE9A32}"/>
              </a:ext>
            </a:extLst>
          </p:cNvPr>
          <p:cNvSpPr/>
          <p:nvPr/>
        </p:nvSpPr>
        <p:spPr>
          <a:xfrm>
            <a:off x="5610679" y="4069541"/>
            <a:ext cx="487680" cy="35031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1" name="Google Shape;550;p50">
            <a:extLst>
              <a:ext uri="{FF2B5EF4-FFF2-40B4-BE49-F238E27FC236}">
                <a16:creationId xmlns:a16="http://schemas.microsoft.com/office/drawing/2014/main" id="{0F7A2CD6-499D-BE48-0452-CDA4A1EAF724}"/>
              </a:ext>
            </a:extLst>
          </p:cNvPr>
          <p:cNvSpPr/>
          <p:nvPr/>
        </p:nvSpPr>
        <p:spPr>
          <a:xfrm>
            <a:off x="6236476" y="4940495"/>
            <a:ext cx="487680" cy="84238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2" name="Google Shape;557;p50">
            <a:extLst>
              <a:ext uri="{FF2B5EF4-FFF2-40B4-BE49-F238E27FC236}">
                <a16:creationId xmlns:a16="http://schemas.microsoft.com/office/drawing/2014/main" id="{DE441C50-A077-8E16-D7E5-C26739EA8482}"/>
              </a:ext>
            </a:extLst>
          </p:cNvPr>
          <p:cNvSpPr/>
          <p:nvPr/>
        </p:nvSpPr>
        <p:spPr>
          <a:xfrm>
            <a:off x="6235896" y="4072154"/>
            <a:ext cx="487680" cy="881793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38%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3" name="Google Shape;557;p50">
            <a:extLst>
              <a:ext uri="{FF2B5EF4-FFF2-40B4-BE49-F238E27FC236}">
                <a16:creationId xmlns:a16="http://schemas.microsoft.com/office/drawing/2014/main" id="{BBB5A86F-90E3-663E-7C7F-856882046517}"/>
              </a:ext>
            </a:extLst>
          </p:cNvPr>
          <p:cNvSpPr/>
          <p:nvPr/>
        </p:nvSpPr>
        <p:spPr>
          <a:xfrm>
            <a:off x="6235896" y="3870746"/>
            <a:ext cx="487680" cy="21576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8%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4" name="Google Shape;557;p50">
            <a:extLst>
              <a:ext uri="{FF2B5EF4-FFF2-40B4-BE49-F238E27FC236}">
                <a16:creationId xmlns:a16="http://schemas.microsoft.com/office/drawing/2014/main" id="{2ABE36F3-F752-9622-D9DB-ADCEFCDBB013}"/>
              </a:ext>
            </a:extLst>
          </p:cNvPr>
          <p:cNvSpPr/>
          <p:nvPr/>
        </p:nvSpPr>
        <p:spPr>
          <a:xfrm>
            <a:off x="6860533" y="4888123"/>
            <a:ext cx="487680" cy="89622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40%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5" name="Google Shape;557;p50">
            <a:extLst>
              <a:ext uri="{FF2B5EF4-FFF2-40B4-BE49-F238E27FC236}">
                <a16:creationId xmlns:a16="http://schemas.microsoft.com/office/drawing/2014/main" id="{EC6B49B4-D03A-533D-9236-D616B9B9C30E}"/>
              </a:ext>
            </a:extLst>
          </p:cNvPr>
          <p:cNvSpPr/>
          <p:nvPr/>
        </p:nvSpPr>
        <p:spPr>
          <a:xfrm>
            <a:off x="6860533" y="3701506"/>
            <a:ext cx="487680" cy="118555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50%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C5E2B26-29A8-7F42-E093-6ADBE6D2AB9E}"/>
              </a:ext>
            </a:extLst>
          </p:cNvPr>
          <p:cNvSpPr txBox="1">
            <a:spLocks/>
          </p:cNvSpPr>
          <p:nvPr/>
        </p:nvSpPr>
        <p:spPr>
          <a:xfrm>
            <a:off x="8035834" y="1963490"/>
            <a:ext cx="2211113" cy="47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3CB1E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 Black"/>
              </a:rPr>
              <a:t>Call to Booking</a:t>
            </a:r>
            <a:endParaRPr lang="en-US" sz="1600" b="1" dirty="0">
              <a:solidFill>
                <a:srgbClr val="3CB1E5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8" name="Google Shape;246;g11fe1fe1c0b_0_14">
            <a:extLst>
              <a:ext uri="{FF2B5EF4-FFF2-40B4-BE49-F238E27FC236}">
                <a16:creationId xmlns:a16="http://schemas.microsoft.com/office/drawing/2014/main" id="{23FBC7D2-A445-4737-31DC-2B8DA78B85C1}"/>
              </a:ext>
            </a:extLst>
          </p:cNvPr>
          <p:cNvSpPr txBox="1"/>
          <p:nvPr/>
        </p:nvSpPr>
        <p:spPr>
          <a:xfrm>
            <a:off x="7958095" y="2248446"/>
            <a:ext cx="2288851" cy="76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950">
                <a:solidFill>
                  <a:schemeClr val="tx1">
                    <a:lumMod val="65000"/>
                    <a:lumOff val="35000"/>
                  </a:schemeClr>
                </a:solidFill>
                <a:latin typeface="Lato regular" panose="020F0502020204030203" pitchFamily="34" charset="0"/>
              </a:defRPr>
            </a:lvl1pPr>
          </a:lstStyle>
          <a:p>
            <a:r>
              <a:rPr lang="en-US" sz="1267" dirty="0">
                <a:sym typeface="Calibri"/>
              </a:rPr>
              <a:t>Call to booking rates have </a:t>
            </a:r>
            <a:r>
              <a:rPr lang="en-US" sz="1267" u="sng" dirty="0">
                <a:sym typeface="Calibri"/>
              </a:rPr>
              <a:t>increased by 32% </a:t>
            </a:r>
            <a:r>
              <a:rPr lang="en-US" sz="1267" dirty="0">
                <a:sym typeface="Calibri"/>
              </a:rPr>
              <a:t>across new hires over life of partnership</a:t>
            </a:r>
          </a:p>
        </p:txBody>
      </p:sp>
      <p:sp>
        <p:nvSpPr>
          <p:cNvPr id="49" name="Google Shape;540;p50">
            <a:extLst>
              <a:ext uri="{FF2B5EF4-FFF2-40B4-BE49-F238E27FC236}">
                <a16:creationId xmlns:a16="http://schemas.microsoft.com/office/drawing/2014/main" id="{81503587-C614-F082-275B-0C25B754FE0B}"/>
              </a:ext>
            </a:extLst>
          </p:cNvPr>
          <p:cNvSpPr txBox="1"/>
          <p:nvPr/>
        </p:nvSpPr>
        <p:spPr>
          <a:xfrm>
            <a:off x="8529089" y="4396875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39%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1" name="Google Shape;557;p50">
            <a:extLst>
              <a:ext uri="{FF2B5EF4-FFF2-40B4-BE49-F238E27FC236}">
                <a16:creationId xmlns:a16="http://schemas.microsoft.com/office/drawing/2014/main" id="{F70306D4-2D59-C978-6350-D10094CE3174}"/>
              </a:ext>
            </a:extLst>
          </p:cNvPr>
          <p:cNvSpPr/>
          <p:nvPr/>
        </p:nvSpPr>
        <p:spPr>
          <a:xfrm>
            <a:off x="8629792" y="5353350"/>
            <a:ext cx="487680" cy="428204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2" name="Google Shape;541;p50">
            <a:extLst>
              <a:ext uri="{FF2B5EF4-FFF2-40B4-BE49-F238E27FC236}">
                <a16:creationId xmlns:a16="http://schemas.microsoft.com/office/drawing/2014/main" id="{B75BF950-E831-5809-FD69-DB0FAC7772AB}"/>
              </a:ext>
            </a:extLst>
          </p:cNvPr>
          <p:cNvSpPr txBox="1"/>
          <p:nvPr/>
        </p:nvSpPr>
        <p:spPr>
          <a:xfrm>
            <a:off x="9135981" y="4321588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41%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3" name="Google Shape;560;p50">
            <a:extLst>
              <a:ext uri="{FF2B5EF4-FFF2-40B4-BE49-F238E27FC236}">
                <a16:creationId xmlns:a16="http://schemas.microsoft.com/office/drawing/2014/main" id="{94D9338C-43FD-002A-60CB-CB5439DA0AC1}"/>
              </a:ext>
            </a:extLst>
          </p:cNvPr>
          <p:cNvSpPr txBox="1"/>
          <p:nvPr/>
        </p:nvSpPr>
        <p:spPr>
          <a:xfrm>
            <a:off x="9741644" y="4579363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30%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4" name="Google Shape;565;p50">
            <a:extLst>
              <a:ext uri="{FF2B5EF4-FFF2-40B4-BE49-F238E27FC236}">
                <a16:creationId xmlns:a16="http://schemas.microsoft.com/office/drawing/2014/main" id="{211EE917-5AB1-8127-8473-C172B6FFBD6D}"/>
              </a:ext>
            </a:extLst>
          </p:cNvPr>
          <p:cNvSpPr txBox="1"/>
          <p:nvPr/>
        </p:nvSpPr>
        <p:spPr>
          <a:xfrm>
            <a:off x="8454180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2020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5" name="Google Shape;593;p50">
            <a:extLst>
              <a:ext uri="{FF2B5EF4-FFF2-40B4-BE49-F238E27FC236}">
                <a16:creationId xmlns:a16="http://schemas.microsoft.com/office/drawing/2014/main" id="{EE4D9E09-DF88-C32B-26C3-A70498DB5323}"/>
              </a:ext>
            </a:extLst>
          </p:cNvPr>
          <p:cNvSpPr txBox="1"/>
          <p:nvPr/>
        </p:nvSpPr>
        <p:spPr>
          <a:xfrm>
            <a:off x="9073443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2021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6" name="Google Shape;593;p50">
            <a:extLst>
              <a:ext uri="{FF2B5EF4-FFF2-40B4-BE49-F238E27FC236}">
                <a16:creationId xmlns:a16="http://schemas.microsoft.com/office/drawing/2014/main" id="{80922DDD-0DD9-D488-EC15-7B1C7925F320}"/>
              </a:ext>
            </a:extLst>
          </p:cNvPr>
          <p:cNvSpPr txBox="1"/>
          <p:nvPr/>
        </p:nvSpPr>
        <p:spPr>
          <a:xfrm>
            <a:off x="9670852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2022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7" name="Google Shape;557;p50">
            <a:extLst>
              <a:ext uri="{FF2B5EF4-FFF2-40B4-BE49-F238E27FC236}">
                <a16:creationId xmlns:a16="http://schemas.microsoft.com/office/drawing/2014/main" id="{86A2E7A1-CB1C-D5AC-DAE7-1F9B3E1A29A8}"/>
              </a:ext>
            </a:extLst>
          </p:cNvPr>
          <p:cNvSpPr/>
          <p:nvPr/>
        </p:nvSpPr>
        <p:spPr>
          <a:xfrm>
            <a:off x="8629792" y="4753289"/>
            <a:ext cx="487680" cy="60167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22%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9" name="Google Shape;557;p50">
            <a:extLst>
              <a:ext uri="{FF2B5EF4-FFF2-40B4-BE49-F238E27FC236}">
                <a16:creationId xmlns:a16="http://schemas.microsoft.com/office/drawing/2014/main" id="{6062D4FA-2B1A-5A0E-104E-2845305187E2}"/>
              </a:ext>
            </a:extLst>
          </p:cNvPr>
          <p:cNvSpPr/>
          <p:nvPr/>
        </p:nvSpPr>
        <p:spPr>
          <a:xfrm>
            <a:off x="9246881" y="4986083"/>
            <a:ext cx="487680" cy="79547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29%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60" name="Google Shape;557;p50">
            <a:extLst>
              <a:ext uri="{FF2B5EF4-FFF2-40B4-BE49-F238E27FC236}">
                <a16:creationId xmlns:a16="http://schemas.microsoft.com/office/drawing/2014/main" id="{3421AFF4-BF4C-EBD8-2945-8940486CD5A4}"/>
              </a:ext>
            </a:extLst>
          </p:cNvPr>
          <p:cNvSpPr/>
          <p:nvPr/>
        </p:nvSpPr>
        <p:spPr>
          <a:xfrm>
            <a:off x="9246881" y="4678802"/>
            <a:ext cx="487680" cy="30734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12%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61" name="Google Shape;557;p50">
            <a:extLst>
              <a:ext uri="{FF2B5EF4-FFF2-40B4-BE49-F238E27FC236}">
                <a16:creationId xmlns:a16="http://schemas.microsoft.com/office/drawing/2014/main" id="{EB02E807-650A-D06B-94A0-3B7D79AE6D92}"/>
              </a:ext>
            </a:extLst>
          </p:cNvPr>
          <p:cNvSpPr/>
          <p:nvPr/>
        </p:nvSpPr>
        <p:spPr>
          <a:xfrm>
            <a:off x="9871519" y="5443894"/>
            <a:ext cx="487680" cy="340457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10%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62" name="Google Shape;557;p50">
            <a:extLst>
              <a:ext uri="{FF2B5EF4-FFF2-40B4-BE49-F238E27FC236}">
                <a16:creationId xmlns:a16="http://schemas.microsoft.com/office/drawing/2014/main" id="{A1905790-7DA5-70D8-44C7-6F4F18E42F05}"/>
              </a:ext>
            </a:extLst>
          </p:cNvPr>
          <p:cNvSpPr/>
          <p:nvPr/>
        </p:nvSpPr>
        <p:spPr>
          <a:xfrm>
            <a:off x="9871519" y="4944829"/>
            <a:ext cx="487680" cy="5090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20%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12" name="Google Shape;540;p50">
            <a:extLst>
              <a:ext uri="{FF2B5EF4-FFF2-40B4-BE49-F238E27FC236}">
                <a16:creationId xmlns:a16="http://schemas.microsoft.com/office/drawing/2014/main" id="{FDA2CC08-D407-20C2-421A-3FB0031E0195}"/>
              </a:ext>
            </a:extLst>
          </p:cNvPr>
          <p:cNvSpPr txBox="1"/>
          <p:nvPr/>
        </p:nvSpPr>
        <p:spPr>
          <a:xfrm>
            <a:off x="7881719" y="4583863"/>
            <a:ext cx="74004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31%</a:t>
            </a:r>
            <a:endParaRPr sz="2133" dirty="0">
              <a:solidFill>
                <a:schemeClr val="tx1"/>
              </a:solidFill>
            </a:endParaRPr>
          </a:p>
        </p:txBody>
      </p:sp>
      <p:sp>
        <p:nvSpPr>
          <p:cNvPr id="514" name="Google Shape;557;p50">
            <a:extLst>
              <a:ext uri="{FF2B5EF4-FFF2-40B4-BE49-F238E27FC236}">
                <a16:creationId xmlns:a16="http://schemas.microsoft.com/office/drawing/2014/main" id="{5A50C351-8AA9-6FCE-1C4C-F15B85876E3A}"/>
              </a:ext>
            </a:extLst>
          </p:cNvPr>
          <p:cNvSpPr/>
          <p:nvPr/>
        </p:nvSpPr>
        <p:spPr>
          <a:xfrm>
            <a:off x="8008649" y="5099763"/>
            <a:ext cx="487680" cy="68311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24%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15" name="Google Shape;557;p50">
            <a:extLst>
              <a:ext uri="{FF2B5EF4-FFF2-40B4-BE49-F238E27FC236}">
                <a16:creationId xmlns:a16="http://schemas.microsoft.com/office/drawing/2014/main" id="{9E3F9A38-3BF0-946C-54B5-A3004302FE6B}"/>
              </a:ext>
            </a:extLst>
          </p:cNvPr>
          <p:cNvSpPr/>
          <p:nvPr/>
        </p:nvSpPr>
        <p:spPr>
          <a:xfrm>
            <a:off x="8008649" y="4947703"/>
            <a:ext cx="487680" cy="1656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lt1"/>
                </a:solidFill>
              </a:rPr>
              <a:t>7%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16" name="Google Shape;565;p50">
            <a:extLst>
              <a:ext uri="{FF2B5EF4-FFF2-40B4-BE49-F238E27FC236}">
                <a16:creationId xmlns:a16="http://schemas.microsoft.com/office/drawing/2014/main" id="{BA190FF2-0609-D786-8DB0-02F7829CA2FA}"/>
              </a:ext>
            </a:extLst>
          </p:cNvPr>
          <p:cNvSpPr txBox="1"/>
          <p:nvPr/>
        </p:nvSpPr>
        <p:spPr>
          <a:xfrm>
            <a:off x="7827423" y="5880437"/>
            <a:ext cx="854912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2019</a:t>
            </a:r>
            <a:endParaRPr sz="2489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9C1E6F4-3EC8-FF90-57AC-0823734DE011}"/>
              </a:ext>
            </a:extLst>
          </p:cNvPr>
          <p:cNvGrpSpPr/>
          <p:nvPr/>
        </p:nvGrpSpPr>
        <p:grpSpPr>
          <a:xfrm>
            <a:off x="10735675" y="4494493"/>
            <a:ext cx="1299429" cy="1072959"/>
            <a:chOff x="8030497" y="3570200"/>
            <a:chExt cx="974572" cy="8047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CFB274-6811-1696-438D-7EEA70FF7E14}"/>
                </a:ext>
              </a:extLst>
            </p:cNvPr>
            <p:cNvSpPr/>
            <p:nvPr/>
          </p:nvSpPr>
          <p:spPr>
            <a:xfrm>
              <a:off x="8030497" y="3570200"/>
              <a:ext cx="929960" cy="804719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8D02838-C904-B316-A0E9-F5483B852490}"/>
                </a:ext>
              </a:extLst>
            </p:cNvPr>
            <p:cNvGrpSpPr/>
            <p:nvPr/>
          </p:nvGrpSpPr>
          <p:grpSpPr>
            <a:xfrm>
              <a:off x="8153281" y="3623218"/>
              <a:ext cx="851788" cy="692763"/>
              <a:chOff x="8153281" y="3623218"/>
              <a:chExt cx="851788" cy="692763"/>
            </a:xfrm>
          </p:grpSpPr>
          <p:sp>
            <p:nvSpPr>
              <p:cNvPr id="6" name="Google Shape;550;p50">
                <a:extLst>
                  <a:ext uri="{FF2B5EF4-FFF2-40B4-BE49-F238E27FC236}">
                    <a16:creationId xmlns:a16="http://schemas.microsoft.com/office/drawing/2014/main" id="{DFED2204-0E05-5313-A66D-CBB54C176E26}"/>
                  </a:ext>
                </a:extLst>
              </p:cNvPr>
              <p:cNvSpPr/>
              <p:nvPr/>
            </p:nvSpPr>
            <p:spPr>
              <a:xfrm>
                <a:off x="8153281" y="4122260"/>
                <a:ext cx="91440" cy="91440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8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7" name="Google Shape;557;p50">
                <a:extLst>
                  <a:ext uri="{FF2B5EF4-FFF2-40B4-BE49-F238E27FC236}">
                    <a16:creationId xmlns:a16="http://schemas.microsoft.com/office/drawing/2014/main" id="{7B5C506D-6953-C4F1-FC64-37942439B0EB}"/>
                  </a:ext>
                </a:extLst>
              </p:cNvPr>
              <p:cNvSpPr/>
              <p:nvPr/>
            </p:nvSpPr>
            <p:spPr>
              <a:xfrm>
                <a:off x="8153281" y="3939219"/>
                <a:ext cx="91440" cy="9144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8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8" name="Google Shape;557;p50">
                <a:extLst>
                  <a:ext uri="{FF2B5EF4-FFF2-40B4-BE49-F238E27FC236}">
                    <a16:creationId xmlns:a16="http://schemas.microsoft.com/office/drawing/2014/main" id="{8C18229A-F149-D969-AABE-0EE0888EA7BE}"/>
                  </a:ext>
                </a:extLst>
              </p:cNvPr>
              <p:cNvSpPr/>
              <p:nvPr/>
            </p:nvSpPr>
            <p:spPr>
              <a:xfrm>
                <a:off x="8153281" y="3753869"/>
                <a:ext cx="91440" cy="9144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8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3" name="Google Shape;246;g11fe1fe1c0b_0_14">
                <a:extLst>
                  <a:ext uri="{FF2B5EF4-FFF2-40B4-BE49-F238E27FC236}">
                    <a16:creationId xmlns:a16="http://schemas.microsoft.com/office/drawing/2014/main" id="{08650A32-10E8-6611-6660-74688315D12E}"/>
                  </a:ext>
                </a:extLst>
              </p:cNvPr>
              <p:cNvSpPr txBox="1"/>
              <p:nvPr/>
            </p:nvSpPr>
            <p:spPr>
              <a:xfrm>
                <a:off x="8259445" y="3623218"/>
                <a:ext cx="745624" cy="692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67" dirty="0">
                    <a:sym typeface="Calibri"/>
                  </a:rPr>
                  <a:t>Exceptional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67" dirty="0">
                    <a:sym typeface="Calibri"/>
                  </a:rPr>
                  <a:t>Great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67" dirty="0">
                    <a:sym typeface="Calibri"/>
                  </a:rPr>
                  <a:t>Good</a:t>
                </a:r>
              </a:p>
            </p:txBody>
          </p:sp>
        </p:grpSp>
      </p:grp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EAB0EDD9-1959-23A5-E9B4-C4E0D487764D}"/>
              </a:ext>
            </a:extLst>
          </p:cNvPr>
          <p:cNvCxnSpPr/>
          <p:nvPr/>
        </p:nvCxnSpPr>
        <p:spPr>
          <a:xfrm>
            <a:off x="2702325" y="1821194"/>
            <a:ext cx="0" cy="452288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00C6890A-43FB-6F53-52AF-8F2B14270A10}"/>
              </a:ext>
            </a:extLst>
          </p:cNvPr>
          <p:cNvCxnSpPr/>
          <p:nvPr/>
        </p:nvCxnSpPr>
        <p:spPr>
          <a:xfrm>
            <a:off x="5220273" y="1794867"/>
            <a:ext cx="0" cy="452288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415BE0E9-40CC-E225-E753-F3ED0B6F7568}"/>
              </a:ext>
            </a:extLst>
          </p:cNvPr>
          <p:cNvCxnSpPr/>
          <p:nvPr/>
        </p:nvCxnSpPr>
        <p:spPr>
          <a:xfrm>
            <a:off x="7695073" y="1794867"/>
            <a:ext cx="0" cy="452288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Google Shape;567;p50">
            <a:extLst>
              <a:ext uri="{FF2B5EF4-FFF2-40B4-BE49-F238E27FC236}">
                <a16:creationId xmlns:a16="http://schemas.microsoft.com/office/drawing/2014/main" id="{EDDBD9E7-0045-4D39-9703-0FBE581926AA}"/>
              </a:ext>
            </a:extLst>
          </p:cNvPr>
          <p:cNvSpPr txBox="1"/>
          <p:nvPr/>
        </p:nvSpPr>
        <p:spPr>
          <a:xfrm>
            <a:off x="5594665" y="6207081"/>
            <a:ext cx="1759171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Period When Hired</a:t>
            </a:r>
            <a:endParaRPr sz="16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17" name="Google Shape;567;p50">
            <a:extLst>
              <a:ext uri="{FF2B5EF4-FFF2-40B4-BE49-F238E27FC236}">
                <a16:creationId xmlns:a16="http://schemas.microsoft.com/office/drawing/2014/main" id="{EFFE2846-2A9B-D4D5-7572-31F97D11FD88}"/>
              </a:ext>
            </a:extLst>
          </p:cNvPr>
          <p:cNvSpPr txBox="1"/>
          <p:nvPr/>
        </p:nvSpPr>
        <p:spPr>
          <a:xfrm>
            <a:off x="8256396" y="6207081"/>
            <a:ext cx="1759171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Period When Hired</a:t>
            </a:r>
            <a:endParaRPr sz="16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18" name="Google Shape;567;p50">
            <a:extLst>
              <a:ext uri="{FF2B5EF4-FFF2-40B4-BE49-F238E27FC236}">
                <a16:creationId xmlns:a16="http://schemas.microsoft.com/office/drawing/2014/main" id="{DC8D9B88-1B18-4392-7020-FB081582D039}"/>
              </a:ext>
            </a:extLst>
          </p:cNvPr>
          <p:cNvSpPr txBox="1"/>
          <p:nvPr/>
        </p:nvSpPr>
        <p:spPr>
          <a:xfrm>
            <a:off x="3087299" y="6207081"/>
            <a:ext cx="1759171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Period When Hired</a:t>
            </a:r>
            <a:endParaRPr sz="16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524" name="Google Shape;567;p50">
            <a:extLst>
              <a:ext uri="{FF2B5EF4-FFF2-40B4-BE49-F238E27FC236}">
                <a16:creationId xmlns:a16="http://schemas.microsoft.com/office/drawing/2014/main" id="{10A48799-5D22-FD3A-87E2-55A441ABFAC9}"/>
              </a:ext>
            </a:extLst>
          </p:cNvPr>
          <p:cNvSpPr txBox="1"/>
          <p:nvPr/>
        </p:nvSpPr>
        <p:spPr>
          <a:xfrm>
            <a:off x="624985" y="6207081"/>
            <a:ext cx="1759171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Lato regular" panose="020F0502020204030203" pitchFamily="34" charset="0"/>
                <a:ea typeface="Lato Black"/>
                <a:cs typeface="Lato Black"/>
                <a:sym typeface="Lato Black"/>
              </a:rPr>
              <a:t>Period When Hired</a:t>
            </a:r>
            <a:endParaRPr sz="1600" dirty="0">
              <a:solidFill>
                <a:schemeClr val="bg1">
                  <a:lumMod val="65000"/>
                </a:schemeClr>
              </a:solidFill>
              <a:latin typeface="Lato regular" panose="020F0502020204030203" pitchFamily="34" charset="0"/>
            </a:endParaRPr>
          </a:p>
        </p:txBody>
      </p:sp>
      <p:sp>
        <p:nvSpPr>
          <p:cNvPr id="3" name="Google Shape;1086;p79">
            <a:extLst>
              <a:ext uri="{FF2B5EF4-FFF2-40B4-BE49-F238E27FC236}">
                <a16:creationId xmlns:a16="http://schemas.microsoft.com/office/drawing/2014/main" id="{3D1E71CA-CC59-07F3-EEC9-57871F7B8316}"/>
              </a:ext>
            </a:extLst>
          </p:cNvPr>
          <p:cNvSpPr txBox="1"/>
          <p:nvPr/>
        </p:nvSpPr>
        <p:spPr>
          <a:xfrm>
            <a:off x="10504583" y="1368549"/>
            <a:ext cx="106054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CASE STUDY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36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730C29A-80A3-8A1B-C6BE-1450A35E2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9600" dirty="0"/>
              <a:t>Graphic Elements</a:t>
            </a:r>
          </a:p>
        </p:txBody>
      </p:sp>
    </p:spTree>
    <p:extLst>
      <p:ext uri="{BB962C8B-B14F-4D97-AF65-F5344CB8AC3E}">
        <p14:creationId xmlns:p14="http://schemas.microsoft.com/office/powerpoint/2010/main" val="4089081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C4F5E-BC47-9EC5-4CE3-BF40BB1DC1EF}"/>
              </a:ext>
            </a:extLst>
          </p:cNvPr>
          <p:cNvSpPr/>
          <p:nvPr/>
        </p:nvSpPr>
        <p:spPr>
          <a:xfrm>
            <a:off x="9962160" y="733089"/>
            <a:ext cx="2229840" cy="2509022"/>
          </a:xfrm>
          <a:prstGeom prst="rect">
            <a:avLst/>
          </a:prstGeom>
          <a:solidFill>
            <a:srgbClr val="0CD6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appendix, give them red cross &amp; green checks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/ or a </a:t>
            </a: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graphic icon pack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E7119FC-3413-E7D9-F052-FA31933E8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4800" y="1400860"/>
            <a:ext cx="1097280" cy="109728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76CCEBD-FFB2-38AD-31C3-249F38422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8126" y="1400860"/>
            <a:ext cx="1097280" cy="10972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EC25F5C-1894-1664-CA47-9F875D577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8126" y="1400860"/>
            <a:ext cx="1097280" cy="109728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FC4C7E-89DC-D911-B2BC-BADEAF93D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8137" y="1400860"/>
            <a:ext cx="1097280" cy="10972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ED2BA9F-7B60-5B5D-F6C8-D98B4A16B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9573" y="2769098"/>
            <a:ext cx="1097280" cy="10972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934F64F-A9F4-224B-AC35-A3CDE29A57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15599" y="2798009"/>
            <a:ext cx="1097280" cy="10972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A421611-E5F4-4A76-D7E9-78BDC61DE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8137" y="2818011"/>
            <a:ext cx="1097280" cy="109728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3BAF84E-EAAA-A67B-8056-3A2EF26C40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04800" y="2769098"/>
            <a:ext cx="1097280" cy="10972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AD15741-C031-0D6A-B963-EC103C2C34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61463" y="2769098"/>
            <a:ext cx="1097280" cy="10972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70620EA-8197-0EE3-ADB7-A9865A7DF9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8126" y="2769098"/>
            <a:ext cx="1097280" cy="10972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69D7D1D-E7D4-5F48-C658-7675D94F4E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45599" y="4059991"/>
            <a:ext cx="1097280" cy="109728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5E457C8-9A71-3A48-447C-B678929B51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15599" y="4059991"/>
            <a:ext cx="1097280" cy="109728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5F8E9E2-49DC-3B97-A127-170CFBADFFA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85599" y="4059991"/>
            <a:ext cx="1097280" cy="109728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211479A-7EA0-3DEE-88F8-4E721FD7060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055599" y="4059991"/>
            <a:ext cx="1097280" cy="109728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CEAEBC6-12EB-540A-DABF-781B79C576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48126" y="4059991"/>
            <a:ext cx="1097280" cy="109728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EC98410-3B6E-38E6-360E-0E94F181A13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518126" y="4059991"/>
            <a:ext cx="1097280" cy="109728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B4D5E38-8454-2034-DD3A-84DAD6CAE959}"/>
              </a:ext>
            </a:extLst>
          </p:cNvPr>
          <p:cNvSpPr/>
          <p:nvPr/>
        </p:nvSpPr>
        <p:spPr>
          <a:xfrm>
            <a:off x="9962160" y="3366651"/>
            <a:ext cx="2229840" cy="2509022"/>
          </a:xfrm>
          <a:prstGeom prst="rect">
            <a:avLst/>
          </a:prstGeom>
          <a:solidFill>
            <a:srgbClr val="0CD6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 change the colors of these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A51A56-7B8E-FD4A-60D1-915E42778747}"/>
              </a:ext>
            </a:extLst>
          </p:cNvPr>
          <p:cNvGrpSpPr/>
          <p:nvPr/>
        </p:nvGrpSpPr>
        <p:grpSpPr>
          <a:xfrm>
            <a:off x="631394" y="3592058"/>
            <a:ext cx="548640" cy="548640"/>
            <a:chOff x="9875747" y="3222816"/>
            <a:chExt cx="403083" cy="403083"/>
          </a:xfrm>
        </p:grpSpPr>
        <p:sp>
          <p:nvSpPr>
            <p:cNvPr id="3" name="Google Shape;245;p6">
              <a:extLst>
                <a:ext uri="{FF2B5EF4-FFF2-40B4-BE49-F238E27FC236}">
                  <a16:creationId xmlns:a16="http://schemas.microsoft.com/office/drawing/2014/main" id="{CC249232-0F16-D065-CA2C-7D497C7A96C4}"/>
                </a:ext>
              </a:extLst>
            </p:cNvPr>
            <p:cNvSpPr/>
            <p:nvPr/>
          </p:nvSpPr>
          <p:spPr>
            <a:xfrm>
              <a:off x="9875747" y="3222816"/>
              <a:ext cx="403083" cy="40308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6;p6">
              <a:extLst>
                <a:ext uri="{FF2B5EF4-FFF2-40B4-BE49-F238E27FC236}">
                  <a16:creationId xmlns:a16="http://schemas.microsoft.com/office/drawing/2014/main" id="{E6118E85-A837-2A81-2562-E3698DF42338}"/>
                </a:ext>
              </a:extLst>
            </p:cNvPr>
            <p:cNvSpPr/>
            <p:nvPr/>
          </p:nvSpPr>
          <p:spPr>
            <a:xfrm>
              <a:off x="9957080" y="3328773"/>
              <a:ext cx="238634" cy="200453"/>
            </a:xfrm>
            <a:custGeom>
              <a:avLst/>
              <a:gdLst/>
              <a:ahLst/>
              <a:cxnLst/>
              <a:rect l="l" t="t" r="r" b="b"/>
              <a:pathLst>
                <a:path w="237787" h="199741" extrusionOk="0">
                  <a:moveTo>
                    <a:pt x="0" y="116732"/>
                  </a:moveTo>
                  <a:lnTo>
                    <a:pt x="97709" y="199741"/>
                  </a:lnTo>
                  <a:lnTo>
                    <a:pt x="237787" y="31993"/>
                  </a:lnTo>
                  <a:lnTo>
                    <a:pt x="199741" y="0"/>
                  </a:lnTo>
                  <a:lnTo>
                    <a:pt x="91656" y="127972"/>
                  </a:lnTo>
                  <a:lnTo>
                    <a:pt x="32858" y="795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24AEA8-5F91-F637-0C06-0E90074CF2D8}"/>
              </a:ext>
            </a:extLst>
          </p:cNvPr>
          <p:cNvGrpSpPr/>
          <p:nvPr/>
        </p:nvGrpSpPr>
        <p:grpSpPr>
          <a:xfrm>
            <a:off x="630180" y="2837534"/>
            <a:ext cx="548640" cy="548640"/>
            <a:chOff x="7041528" y="3222816"/>
            <a:chExt cx="403083" cy="403083"/>
          </a:xfrm>
        </p:grpSpPr>
        <p:sp>
          <p:nvSpPr>
            <p:cNvPr id="8" name="Google Shape;245;p6">
              <a:extLst>
                <a:ext uri="{FF2B5EF4-FFF2-40B4-BE49-F238E27FC236}">
                  <a16:creationId xmlns:a16="http://schemas.microsoft.com/office/drawing/2014/main" id="{500BC51D-85BA-9DA2-BC70-52F447B77FC2}"/>
                </a:ext>
              </a:extLst>
            </p:cNvPr>
            <p:cNvSpPr/>
            <p:nvPr/>
          </p:nvSpPr>
          <p:spPr>
            <a:xfrm>
              <a:off x="7041528" y="3222816"/>
              <a:ext cx="403083" cy="40308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6;p6">
              <a:extLst>
                <a:ext uri="{FF2B5EF4-FFF2-40B4-BE49-F238E27FC236}">
                  <a16:creationId xmlns:a16="http://schemas.microsoft.com/office/drawing/2014/main" id="{235B62C8-C944-20D9-DB94-7E73CF0F80E6}"/>
                </a:ext>
              </a:extLst>
            </p:cNvPr>
            <p:cNvSpPr/>
            <p:nvPr/>
          </p:nvSpPr>
          <p:spPr>
            <a:xfrm>
              <a:off x="7122861" y="3328773"/>
              <a:ext cx="238634" cy="200453"/>
            </a:xfrm>
            <a:custGeom>
              <a:avLst/>
              <a:gdLst/>
              <a:ahLst/>
              <a:cxnLst/>
              <a:rect l="l" t="t" r="r" b="b"/>
              <a:pathLst>
                <a:path w="237787" h="199741" extrusionOk="0">
                  <a:moveTo>
                    <a:pt x="0" y="116732"/>
                  </a:moveTo>
                  <a:lnTo>
                    <a:pt x="97709" y="199741"/>
                  </a:lnTo>
                  <a:lnTo>
                    <a:pt x="237787" y="31993"/>
                  </a:lnTo>
                  <a:lnTo>
                    <a:pt x="199741" y="0"/>
                  </a:lnTo>
                  <a:lnTo>
                    <a:pt x="91656" y="127972"/>
                  </a:lnTo>
                  <a:lnTo>
                    <a:pt x="32858" y="795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083545-EB30-1477-B646-52A2EDD69BB5}"/>
              </a:ext>
            </a:extLst>
          </p:cNvPr>
          <p:cNvGrpSpPr/>
          <p:nvPr/>
        </p:nvGrpSpPr>
        <p:grpSpPr>
          <a:xfrm>
            <a:off x="631394" y="4344777"/>
            <a:ext cx="548640" cy="548640"/>
            <a:chOff x="9875747" y="3222816"/>
            <a:chExt cx="403083" cy="403083"/>
          </a:xfrm>
        </p:grpSpPr>
        <p:sp>
          <p:nvSpPr>
            <p:cNvPr id="11" name="Google Shape;245;p6">
              <a:extLst>
                <a:ext uri="{FF2B5EF4-FFF2-40B4-BE49-F238E27FC236}">
                  <a16:creationId xmlns:a16="http://schemas.microsoft.com/office/drawing/2014/main" id="{A06AB8DC-BEA1-82BC-AB0C-40DE43C39E1A}"/>
                </a:ext>
              </a:extLst>
            </p:cNvPr>
            <p:cNvSpPr/>
            <p:nvPr/>
          </p:nvSpPr>
          <p:spPr>
            <a:xfrm>
              <a:off x="9875747" y="3222816"/>
              <a:ext cx="403083" cy="4030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6;p6">
              <a:extLst>
                <a:ext uri="{FF2B5EF4-FFF2-40B4-BE49-F238E27FC236}">
                  <a16:creationId xmlns:a16="http://schemas.microsoft.com/office/drawing/2014/main" id="{BA1BD392-2E61-2D5E-788B-F2CEC0D0D8C5}"/>
                </a:ext>
              </a:extLst>
            </p:cNvPr>
            <p:cNvSpPr/>
            <p:nvPr/>
          </p:nvSpPr>
          <p:spPr>
            <a:xfrm>
              <a:off x="9957080" y="3328773"/>
              <a:ext cx="238634" cy="200453"/>
            </a:xfrm>
            <a:custGeom>
              <a:avLst/>
              <a:gdLst/>
              <a:ahLst/>
              <a:cxnLst/>
              <a:rect l="l" t="t" r="r" b="b"/>
              <a:pathLst>
                <a:path w="237787" h="199741" extrusionOk="0">
                  <a:moveTo>
                    <a:pt x="0" y="116732"/>
                  </a:moveTo>
                  <a:lnTo>
                    <a:pt x="97709" y="199741"/>
                  </a:lnTo>
                  <a:lnTo>
                    <a:pt x="237787" y="31993"/>
                  </a:lnTo>
                  <a:lnTo>
                    <a:pt x="199741" y="0"/>
                  </a:lnTo>
                  <a:lnTo>
                    <a:pt x="91656" y="127972"/>
                  </a:lnTo>
                  <a:lnTo>
                    <a:pt x="32858" y="795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2740AA-F64F-83E6-D343-28E9EA08C5A0}"/>
              </a:ext>
            </a:extLst>
          </p:cNvPr>
          <p:cNvGrpSpPr/>
          <p:nvPr/>
        </p:nvGrpSpPr>
        <p:grpSpPr>
          <a:xfrm>
            <a:off x="630180" y="2040605"/>
            <a:ext cx="548640" cy="548640"/>
            <a:chOff x="7041528" y="3222816"/>
            <a:chExt cx="403083" cy="403083"/>
          </a:xfrm>
        </p:grpSpPr>
        <p:sp>
          <p:nvSpPr>
            <p:cNvPr id="15" name="Google Shape;245;p6">
              <a:extLst>
                <a:ext uri="{FF2B5EF4-FFF2-40B4-BE49-F238E27FC236}">
                  <a16:creationId xmlns:a16="http://schemas.microsoft.com/office/drawing/2014/main" id="{B38C626E-939C-C6DD-33D8-139024CA21D8}"/>
                </a:ext>
              </a:extLst>
            </p:cNvPr>
            <p:cNvSpPr/>
            <p:nvPr/>
          </p:nvSpPr>
          <p:spPr>
            <a:xfrm>
              <a:off x="7041528" y="3222816"/>
              <a:ext cx="403083" cy="403083"/>
            </a:xfrm>
            <a:prstGeom prst="ellipse">
              <a:avLst/>
            </a:prstGeom>
            <a:solidFill>
              <a:srgbClr val="20E0B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6;p6">
              <a:extLst>
                <a:ext uri="{FF2B5EF4-FFF2-40B4-BE49-F238E27FC236}">
                  <a16:creationId xmlns:a16="http://schemas.microsoft.com/office/drawing/2014/main" id="{3A7B5E98-AE17-6325-BA6C-31549AFF8B72}"/>
                </a:ext>
              </a:extLst>
            </p:cNvPr>
            <p:cNvSpPr/>
            <p:nvPr/>
          </p:nvSpPr>
          <p:spPr>
            <a:xfrm>
              <a:off x="7122861" y="3328773"/>
              <a:ext cx="238634" cy="200453"/>
            </a:xfrm>
            <a:custGeom>
              <a:avLst/>
              <a:gdLst/>
              <a:ahLst/>
              <a:cxnLst/>
              <a:rect l="l" t="t" r="r" b="b"/>
              <a:pathLst>
                <a:path w="237787" h="199741" extrusionOk="0">
                  <a:moveTo>
                    <a:pt x="0" y="116732"/>
                  </a:moveTo>
                  <a:lnTo>
                    <a:pt x="97709" y="199741"/>
                  </a:lnTo>
                  <a:lnTo>
                    <a:pt x="237787" y="31993"/>
                  </a:lnTo>
                  <a:lnTo>
                    <a:pt x="199741" y="0"/>
                  </a:lnTo>
                  <a:lnTo>
                    <a:pt x="91656" y="127972"/>
                  </a:lnTo>
                  <a:lnTo>
                    <a:pt x="32858" y="795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CF6D62-A96F-22D3-04BA-046ADB142873}"/>
              </a:ext>
            </a:extLst>
          </p:cNvPr>
          <p:cNvGrpSpPr/>
          <p:nvPr/>
        </p:nvGrpSpPr>
        <p:grpSpPr>
          <a:xfrm>
            <a:off x="630180" y="1268735"/>
            <a:ext cx="548640" cy="548640"/>
            <a:chOff x="7041528" y="3222816"/>
            <a:chExt cx="403083" cy="403083"/>
          </a:xfrm>
        </p:grpSpPr>
        <p:sp>
          <p:nvSpPr>
            <p:cNvPr id="20" name="Google Shape;245;p6">
              <a:extLst>
                <a:ext uri="{FF2B5EF4-FFF2-40B4-BE49-F238E27FC236}">
                  <a16:creationId xmlns:a16="http://schemas.microsoft.com/office/drawing/2014/main" id="{987A8919-9F0F-93D7-9979-C2AE2E2643EC}"/>
                </a:ext>
              </a:extLst>
            </p:cNvPr>
            <p:cNvSpPr/>
            <p:nvPr/>
          </p:nvSpPr>
          <p:spPr>
            <a:xfrm>
              <a:off x="7041528" y="3222816"/>
              <a:ext cx="403083" cy="403083"/>
            </a:xfrm>
            <a:prstGeom prst="ellipse">
              <a:avLst/>
            </a:prstGeom>
            <a:solidFill>
              <a:srgbClr val="3CB1E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6;p6">
              <a:extLst>
                <a:ext uri="{FF2B5EF4-FFF2-40B4-BE49-F238E27FC236}">
                  <a16:creationId xmlns:a16="http://schemas.microsoft.com/office/drawing/2014/main" id="{095F4A3F-7D74-446F-64B3-7B0E18AE042E}"/>
                </a:ext>
              </a:extLst>
            </p:cNvPr>
            <p:cNvSpPr/>
            <p:nvPr/>
          </p:nvSpPr>
          <p:spPr>
            <a:xfrm>
              <a:off x="7122861" y="3328773"/>
              <a:ext cx="238634" cy="200453"/>
            </a:xfrm>
            <a:custGeom>
              <a:avLst/>
              <a:gdLst/>
              <a:ahLst/>
              <a:cxnLst/>
              <a:rect l="l" t="t" r="r" b="b"/>
              <a:pathLst>
                <a:path w="237787" h="199741" extrusionOk="0">
                  <a:moveTo>
                    <a:pt x="0" y="116732"/>
                  </a:moveTo>
                  <a:lnTo>
                    <a:pt x="97709" y="199741"/>
                  </a:lnTo>
                  <a:lnTo>
                    <a:pt x="237787" y="31993"/>
                  </a:lnTo>
                  <a:lnTo>
                    <a:pt x="199741" y="0"/>
                  </a:lnTo>
                  <a:lnTo>
                    <a:pt x="91656" y="127972"/>
                  </a:lnTo>
                  <a:lnTo>
                    <a:pt x="32858" y="795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92D87F-26C7-18F9-9DBD-704A2CD85A6F}"/>
              </a:ext>
            </a:extLst>
          </p:cNvPr>
          <p:cNvGrpSpPr/>
          <p:nvPr/>
        </p:nvGrpSpPr>
        <p:grpSpPr>
          <a:xfrm>
            <a:off x="1412444" y="3592058"/>
            <a:ext cx="548640" cy="548640"/>
            <a:chOff x="13356453" y="3222815"/>
            <a:chExt cx="548640" cy="548640"/>
          </a:xfrm>
        </p:grpSpPr>
        <p:sp>
          <p:nvSpPr>
            <p:cNvPr id="25" name="Google Shape;245;p6">
              <a:extLst>
                <a:ext uri="{FF2B5EF4-FFF2-40B4-BE49-F238E27FC236}">
                  <a16:creationId xmlns:a16="http://schemas.microsoft.com/office/drawing/2014/main" id="{9F7F0B27-C2E7-5800-EF60-38A5C7DF10A6}"/>
                </a:ext>
              </a:extLst>
            </p:cNvPr>
            <p:cNvSpPr/>
            <p:nvPr/>
          </p:nvSpPr>
          <p:spPr>
            <a:xfrm>
              <a:off x="13356453" y="3222815"/>
              <a:ext cx="548640" cy="5486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Multiplication Sign 26">
              <a:extLst>
                <a:ext uri="{FF2B5EF4-FFF2-40B4-BE49-F238E27FC236}">
                  <a16:creationId xmlns:a16="http://schemas.microsoft.com/office/drawing/2014/main" id="{407399ED-33BA-1FE4-6A58-BD110E9319B2}"/>
                </a:ext>
              </a:extLst>
            </p:cNvPr>
            <p:cNvSpPr/>
            <p:nvPr/>
          </p:nvSpPr>
          <p:spPr>
            <a:xfrm>
              <a:off x="13422810" y="3281831"/>
              <a:ext cx="428625" cy="428625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0C4ADB-2AD3-17AC-F237-05B737E8D856}"/>
              </a:ext>
            </a:extLst>
          </p:cNvPr>
          <p:cNvGrpSpPr/>
          <p:nvPr/>
        </p:nvGrpSpPr>
        <p:grpSpPr>
          <a:xfrm>
            <a:off x="1412443" y="4344777"/>
            <a:ext cx="548640" cy="548640"/>
            <a:chOff x="13356452" y="3975534"/>
            <a:chExt cx="548640" cy="548640"/>
          </a:xfrm>
        </p:grpSpPr>
        <p:sp>
          <p:nvSpPr>
            <p:cNvPr id="31" name="Google Shape;245;p6">
              <a:extLst>
                <a:ext uri="{FF2B5EF4-FFF2-40B4-BE49-F238E27FC236}">
                  <a16:creationId xmlns:a16="http://schemas.microsoft.com/office/drawing/2014/main" id="{3C144EFF-73DF-4775-A42C-70B4C5BB8B20}"/>
                </a:ext>
              </a:extLst>
            </p:cNvPr>
            <p:cNvSpPr/>
            <p:nvPr/>
          </p:nvSpPr>
          <p:spPr>
            <a:xfrm>
              <a:off x="13356452" y="3975534"/>
              <a:ext cx="548640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6C3F89-7BED-45F1-C089-B376D35FED3B}"/>
                </a:ext>
              </a:extLst>
            </p:cNvPr>
            <p:cNvSpPr/>
            <p:nvPr/>
          </p:nvSpPr>
          <p:spPr>
            <a:xfrm>
              <a:off x="13496787" y="4210235"/>
              <a:ext cx="27432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Google Shape;133;p227">
            <a:extLst>
              <a:ext uri="{FF2B5EF4-FFF2-40B4-BE49-F238E27FC236}">
                <a16:creationId xmlns:a16="http://schemas.microsoft.com/office/drawing/2014/main" id="{158314F3-D085-B1E6-BBA9-03E574CFA1C1}"/>
              </a:ext>
            </a:extLst>
          </p:cNvPr>
          <p:cNvSpPr/>
          <p:nvPr/>
        </p:nvSpPr>
        <p:spPr>
          <a:xfrm>
            <a:off x="5535197" y="363682"/>
            <a:ext cx="387426" cy="383836"/>
          </a:xfrm>
          <a:prstGeom prst="ellipse">
            <a:avLst/>
          </a:prstGeom>
          <a:noFill/>
          <a:ln w="28575">
            <a:solidFill>
              <a:srgbClr val="3CB1E5"/>
            </a:solidFill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160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1</a:t>
            </a:r>
            <a:endParaRPr sz="160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37" name="Google Shape;136;p227">
            <a:extLst>
              <a:ext uri="{FF2B5EF4-FFF2-40B4-BE49-F238E27FC236}">
                <a16:creationId xmlns:a16="http://schemas.microsoft.com/office/drawing/2014/main" id="{73E26AD0-8E44-11D4-3F62-EB1244D724F8}"/>
              </a:ext>
            </a:extLst>
          </p:cNvPr>
          <p:cNvSpPr/>
          <p:nvPr/>
        </p:nvSpPr>
        <p:spPr>
          <a:xfrm>
            <a:off x="6096000" y="363682"/>
            <a:ext cx="387426" cy="383836"/>
          </a:xfrm>
          <a:prstGeom prst="ellipse">
            <a:avLst/>
          </a:prstGeom>
          <a:noFill/>
          <a:ln w="28575">
            <a:solidFill>
              <a:srgbClr val="3CB1E5"/>
            </a:solidFill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160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2</a:t>
            </a:r>
            <a:endParaRPr sz="160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39" name="Google Shape;138;p227">
            <a:extLst>
              <a:ext uri="{FF2B5EF4-FFF2-40B4-BE49-F238E27FC236}">
                <a16:creationId xmlns:a16="http://schemas.microsoft.com/office/drawing/2014/main" id="{3785F1D9-E0BF-E175-6199-AE7F1D062FDB}"/>
              </a:ext>
            </a:extLst>
          </p:cNvPr>
          <p:cNvSpPr/>
          <p:nvPr/>
        </p:nvSpPr>
        <p:spPr>
          <a:xfrm>
            <a:off x="6655840" y="363682"/>
            <a:ext cx="387426" cy="383836"/>
          </a:xfrm>
          <a:prstGeom prst="ellipse">
            <a:avLst/>
          </a:prstGeom>
          <a:noFill/>
          <a:ln w="28575">
            <a:solidFill>
              <a:srgbClr val="3CB1E5"/>
            </a:solidFill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160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3</a:t>
            </a:r>
            <a:endParaRPr sz="160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41" name="Google Shape;140;p227">
            <a:extLst>
              <a:ext uri="{FF2B5EF4-FFF2-40B4-BE49-F238E27FC236}">
                <a16:creationId xmlns:a16="http://schemas.microsoft.com/office/drawing/2014/main" id="{61D2C5BA-E5C5-F026-3394-E5BBC2260CB8}"/>
              </a:ext>
            </a:extLst>
          </p:cNvPr>
          <p:cNvSpPr/>
          <p:nvPr/>
        </p:nvSpPr>
        <p:spPr>
          <a:xfrm>
            <a:off x="7276044" y="363682"/>
            <a:ext cx="387426" cy="383836"/>
          </a:xfrm>
          <a:prstGeom prst="ellipse">
            <a:avLst/>
          </a:prstGeom>
          <a:noFill/>
          <a:ln w="28575">
            <a:solidFill>
              <a:srgbClr val="3CB1E5"/>
            </a:solidFill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160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4</a:t>
            </a:r>
            <a:endParaRPr sz="160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  <p:sp>
        <p:nvSpPr>
          <p:cNvPr id="43" name="Google Shape;147;p227">
            <a:extLst>
              <a:ext uri="{FF2B5EF4-FFF2-40B4-BE49-F238E27FC236}">
                <a16:creationId xmlns:a16="http://schemas.microsoft.com/office/drawing/2014/main" id="{A7FDE8AD-DF44-7E0E-A6ED-874C988E86E8}"/>
              </a:ext>
            </a:extLst>
          </p:cNvPr>
          <p:cNvSpPr/>
          <p:nvPr/>
        </p:nvSpPr>
        <p:spPr>
          <a:xfrm>
            <a:off x="7816511" y="363682"/>
            <a:ext cx="387426" cy="383836"/>
          </a:xfrm>
          <a:prstGeom prst="ellipse">
            <a:avLst/>
          </a:prstGeom>
          <a:noFill/>
          <a:ln w="28575">
            <a:solidFill>
              <a:srgbClr val="3CB1E5"/>
            </a:solidFill>
          </a:ln>
        </p:spPr>
        <p:txBody>
          <a:bodyPr spcFirstLastPara="1" wrap="square" lIns="100767" tIns="100767" rIns="100767" bIns="100767" anchor="ctr" anchorCtr="0">
            <a:noAutofit/>
          </a:bodyPr>
          <a:lstStyle/>
          <a:p>
            <a:pPr algn="ctr">
              <a:buSzPts val="3900"/>
            </a:pPr>
            <a:r>
              <a:rPr lang="en-US" sz="1600">
                <a:solidFill>
                  <a:srgbClr val="3CB1E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"/>
              </a:rPr>
              <a:t>5</a:t>
            </a:r>
            <a:endParaRPr sz="1600">
              <a:solidFill>
                <a:srgbClr val="3CB1E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382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8;p2">
            <a:extLst>
              <a:ext uri="{FF2B5EF4-FFF2-40B4-BE49-F238E27FC236}">
                <a16:creationId xmlns:a16="http://schemas.microsoft.com/office/drawing/2014/main" id="{0A889381-840F-C6D8-209D-B814798A24CD}"/>
              </a:ext>
            </a:extLst>
          </p:cNvPr>
          <p:cNvSpPr/>
          <p:nvPr/>
        </p:nvSpPr>
        <p:spPr>
          <a:xfrm>
            <a:off x="2776430" y="2171417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 Black"/>
              </a:rPr>
              <a:t>1. Review Partnership Goals &amp; Objectives</a:t>
            </a:r>
          </a:p>
        </p:txBody>
      </p:sp>
      <p:sp>
        <p:nvSpPr>
          <p:cNvPr id="13" name="Google Shape;189;p2">
            <a:extLst>
              <a:ext uri="{FF2B5EF4-FFF2-40B4-BE49-F238E27FC236}">
                <a16:creationId xmlns:a16="http://schemas.microsoft.com/office/drawing/2014/main" id="{774277EB-0289-6CAC-CF35-05416967A261}"/>
              </a:ext>
            </a:extLst>
          </p:cNvPr>
          <p:cNvSpPr/>
          <p:nvPr/>
        </p:nvSpPr>
        <p:spPr>
          <a:xfrm>
            <a:off x="2776430" y="2973091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sym typeface="Lato"/>
              </a:rPr>
              <a:t>2. Progress to Date</a:t>
            </a:r>
          </a:p>
        </p:txBody>
      </p:sp>
      <p:sp>
        <p:nvSpPr>
          <p:cNvPr id="14" name="Google Shape;190;p2">
            <a:extLst>
              <a:ext uri="{FF2B5EF4-FFF2-40B4-BE49-F238E27FC236}">
                <a16:creationId xmlns:a16="http://schemas.microsoft.com/office/drawing/2014/main" id="{9D7D9E6E-A303-A76A-F343-C5C743F5FF95}"/>
              </a:ext>
            </a:extLst>
          </p:cNvPr>
          <p:cNvSpPr/>
          <p:nvPr/>
        </p:nvSpPr>
        <p:spPr>
          <a:xfrm>
            <a:off x="2776430" y="3774765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228600" algn="bl" rotWithShape="0">
              <a:srgbClr val="214868">
                <a:alpha val="10000"/>
              </a:srgbClr>
            </a:outerShdw>
          </a:effectLst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2000" dirty="0">
                <a:solidFill>
                  <a:srgbClr val="FFFFFF"/>
                </a:solidFill>
                <a:latin typeface="Lato Black"/>
                <a:sym typeface="Lato"/>
              </a:rPr>
              <a:t>3. Data Review</a:t>
            </a:r>
          </a:p>
        </p:txBody>
      </p:sp>
      <p:sp>
        <p:nvSpPr>
          <p:cNvPr id="15" name="Google Shape;191;p2">
            <a:extLst>
              <a:ext uri="{FF2B5EF4-FFF2-40B4-BE49-F238E27FC236}">
                <a16:creationId xmlns:a16="http://schemas.microsoft.com/office/drawing/2014/main" id="{9E053F7F-7F3F-33AF-1F6A-FBE0F1A013DC}"/>
              </a:ext>
            </a:extLst>
          </p:cNvPr>
          <p:cNvSpPr/>
          <p:nvPr/>
        </p:nvSpPr>
        <p:spPr>
          <a:xfrm>
            <a:off x="2776430" y="4576439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Training Needs / Best Practices for Hiring Managers</a:t>
            </a:r>
          </a:p>
        </p:txBody>
      </p:sp>
      <p:sp>
        <p:nvSpPr>
          <p:cNvPr id="16" name="Google Shape;191;p2">
            <a:extLst>
              <a:ext uri="{FF2B5EF4-FFF2-40B4-BE49-F238E27FC236}">
                <a16:creationId xmlns:a16="http://schemas.microsoft.com/office/drawing/2014/main" id="{A7BAFED7-8D2A-C811-161F-774A5FBE26FF}"/>
              </a:ext>
            </a:extLst>
          </p:cNvPr>
          <p:cNvSpPr/>
          <p:nvPr/>
        </p:nvSpPr>
        <p:spPr>
          <a:xfrm>
            <a:off x="2776430" y="5378112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Next Steps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8D67DBA-644F-4A92-EC05-0231315A598F}"/>
              </a:ext>
            </a:extLst>
          </p:cNvPr>
          <p:cNvSpPr txBox="1">
            <a:spLocks/>
          </p:cNvSpPr>
          <p:nvPr/>
        </p:nvSpPr>
        <p:spPr>
          <a:xfrm>
            <a:off x="2776430" y="1247178"/>
            <a:ext cx="2510322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400" dirty="0"/>
              <a:t>Agenda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2EF91A-8802-8858-342B-F67EE91B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418" y="4036674"/>
            <a:ext cx="2326929" cy="26828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6E150-C2BE-1752-3A87-DB096B473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" y="6179785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59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C4F5E-BC47-9EC5-4CE3-BF40BB1DC1EF}"/>
              </a:ext>
            </a:extLst>
          </p:cNvPr>
          <p:cNvSpPr/>
          <p:nvPr/>
        </p:nvSpPr>
        <p:spPr>
          <a:xfrm>
            <a:off x="2032000" y="248476"/>
            <a:ext cx="8229600" cy="1375608"/>
          </a:xfrm>
          <a:prstGeom prst="rect">
            <a:avLst/>
          </a:prstGeom>
          <a:solidFill>
            <a:srgbClr val="0CD6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0" dirty="0">
                <a:effectLst/>
                <a:latin typeface="Lato regular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Headshot of everyone</a:t>
            </a:r>
            <a:endParaRPr lang="en-US" sz="6000" kern="100" dirty="0">
              <a:effectLst/>
              <a:latin typeface="Lato regular" panose="020F0502020204030203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human face, person, clothing, portrait&#10;&#10;Description automatically generated">
            <a:extLst>
              <a:ext uri="{FF2B5EF4-FFF2-40B4-BE49-F238E27FC236}">
                <a16:creationId xmlns:a16="http://schemas.microsoft.com/office/drawing/2014/main" id="{6B111BBF-95A0-3602-C5C3-A3427F1F6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261" y="4323524"/>
            <a:ext cx="2286000" cy="2286000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3C4CD5BD-90A3-CD50-C094-F64808D2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396" y="4323524"/>
            <a:ext cx="2286000" cy="2286000"/>
          </a:xfrm>
          <a:prstGeom prst="rect">
            <a:avLst/>
          </a:prstGeom>
        </p:spPr>
      </p:pic>
      <p:pic>
        <p:nvPicPr>
          <p:cNvPr id="13" name="Picture 12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1C4B3845-34AD-F02E-4266-14380C8C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596" y="1926769"/>
            <a:ext cx="2286000" cy="2286000"/>
          </a:xfrm>
          <a:prstGeom prst="rect">
            <a:avLst/>
          </a:prstGeom>
        </p:spPr>
      </p:pic>
      <p:pic>
        <p:nvPicPr>
          <p:cNvPr id="16" name="Picture 15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51B9F461-BADA-9B73-828F-F8F5F9595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514" y="4323524"/>
            <a:ext cx="2286000" cy="2286000"/>
          </a:xfrm>
          <a:prstGeom prst="rect">
            <a:avLst/>
          </a:prstGeom>
        </p:spPr>
      </p:pic>
      <p:pic>
        <p:nvPicPr>
          <p:cNvPr id="18" name="Picture 17" descr="A picture containing human face, smile, person, clothing&#10;&#10;Description automatically generated">
            <a:extLst>
              <a:ext uri="{FF2B5EF4-FFF2-40B4-BE49-F238E27FC236}">
                <a16:creationId xmlns:a16="http://schemas.microsoft.com/office/drawing/2014/main" id="{182D82BC-B2A2-8BE9-34FE-8D4CE2E11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745" y="1926769"/>
            <a:ext cx="2286000" cy="2286000"/>
          </a:xfrm>
          <a:prstGeom prst="rect">
            <a:avLst/>
          </a:prstGeom>
        </p:spPr>
      </p:pic>
      <p:pic>
        <p:nvPicPr>
          <p:cNvPr id="20" name="Picture 19" descr="A person wearing glasses and smiling&#10;&#10;Description automatically generated with low confidence">
            <a:extLst>
              <a:ext uri="{FF2B5EF4-FFF2-40B4-BE49-F238E27FC236}">
                <a16:creationId xmlns:a16="http://schemas.microsoft.com/office/drawing/2014/main" id="{8BAAF144-61C6-627F-A04B-BFDF4235B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441" y="4323524"/>
            <a:ext cx="2286000" cy="2286000"/>
          </a:xfrm>
          <a:prstGeom prst="rect">
            <a:avLst/>
          </a:prstGeom>
        </p:spPr>
      </p:pic>
      <p:pic>
        <p:nvPicPr>
          <p:cNvPr id="22" name="Picture 21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C68BF4A2-3D82-7498-7C5C-E1DB013A1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2106" y="1926769"/>
            <a:ext cx="2286000" cy="2286000"/>
          </a:xfrm>
          <a:prstGeom prst="rect">
            <a:avLst/>
          </a:prstGeom>
        </p:spPr>
      </p:pic>
      <p:pic>
        <p:nvPicPr>
          <p:cNvPr id="24" name="Picture 23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178C7F4-D7B1-9E43-23FE-E65782C8D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9447" y="1926769"/>
            <a:ext cx="2286000" cy="2286000"/>
          </a:xfrm>
          <a:prstGeom prst="rect">
            <a:avLst/>
          </a:prstGeom>
        </p:spPr>
      </p:pic>
      <p:pic>
        <p:nvPicPr>
          <p:cNvPr id="26" name="Picture 25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3240E2-7FE3-93DE-386A-E0F3BCEFBE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351" y="4323524"/>
            <a:ext cx="2286000" cy="2286000"/>
          </a:xfrm>
          <a:prstGeom prst="rect">
            <a:avLst/>
          </a:prstGeom>
        </p:spPr>
      </p:pic>
      <p:pic>
        <p:nvPicPr>
          <p:cNvPr id="28" name="Picture 27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FEBF7C79-D28C-7517-C2B1-6FB3AE6DC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7306" y="4323524"/>
            <a:ext cx="2286000" cy="2286000"/>
          </a:xfrm>
          <a:prstGeom prst="rect">
            <a:avLst/>
          </a:prstGeom>
        </p:spPr>
      </p:pic>
      <p:pic>
        <p:nvPicPr>
          <p:cNvPr id="30" name="Picture 29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CC25A5D9-C704-BCC0-9A55-485C0422F7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3298" y="192676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02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C4F5E-BC47-9EC5-4CE3-BF40BB1DC1EF}"/>
              </a:ext>
            </a:extLst>
          </p:cNvPr>
          <p:cNvSpPr/>
          <p:nvPr/>
        </p:nvSpPr>
        <p:spPr>
          <a:xfrm>
            <a:off x="4219080" y="919978"/>
            <a:ext cx="3753840" cy="2509022"/>
          </a:xfrm>
          <a:prstGeom prst="rect">
            <a:avLst/>
          </a:prstGeom>
          <a:solidFill>
            <a:srgbClr val="0CD6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 dirty="0">
                <a:effectLst/>
                <a:latin typeface="Lato regular" panose="020F0502020204030203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JF Colors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 dirty="0">
                <a:latin typeface="Lato regular" panose="020F0502020204030203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2023-06</a:t>
            </a:r>
            <a:endParaRPr lang="en-US" sz="5400" kern="100" dirty="0">
              <a:effectLst/>
              <a:latin typeface="Lato regular" panose="020F0502020204030203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Google Shape;245;p6">
            <a:extLst>
              <a:ext uri="{FF2B5EF4-FFF2-40B4-BE49-F238E27FC236}">
                <a16:creationId xmlns:a16="http://schemas.microsoft.com/office/drawing/2014/main" id="{A0EA6366-74B3-B2DA-C770-E833DB2E4E7A}"/>
              </a:ext>
            </a:extLst>
          </p:cNvPr>
          <p:cNvSpPr/>
          <p:nvPr/>
        </p:nvSpPr>
        <p:spPr>
          <a:xfrm>
            <a:off x="3749502" y="4667311"/>
            <a:ext cx="1301469" cy="1301469"/>
          </a:xfrm>
          <a:prstGeom prst="ellipse">
            <a:avLst/>
          </a:prstGeom>
          <a:solidFill>
            <a:srgbClr val="3CB1E5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45;p6">
            <a:extLst>
              <a:ext uri="{FF2B5EF4-FFF2-40B4-BE49-F238E27FC236}">
                <a16:creationId xmlns:a16="http://schemas.microsoft.com/office/drawing/2014/main" id="{4DF8A267-13B8-C712-0798-8B8D200A5C26}"/>
              </a:ext>
            </a:extLst>
          </p:cNvPr>
          <p:cNvSpPr/>
          <p:nvPr/>
        </p:nvSpPr>
        <p:spPr>
          <a:xfrm>
            <a:off x="2240016" y="5226157"/>
            <a:ext cx="1301469" cy="1301469"/>
          </a:xfrm>
          <a:prstGeom prst="ellipse">
            <a:avLst/>
          </a:prstGeom>
          <a:solidFill>
            <a:srgbClr val="00C9CB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45;p6">
            <a:extLst>
              <a:ext uri="{FF2B5EF4-FFF2-40B4-BE49-F238E27FC236}">
                <a16:creationId xmlns:a16="http://schemas.microsoft.com/office/drawing/2014/main" id="{75B828B7-38F7-0303-CD9E-E4C6D3B67B3B}"/>
              </a:ext>
            </a:extLst>
          </p:cNvPr>
          <p:cNvSpPr/>
          <p:nvPr/>
        </p:nvSpPr>
        <p:spPr>
          <a:xfrm>
            <a:off x="5258988" y="5226157"/>
            <a:ext cx="1301469" cy="1301469"/>
          </a:xfrm>
          <a:prstGeom prst="ellipse">
            <a:avLst/>
          </a:prstGeom>
          <a:solidFill>
            <a:srgbClr val="8C68F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45;p6">
            <a:extLst>
              <a:ext uri="{FF2B5EF4-FFF2-40B4-BE49-F238E27FC236}">
                <a16:creationId xmlns:a16="http://schemas.microsoft.com/office/drawing/2014/main" id="{6B1B1A0F-7391-DDF7-CEF5-C6519AA67B41}"/>
              </a:ext>
            </a:extLst>
          </p:cNvPr>
          <p:cNvSpPr/>
          <p:nvPr/>
        </p:nvSpPr>
        <p:spPr>
          <a:xfrm>
            <a:off x="8336016" y="5226157"/>
            <a:ext cx="1301469" cy="1301469"/>
          </a:xfrm>
          <a:prstGeom prst="ellipse">
            <a:avLst/>
          </a:prstGeom>
          <a:solidFill>
            <a:srgbClr val="ED00C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45;p6">
            <a:extLst>
              <a:ext uri="{FF2B5EF4-FFF2-40B4-BE49-F238E27FC236}">
                <a16:creationId xmlns:a16="http://schemas.microsoft.com/office/drawing/2014/main" id="{6554B7E3-826F-40BE-2589-BE34F85F84BA}"/>
              </a:ext>
            </a:extLst>
          </p:cNvPr>
          <p:cNvSpPr/>
          <p:nvPr/>
        </p:nvSpPr>
        <p:spPr>
          <a:xfrm>
            <a:off x="6826530" y="4667311"/>
            <a:ext cx="1301469" cy="1301469"/>
          </a:xfrm>
          <a:prstGeom prst="ellipse">
            <a:avLst/>
          </a:prstGeom>
          <a:solidFill>
            <a:srgbClr val="D62C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5;p6">
            <a:extLst>
              <a:ext uri="{FF2B5EF4-FFF2-40B4-BE49-F238E27FC236}">
                <a16:creationId xmlns:a16="http://schemas.microsoft.com/office/drawing/2014/main" id="{27C4473F-266F-5491-DA13-DEDD4B961590}"/>
              </a:ext>
            </a:extLst>
          </p:cNvPr>
          <p:cNvSpPr/>
          <p:nvPr/>
        </p:nvSpPr>
        <p:spPr>
          <a:xfrm>
            <a:off x="9845502" y="4667311"/>
            <a:ext cx="1301469" cy="1301469"/>
          </a:xfrm>
          <a:prstGeom prst="ellipse">
            <a:avLst/>
          </a:prstGeom>
          <a:solidFill>
            <a:srgbClr val="F21D8D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5;p6">
            <a:extLst>
              <a:ext uri="{FF2B5EF4-FFF2-40B4-BE49-F238E27FC236}">
                <a16:creationId xmlns:a16="http://schemas.microsoft.com/office/drawing/2014/main" id="{4F350840-FE2C-7080-A718-9FFAA955BAD9}"/>
              </a:ext>
            </a:extLst>
          </p:cNvPr>
          <p:cNvSpPr/>
          <p:nvPr/>
        </p:nvSpPr>
        <p:spPr>
          <a:xfrm>
            <a:off x="805510" y="4667311"/>
            <a:ext cx="1301469" cy="1301469"/>
          </a:xfrm>
          <a:prstGeom prst="ellipse">
            <a:avLst/>
          </a:prstGeom>
          <a:solidFill>
            <a:srgbClr val="20E0B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DF3EE5-9FAA-FF10-56C9-3A8CAE130AD2}"/>
              </a:ext>
            </a:extLst>
          </p:cNvPr>
          <p:cNvSpPr txBox="1"/>
          <p:nvPr/>
        </p:nvSpPr>
        <p:spPr>
          <a:xfrm>
            <a:off x="920453" y="426720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20E0B2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53224F-1814-C5C5-F9EA-D89FCF2DC62D}"/>
              </a:ext>
            </a:extLst>
          </p:cNvPr>
          <p:cNvSpPr txBox="1"/>
          <p:nvPr/>
        </p:nvSpPr>
        <p:spPr>
          <a:xfrm>
            <a:off x="2316232" y="466731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00C9CB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891F5-F2B9-1250-46BD-071BA1CDECFD}"/>
              </a:ext>
            </a:extLst>
          </p:cNvPr>
          <p:cNvSpPr txBox="1"/>
          <p:nvPr/>
        </p:nvSpPr>
        <p:spPr>
          <a:xfrm>
            <a:off x="3789314" y="426720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3CB1E5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3A68A-2FC4-34F9-450D-2B26FF003342}"/>
              </a:ext>
            </a:extLst>
          </p:cNvPr>
          <p:cNvSpPr txBox="1"/>
          <p:nvPr/>
        </p:nvSpPr>
        <p:spPr>
          <a:xfrm>
            <a:off x="5396841" y="466731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8C68F2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2D05B-BF9A-2581-96D6-28C73E717ECD}"/>
              </a:ext>
            </a:extLst>
          </p:cNvPr>
          <p:cNvSpPr txBox="1"/>
          <p:nvPr/>
        </p:nvSpPr>
        <p:spPr>
          <a:xfrm>
            <a:off x="6882009" y="426720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D62CFF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169A-BE2C-8D53-D920-10AAF80C4694}"/>
              </a:ext>
            </a:extLst>
          </p:cNvPr>
          <p:cNvSpPr txBox="1"/>
          <p:nvPr/>
        </p:nvSpPr>
        <p:spPr>
          <a:xfrm>
            <a:off x="8396415" y="4667311"/>
            <a:ext cx="114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ED00C7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DA789-654F-686C-471B-14A25D75D8E5}"/>
              </a:ext>
            </a:extLst>
          </p:cNvPr>
          <p:cNvSpPr txBox="1"/>
          <p:nvPr/>
        </p:nvSpPr>
        <p:spPr>
          <a:xfrm>
            <a:off x="9828275" y="4267201"/>
            <a:ext cx="1318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</a:rPr>
              <a:t>F21D8D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8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C4F5E-BC47-9EC5-4CE3-BF40BB1DC1EF}"/>
              </a:ext>
            </a:extLst>
          </p:cNvPr>
          <p:cNvSpPr/>
          <p:nvPr/>
        </p:nvSpPr>
        <p:spPr>
          <a:xfrm>
            <a:off x="3672114" y="2174489"/>
            <a:ext cx="4847772" cy="2509022"/>
          </a:xfrm>
          <a:prstGeom prst="rect">
            <a:avLst/>
          </a:prstGeom>
          <a:solidFill>
            <a:srgbClr val="0CD6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 dirty="0">
                <a:effectLst/>
                <a:latin typeface="Lato regular" panose="020F0502020204030203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Dot patterns</a:t>
            </a:r>
            <a:endParaRPr lang="en-US" sz="5400" kern="100" dirty="0">
              <a:effectLst/>
              <a:latin typeface="Lato regular" panose="020F0502020204030203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2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0AB48-9596-579F-D622-9CBCEB74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543"/>
            <a:ext cx="3179404" cy="31867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E4252DE-9112-7712-8DD1-DC8AF76FC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851" y="4118060"/>
            <a:ext cx="7376171" cy="241960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6A51A03-FF28-5B71-5AE4-B73548EC3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7449" y="298785"/>
            <a:ext cx="7376171" cy="24196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393CE9-2D20-BC44-FFB5-7D17167A2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5535" y="2500737"/>
            <a:ext cx="5262179" cy="24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7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390E624-1905-14F0-C37B-C8206012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6675">
            <a:off x="6684392" y="1092657"/>
            <a:ext cx="4653268" cy="316336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C0AA099-5284-2EA1-40AD-B9941458D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22243">
            <a:off x="5323674" y="2928423"/>
            <a:ext cx="3514897" cy="342300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B005D4-9216-87F0-12FF-7F7448833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8221" y="4015070"/>
            <a:ext cx="1970794" cy="22722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4F960B2-998B-D855-6976-93559CC49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6762" y="1030590"/>
            <a:ext cx="2362253" cy="2607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BEBB20C-104B-7DAD-9C24-D027FDB10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931" y="3056062"/>
            <a:ext cx="2466472" cy="26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5B92A1-20F5-07F5-A989-481E16F19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28217" y="4522958"/>
            <a:ext cx="13448433" cy="328010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E527CCE-F9FB-00A3-DE19-DD12A0A1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81226">
            <a:off x="347190" y="1266923"/>
            <a:ext cx="1904982" cy="20152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F8CD4-4DB1-80D3-7174-CCC39579E5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96999">
            <a:off x="5015903" y="460885"/>
            <a:ext cx="4570002" cy="387545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751483-E1CE-F2F4-BAA2-35A44159B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-2016843" y="2152650"/>
            <a:ext cx="9039270" cy="4012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CBD-2CEE-782C-75CB-0C7D9D863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07471">
            <a:off x="1732840" y="-1333609"/>
            <a:ext cx="4274895" cy="42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7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0AB48-9596-579F-D622-9CBCEB74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054" y="-576301"/>
            <a:ext cx="5255207" cy="52674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E4252DE-9112-7712-8DD1-DC8AF76FC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77959" y="4376696"/>
            <a:ext cx="12192000" cy="399934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6A51A03-FF28-5B71-5AE4-B73548EC3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3428" y="-1620233"/>
            <a:ext cx="12192000" cy="39993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393CE9-2D20-BC44-FFB5-7D17167A2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377" y="1332598"/>
            <a:ext cx="8696569" cy="40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53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390E624-1905-14F0-C37B-C8206012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6675">
            <a:off x="6601199" y="107446"/>
            <a:ext cx="5494143" cy="373500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C0AA099-5284-2EA1-40AD-B9941458D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22243">
            <a:off x="5302270" y="2274946"/>
            <a:ext cx="4150060" cy="40415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B005D4-9216-87F0-12FF-7F7448833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7332" y="3908034"/>
            <a:ext cx="2326929" cy="26828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4F960B2-998B-D855-6976-93559CC49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6870" y="267091"/>
            <a:ext cx="2789127" cy="30784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BEBB20C-104B-7DAD-9C24-D027FDB10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5821" y="1974951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6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8;p2">
            <a:extLst>
              <a:ext uri="{FF2B5EF4-FFF2-40B4-BE49-F238E27FC236}">
                <a16:creationId xmlns:a16="http://schemas.microsoft.com/office/drawing/2014/main" id="{0A889381-840F-C6D8-209D-B814798A24CD}"/>
              </a:ext>
            </a:extLst>
          </p:cNvPr>
          <p:cNvSpPr/>
          <p:nvPr/>
        </p:nvSpPr>
        <p:spPr>
          <a:xfrm>
            <a:off x="2776430" y="2171417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 Black"/>
              </a:rPr>
              <a:t>1. Review Partnership Goals &amp; Objectives</a:t>
            </a:r>
          </a:p>
        </p:txBody>
      </p:sp>
      <p:sp>
        <p:nvSpPr>
          <p:cNvPr id="13" name="Google Shape;189;p2">
            <a:extLst>
              <a:ext uri="{FF2B5EF4-FFF2-40B4-BE49-F238E27FC236}">
                <a16:creationId xmlns:a16="http://schemas.microsoft.com/office/drawing/2014/main" id="{774277EB-0289-6CAC-CF35-05416967A261}"/>
              </a:ext>
            </a:extLst>
          </p:cNvPr>
          <p:cNvSpPr/>
          <p:nvPr/>
        </p:nvSpPr>
        <p:spPr>
          <a:xfrm>
            <a:off x="2776430" y="2973091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sym typeface="Lato"/>
              </a:rPr>
              <a:t>2. Progress to Date</a:t>
            </a:r>
          </a:p>
        </p:txBody>
      </p:sp>
      <p:sp>
        <p:nvSpPr>
          <p:cNvPr id="14" name="Google Shape;190;p2">
            <a:extLst>
              <a:ext uri="{FF2B5EF4-FFF2-40B4-BE49-F238E27FC236}">
                <a16:creationId xmlns:a16="http://schemas.microsoft.com/office/drawing/2014/main" id="{9D7D9E6E-A303-A76A-F343-C5C743F5FF95}"/>
              </a:ext>
            </a:extLst>
          </p:cNvPr>
          <p:cNvSpPr/>
          <p:nvPr/>
        </p:nvSpPr>
        <p:spPr>
          <a:xfrm>
            <a:off x="2776430" y="3774765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3. Data Review</a:t>
            </a:r>
          </a:p>
        </p:txBody>
      </p:sp>
      <p:sp>
        <p:nvSpPr>
          <p:cNvPr id="15" name="Google Shape;191;p2">
            <a:extLst>
              <a:ext uri="{FF2B5EF4-FFF2-40B4-BE49-F238E27FC236}">
                <a16:creationId xmlns:a16="http://schemas.microsoft.com/office/drawing/2014/main" id="{9E053F7F-7F3F-33AF-1F6A-FBE0F1A013DC}"/>
              </a:ext>
            </a:extLst>
          </p:cNvPr>
          <p:cNvSpPr/>
          <p:nvPr/>
        </p:nvSpPr>
        <p:spPr>
          <a:xfrm>
            <a:off x="2776430" y="4576439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228600" algn="bl" rotWithShape="0">
              <a:srgbClr val="214868">
                <a:alpha val="10000"/>
              </a:srgbClr>
            </a:outerShdw>
          </a:effectLst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2000" dirty="0">
                <a:solidFill>
                  <a:srgbClr val="FFFFFF"/>
                </a:solidFill>
                <a:latin typeface="Lato Black"/>
                <a:sym typeface="Lato"/>
              </a:rPr>
              <a:t>4. Training Needs / Best Practices for Hiring Managers</a:t>
            </a:r>
          </a:p>
        </p:txBody>
      </p:sp>
      <p:sp>
        <p:nvSpPr>
          <p:cNvPr id="16" name="Google Shape;191;p2">
            <a:extLst>
              <a:ext uri="{FF2B5EF4-FFF2-40B4-BE49-F238E27FC236}">
                <a16:creationId xmlns:a16="http://schemas.microsoft.com/office/drawing/2014/main" id="{A7BAFED7-8D2A-C811-161F-774A5FBE26FF}"/>
              </a:ext>
            </a:extLst>
          </p:cNvPr>
          <p:cNvSpPr/>
          <p:nvPr/>
        </p:nvSpPr>
        <p:spPr>
          <a:xfrm>
            <a:off x="2776430" y="5378112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Next Steps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8D67DBA-644F-4A92-EC05-0231315A598F}"/>
              </a:ext>
            </a:extLst>
          </p:cNvPr>
          <p:cNvSpPr txBox="1">
            <a:spLocks/>
          </p:cNvSpPr>
          <p:nvPr/>
        </p:nvSpPr>
        <p:spPr>
          <a:xfrm>
            <a:off x="2776430" y="1247178"/>
            <a:ext cx="2510322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400" dirty="0"/>
              <a:t>Agenda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2EF91A-8802-8858-342B-F67EE91B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418" y="4036674"/>
            <a:ext cx="2326929" cy="26828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6E150-C2BE-1752-3A87-DB096B473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" y="6179785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8;p2">
            <a:extLst>
              <a:ext uri="{FF2B5EF4-FFF2-40B4-BE49-F238E27FC236}">
                <a16:creationId xmlns:a16="http://schemas.microsoft.com/office/drawing/2014/main" id="{0A889381-840F-C6D8-209D-B814798A24CD}"/>
              </a:ext>
            </a:extLst>
          </p:cNvPr>
          <p:cNvSpPr/>
          <p:nvPr/>
        </p:nvSpPr>
        <p:spPr>
          <a:xfrm>
            <a:off x="2776430" y="2171417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 Black"/>
              </a:rPr>
              <a:t>1. Review Partnership Goals &amp; Objectives</a:t>
            </a:r>
          </a:p>
        </p:txBody>
      </p:sp>
      <p:sp>
        <p:nvSpPr>
          <p:cNvPr id="13" name="Google Shape;189;p2">
            <a:extLst>
              <a:ext uri="{FF2B5EF4-FFF2-40B4-BE49-F238E27FC236}">
                <a16:creationId xmlns:a16="http://schemas.microsoft.com/office/drawing/2014/main" id="{774277EB-0289-6CAC-CF35-05416967A261}"/>
              </a:ext>
            </a:extLst>
          </p:cNvPr>
          <p:cNvSpPr/>
          <p:nvPr/>
        </p:nvSpPr>
        <p:spPr>
          <a:xfrm>
            <a:off x="2776430" y="2973091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1800" dirty="0">
                <a:solidFill>
                  <a:srgbClr val="222222"/>
                </a:solidFill>
                <a:latin typeface="Lato"/>
                <a:sym typeface="Lato"/>
              </a:rPr>
              <a:t>2. Progress to Date</a:t>
            </a:r>
          </a:p>
        </p:txBody>
      </p:sp>
      <p:sp>
        <p:nvSpPr>
          <p:cNvPr id="14" name="Google Shape;190;p2">
            <a:extLst>
              <a:ext uri="{FF2B5EF4-FFF2-40B4-BE49-F238E27FC236}">
                <a16:creationId xmlns:a16="http://schemas.microsoft.com/office/drawing/2014/main" id="{9D7D9E6E-A303-A76A-F343-C5C743F5FF95}"/>
              </a:ext>
            </a:extLst>
          </p:cNvPr>
          <p:cNvSpPr/>
          <p:nvPr/>
        </p:nvSpPr>
        <p:spPr>
          <a:xfrm>
            <a:off x="2776430" y="3774765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3. Data Review</a:t>
            </a:r>
          </a:p>
        </p:txBody>
      </p:sp>
      <p:sp>
        <p:nvSpPr>
          <p:cNvPr id="15" name="Google Shape;191;p2">
            <a:extLst>
              <a:ext uri="{FF2B5EF4-FFF2-40B4-BE49-F238E27FC236}">
                <a16:creationId xmlns:a16="http://schemas.microsoft.com/office/drawing/2014/main" id="{9E053F7F-7F3F-33AF-1F6A-FBE0F1A013DC}"/>
              </a:ext>
            </a:extLst>
          </p:cNvPr>
          <p:cNvSpPr/>
          <p:nvPr/>
        </p:nvSpPr>
        <p:spPr>
          <a:xfrm>
            <a:off x="2776430" y="4576439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18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800" b="0" i="0" u="none" strike="noStrike" cap="none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Training Needs / Best Practices for Hiring Managers</a:t>
            </a:r>
          </a:p>
        </p:txBody>
      </p:sp>
      <p:sp>
        <p:nvSpPr>
          <p:cNvPr id="16" name="Google Shape;191;p2">
            <a:extLst>
              <a:ext uri="{FF2B5EF4-FFF2-40B4-BE49-F238E27FC236}">
                <a16:creationId xmlns:a16="http://schemas.microsoft.com/office/drawing/2014/main" id="{A7BAFED7-8D2A-C811-161F-774A5FBE26FF}"/>
              </a:ext>
            </a:extLst>
          </p:cNvPr>
          <p:cNvSpPr/>
          <p:nvPr/>
        </p:nvSpPr>
        <p:spPr>
          <a:xfrm>
            <a:off x="2776430" y="5378112"/>
            <a:ext cx="6759456" cy="590700"/>
          </a:xfrm>
          <a:prstGeom prst="roundRect">
            <a:avLst>
              <a:gd name="adj" fmla="val 10909"/>
            </a:avLst>
          </a:prstGeom>
          <a:solidFill>
            <a:srgbClr val="3CB1E5"/>
          </a:solidFill>
          <a:ln>
            <a:noFill/>
          </a:ln>
          <a:effectLst>
            <a:outerShdw blurRad="228600" algn="bl" rotWithShape="0">
              <a:srgbClr val="214868">
                <a:alpha val="10000"/>
              </a:srgbClr>
            </a:outerShdw>
          </a:effectLst>
        </p:spPr>
        <p:txBody>
          <a:bodyPr spcFirstLastPara="1" wrap="square" lIns="274320" tIns="60950" rIns="60950" bIns="60950" anchor="ctr" anchorCtr="0">
            <a:noAutofit/>
          </a:bodyPr>
          <a:lstStyle/>
          <a:p>
            <a:pPr>
              <a:buSzPts val="2300"/>
            </a:pPr>
            <a:r>
              <a:rPr lang="en-US" sz="2000" dirty="0">
                <a:solidFill>
                  <a:srgbClr val="FFFFFF"/>
                </a:solidFill>
                <a:latin typeface="Lato Black"/>
                <a:sym typeface="Lato"/>
              </a:rPr>
              <a:t>5. Next Steps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8D67DBA-644F-4A92-EC05-0231315A598F}"/>
              </a:ext>
            </a:extLst>
          </p:cNvPr>
          <p:cNvSpPr txBox="1">
            <a:spLocks/>
          </p:cNvSpPr>
          <p:nvPr/>
        </p:nvSpPr>
        <p:spPr>
          <a:xfrm>
            <a:off x="2776430" y="1247178"/>
            <a:ext cx="2510322" cy="763600"/>
          </a:xfrm>
          <a:prstGeom prst="rect">
            <a:avLst/>
          </a:prstGeom>
        </p:spPr>
        <p:txBody>
          <a:bodyPr lIns="0" tIns="0" rIns="0" bIns="0"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gradFill>
                  <a:gsLst>
                    <a:gs pos="100000">
                      <a:srgbClr val="20E0B2"/>
                    </a:gs>
                    <a:gs pos="0">
                      <a:srgbClr val="3CB1E5"/>
                    </a:gs>
                  </a:gsLst>
                  <a:lin ang="0" scaled="0"/>
                </a:gra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400" dirty="0"/>
              <a:t>Agenda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2EF91A-8802-8858-342B-F67EE91B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418" y="4036674"/>
            <a:ext cx="2326929" cy="26828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6E150-C2BE-1752-3A87-DB096B473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" y="6179785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9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>
            <a:off x="4802148" y="1371520"/>
            <a:ext cx="5092000" cy="4775600"/>
          </a:xfrm>
          <a:prstGeom prst="ellipse">
            <a:avLst/>
          </a:prstGeom>
          <a:noFill/>
          <a:ln w="38100" cap="flat" cmpd="sng">
            <a:solidFill>
              <a:srgbClr val="DBDB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599416" y="888577"/>
            <a:ext cx="1394555" cy="997107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Identify What Attributes Matter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324665" y="1581853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Decide on Measurements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9017941" y="3255569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90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Evaluate Applicants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8324665" y="4929284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Hire Based on Scores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6529688" y="5622558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Track Outcomes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4734709" y="4929284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Analyze the “Closed Loop”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4111162" y="3255569"/>
            <a:ext cx="1394555" cy="997105"/>
          </a:xfrm>
          <a:custGeom>
            <a:avLst/>
            <a:gdLst/>
            <a:ahLst/>
            <a:cxnLst/>
            <a:rect l="l" t="t" r="r" b="b"/>
            <a:pathLst>
              <a:path w="1045916" h="679845" extrusionOk="0">
                <a:moveTo>
                  <a:pt x="0" y="113310"/>
                </a:moveTo>
                <a:cubicBezTo>
                  <a:pt x="0" y="50731"/>
                  <a:pt x="50731" y="0"/>
                  <a:pt x="113310" y="0"/>
                </a:cubicBezTo>
                <a:lnTo>
                  <a:pt x="932606" y="0"/>
                </a:lnTo>
                <a:cubicBezTo>
                  <a:pt x="995185" y="0"/>
                  <a:pt x="1045916" y="50731"/>
                  <a:pt x="1045916" y="113310"/>
                </a:cubicBezTo>
                <a:lnTo>
                  <a:pt x="1045916" y="566535"/>
                </a:lnTo>
                <a:cubicBezTo>
                  <a:pt x="1045916" y="629114"/>
                  <a:pt x="995185" y="679845"/>
                  <a:pt x="932606" y="679845"/>
                </a:cubicBezTo>
                <a:lnTo>
                  <a:pt x="113310" y="679845"/>
                </a:lnTo>
                <a:cubicBezTo>
                  <a:pt x="50731" y="679845"/>
                  <a:pt x="0" y="629114"/>
                  <a:pt x="0" y="566535"/>
                </a:cubicBezTo>
                <a:lnTo>
                  <a:pt x="0" y="113310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35667" tIns="135667" rIns="135667" bIns="1356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Make Changes (Optimize)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4734709" y="1532000"/>
            <a:ext cx="1534011" cy="1096817"/>
          </a:xfrm>
          <a:custGeom>
            <a:avLst/>
            <a:gdLst/>
            <a:ahLst/>
            <a:cxnLst/>
            <a:rect l="l" t="t" r="r" b="b"/>
            <a:pathLst>
              <a:path w="1150508" h="747830" extrusionOk="0">
                <a:moveTo>
                  <a:pt x="0" y="124641"/>
                </a:moveTo>
                <a:cubicBezTo>
                  <a:pt x="0" y="55804"/>
                  <a:pt x="55804" y="0"/>
                  <a:pt x="124641" y="0"/>
                </a:cubicBezTo>
                <a:lnTo>
                  <a:pt x="1025867" y="0"/>
                </a:lnTo>
                <a:cubicBezTo>
                  <a:pt x="1094704" y="0"/>
                  <a:pt x="1150508" y="55804"/>
                  <a:pt x="1150508" y="124641"/>
                </a:cubicBezTo>
                <a:lnTo>
                  <a:pt x="1150508" y="623189"/>
                </a:lnTo>
                <a:cubicBezTo>
                  <a:pt x="1150508" y="692026"/>
                  <a:pt x="1094704" y="747830"/>
                  <a:pt x="1025867" y="747830"/>
                </a:cubicBezTo>
                <a:lnTo>
                  <a:pt x="124641" y="747830"/>
                </a:lnTo>
                <a:cubicBezTo>
                  <a:pt x="55804" y="747830"/>
                  <a:pt x="0" y="692026"/>
                  <a:pt x="0" y="623189"/>
                </a:cubicBezTo>
                <a:lnTo>
                  <a:pt x="0" y="124641"/>
                </a:lnTo>
                <a:close/>
              </a:path>
            </a:pathLst>
          </a:custGeom>
          <a:solidFill>
            <a:srgbClr val="F7F7F9"/>
          </a:solidFill>
          <a:ln>
            <a:noFill/>
          </a:ln>
          <a:effectLst>
            <a:outerShdw blurRad="185738" algn="bl" rotWithShape="0">
              <a:srgbClr val="07223B">
                <a:alpha val="15686"/>
              </a:srgbClr>
            </a:outerShdw>
          </a:effectLst>
        </p:spPr>
        <p:txBody>
          <a:bodyPr spcFirstLastPara="1" wrap="square" lIns="140100" tIns="140100" rIns="140100" bIns="1401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Define Desired Outcomes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5323756" y="1392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2" name="Google Shape;102;p4"/>
          <p:cNvSpPr/>
          <p:nvPr/>
        </p:nvSpPr>
        <p:spPr>
          <a:xfrm rot="4080347">
            <a:off x="6297741" y="1438405"/>
            <a:ext cx="264877" cy="177673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 rot="1319653">
            <a:off x="4848021" y="2767159"/>
            <a:ext cx="264877" cy="177824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 rot="-6791915">
            <a:off x="8022563" y="5939839"/>
            <a:ext cx="265029" cy="177579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 rot="-3601793">
            <a:off x="6166754" y="5847843"/>
            <a:ext cx="265040" cy="177768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843984" y="1392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9537260" y="3099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4630480" y="3099436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8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5254028" y="4785224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7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8843984" y="4786487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7049005" y="5496668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6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7118733" y="714833"/>
            <a:ext cx="356000" cy="356000"/>
          </a:xfrm>
          <a:prstGeom prst="ellipse">
            <a:avLst/>
          </a:prstGeom>
          <a:solidFill>
            <a:srgbClr val="48A8D7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5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kumimoji="0" sz="24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3" name="Google Shape;113;p4"/>
          <p:cNvSpPr/>
          <p:nvPr/>
        </p:nvSpPr>
        <p:spPr>
          <a:xfrm rot="6719653">
            <a:off x="8090291" y="1437881"/>
            <a:ext cx="264877" cy="177824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 rot="9515032">
            <a:off x="9586798" y="2777019"/>
            <a:ext cx="265104" cy="177827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-9585482">
            <a:off x="9578658" y="4546021"/>
            <a:ext cx="264751" cy="177811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-1308085">
            <a:off x="4841088" y="4507005"/>
            <a:ext cx="264951" cy="177896"/>
          </a:xfrm>
          <a:prstGeom prst="triangle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9FAF5-33EE-1182-04C0-58C97751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2" y="900632"/>
            <a:ext cx="3276427" cy="2198804"/>
          </a:xfrm>
        </p:spPr>
        <p:txBody>
          <a:bodyPr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</a:t>
            </a:r>
            <a:b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4400" dirty="0"/>
              <a:t>HIRING ACCURACY </a:t>
            </a:r>
            <a: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07C8EA-7DCB-68C5-B00A-3DEFBC90F5E0}"/>
              </a:ext>
            </a:extLst>
          </p:cNvPr>
          <p:cNvGrpSpPr/>
          <p:nvPr/>
        </p:nvGrpSpPr>
        <p:grpSpPr>
          <a:xfrm>
            <a:off x="6645754" y="3175994"/>
            <a:ext cx="1503983" cy="2498674"/>
            <a:chOff x="5404908" y="1767929"/>
            <a:chExt cx="1503983" cy="2498674"/>
          </a:xfrm>
          <a:solidFill>
            <a:srgbClr val="3CB1E5"/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D976419-053A-CCC1-F573-B064E6646E3B}"/>
                </a:ext>
              </a:extLst>
            </p:cNvPr>
            <p:cNvSpPr/>
            <p:nvPr/>
          </p:nvSpPr>
          <p:spPr>
            <a:xfrm>
              <a:off x="5404908" y="1767929"/>
              <a:ext cx="1495836" cy="1024456"/>
            </a:xfrm>
            <a:prstGeom prst="roundRect">
              <a:avLst/>
            </a:prstGeom>
            <a:solidFill>
              <a:srgbClr val="F7F8F9"/>
            </a:solidFill>
            <a:ln w="28575">
              <a:solidFill>
                <a:srgbClr val="F21D8D"/>
              </a:solidFill>
            </a:ln>
            <a:effectLst>
              <a:outerShdw blurRad="185738" algn="bl" rotWithShape="0">
                <a:srgbClr val="07223B">
                  <a:alpha val="15690"/>
                </a:srgbClr>
              </a:outerShdw>
            </a:effectLst>
          </p:spPr>
          <p:txBody>
            <a:bodyPr spcFirstLastPara="1" wrap="square" lIns="135667" tIns="135667" rIns="135667" bIns="1356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21D8D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Arial"/>
                </a:rPr>
                <a:t>Currently We Are Here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A8F8DB-EF27-0877-89CF-86AE0336ADC2}"/>
                </a:ext>
              </a:extLst>
            </p:cNvPr>
            <p:cNvCxnSpPr>
              <a:cxnSpLocks/>
              <a:stCxn id="16" idx="2"/>
              <a:endCxn id="21" idx="4"/>
            </p:cNvCxnSpPr>
            <p:nvPr/>
          </p:nvCxnSpPr>
          <p:spPr>
            <a:xfrm>
              <a:off x="6152826" y="2792385"/>
              <a:ext cx="704856" cy="1467782"/>
            </a:xfrm>
            <a:prstGeom prst="line">
              <a:avLst/>
            </a:prstGeom>
            <a:grpFill/>
            <a:ln w="28575">
              <a:solidFill>
                <a:srgbClr val="F21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C7329D-F6CC-E7A8-A918-749A7D34CEA9}"/>
                </a:ext>
              </a:extLst>
            </p:cNvPr>
            <p:cNvSpPr/>
            <p:nvPr/>
          </p:nvSpPr>
          <p:spPr>
            <a:xfrm rot="20239972">
              <a:off x="6742255" y="4099967"/>
              <a:ext cx="166636" cy="166636"/>
            </a:xfrm>
            <a:prstGeom prst="ellipse">
              <a:avLst/>
            </a:prstGeom>
            <a:solidFill>
              <a:srgbClr val="F21D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D6B6792-3BEC-8B26-65CA-D510AB3D0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2588" y="6095930"/>
            <a:ext cx="2326929" cy="26828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679BEBC-EB96-7C19-8F58-F17F3527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4621" y="209198"/>
            <a:ext cx="2789127" cy="3078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F225F4-DCA0-9A69-FA09-B15367158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79513" y="4159994"/>
            <a:ext cx="2912179" cy="30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"/>
          <p:cNvGrpSpPr/>
          <p:nvPr/>
        </p:nvGrpSpPr>
        <p:grpSpPr>
          <a:xfrm>
            <a:off x="1215851" y="2308098"/>
            <a:ext cx="8800800" cy="660800"/>
            <a:chOff x="1823775" y="3601044"/>
            <a:chExt cx="13201200" cy="991200"/>
          </a:xfrm>
        </p:grpSpPr>
        <p:sp>
          <p:nvSpPr>
            <p:cNvPr id="128" name="Google Shape;128;p3"/>
            <p:cNvSpPr txBox="1"/>
            <p:nvPr/>
          </p:nvSpPr>
          <p:spPr>
            <a:xfrm>
              <a:off x="2643975" y="3601044"/>
              <a:ext cx="12381000" cy="9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733" tIns="100733" rIns="100733" bIns="100733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Help {Customer} reduce short-term turnover in high-volume hiring roles</a:t>
              </a:r>
              <a:r>
                <a:rPr lang="en-US" sz="20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Journeyfront track record: 15-40% turnover reduction; Pays for itself after 2% reduction*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823775" y="3601044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33" tIns="100733" rIns="100733" bIns="100733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1215851" y="3513702"/>
            <a:ext cx="9664755" cy="605200"/>
            <a:chOff x="1823776" y="5206260"/>
            <a:chExt cx="14497131" cy="907800"/>
          </a:xfrm>
        </p:grpSpPr>
        <p:sp>
          <p:nvSpPr>
            <p:cNvPr id="131" name="Google Shape;131;p3"/>
            <p:cNvSpPr/>
            <p:nvPr/>
          </p:nvSpPr>
          <p:spPr>
            <a:xfrm>
              <a:off x="1823776" y="5206260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33" tIns="100733" rIns="100733" bIns="100733" anchor="ctr" anchorCtr="0">
              <a:noAutofit/>
            </a:bodyPr>
            <a:lstStyle/>
            <a:p>
              <a:pPr algn="ctr"/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2670007" y="5206260"/>
              <a:ext cx="13650900" cy="9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Help {Customer} execute a more effective, structured hiring process</a:t>
              </a:r>
              <a:endParaRPr sz="933"/>
            </a:p>
            <a:p>
              <a:pPr>
                <a:lnSpc>
                  <a:spcPct val="125000"/>
                </a:lnSpc>
              </a:pP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“A structured hiring process is 5x more effective than an unstructured hiring process”, according to research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1215851" y="4663842"/>
            <a:ext cx="9975355" cy="605200"/>
            <a:chOff x="1823776" y="6776760"/>
            <a:chExt cx="14963031" cy="907800"/>
          </a:xfrm>
        </p:grpSpPr>
        <p:sp>
          <p:nvSpPr>
            <p:cNvPr id="136" name="Google Shape;136;p3"/>
            <p:cNvSpPr/>
            <p:nvPr/>
          </p:nvSpPr>
          <p:spPr>
            <a:xfrm>
              <a:off x="1823776" y="6776760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33" tIns="100733" rIns="100733" bIns="100733" anchor="ctr" anchorCtr="0">
              <a:noAutofit/>
            </a:bodyPr>
            <a:lstStyle/>
            <a:p>
              <a:pPr algn="ctr"/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2670007" y="6776760"/>
              <a:ext cx="14116800" cy="9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Give {Customer} data insights for how to improve the hiring process over time</a:t>
              </a:r>
              <a:endParaRPr sz="933"/>
            </a:p>
            <a:p>
              <a:pPr>
                <a:lnSpc>
                  <a:spcPct val="125000"/>
                </a:lnSpc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Journeyfront helps track performance / turnover by hiring cohort and recommends ways to improve accuracy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D48ACB-51B6-5BFD-4EAD-64D3776F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Journeyfront / {Customer Name} Partnership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EC9EE-951F-D901-EF48-CAD6E74933B4}"/>
              </a:ext>
            </a:extLst>
          </p:cNvPr>
          <p:cNvSpPr txBox="1"/>
          <p:nvPr/>
        </p:nvSpPr>
        <p:spPr>
          <a:xfrm>
            <a:off x="10290394" y="4887"/>
            <a:ext cx="1959374" cy="1339340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There are 2 new slides to replace this , keep scrolling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226"/>
          <p:cNvGrpSpPr/>
          <p:nvPr/>
        </p:nvGrpSpPr>
        <p:grpSpPr>
          <a:xfrm>
            <a:off x="1215850" y="2184992"/>
            <a:ext cx="8800800" cy="660759"/>
            <a:chOff x="1823775" y="3601044"/>
            <a:chExt cx="13201200" cy="991139"/>
          </a:xfrm>
        </p:grpSpPr>
        <p:sp>
          <p:nvSpPr>
            <p:cNvPr id="117" name="Google Shape;117;p226"/>
            <p:cNvSpPr txBox="1"/>
            <p:nvPr/>
          </p:nvSpPr>
          <p:spPr>
            <a:xfrm>
              <a:off x="2643975" y="3601044"/>
              <a:ext cx="12381000" cy="99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750" tIns="100750" rIns="100750" bIns="100750" anchor="ctr" anchorCtr="0">
              <a:noAutofit/>
            </a:bodyPr>
            <a:lstStyle/>
            <a:p>
              <a:pPr>
                <a:lnSpc>
                  <a:spcPct val="120000"/>
                </a:lnSpc>
                <a:buSzPts val="3000"/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Help SF reduce short-term turnover in our high-volume hiring roles</a:t>
              </a:r>
              <a:r>
                <a:rPr lang="en-US" sz="20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Journeyfront track record: 20-50% turnover reduction; Pays for itself after 2% reduction*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8" name="Google Shape;118;p226"/>
            <p:cNvSpPr/>
            <p:nvPr/>
          </p:nvSpPr>
          <p:spPr>
            <a:xfrm>
              <a:off x="1823775" y="3601044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50" tIns="100750" rIns="100750" bIns="100750" anchor="ctr" anchorCtr="0">
              <a:noAutofit/>
            </a:bodyPr>
            <a:lstStyle/>
            <a:p>
              <a:pPr algn="ctr">
                <a:buSzPts val="3000"/>
              </a:pPr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9" name="Google Shape;119;p226"/>
          <p:cNvGrpSpPr/>
          <p:nvPr/>
        </p:nvGrpSpPr>
        <p:grpSpPr>
          <a:xfrm>
            <a:off x="1215851" y="3390595"/>
            <a:ext cx="9664766" cy="605297"/>
            <a:chOff x="1823776" y="5206260"/>
            <a:chExt cx="14497149" cy="907945"/>
          </a:xfrm>
        </p:grpSpPr>
        <p:sp>
          <p:nvSpPr>
            <p:cNvPr id="120" name="Google Shape;120;p226"/>
            <p:cNvSpPr/>
            <p:nvPr/>
          </p:nvSpPr>
          <p:spPr>
            <a:xfrm>
              <a:off x="1823776" y="5206260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50" tIns="100750" rIns="100750" bIns="100750" anchor="ctr" anchorCtr="0">
              <a:noAutofit/>
            </a:bodyPr>
            <a:lstStyle/>
            <a:p>
              <a:pPr algn="ctr">
                <a:buSzPts val="3000"/>
              </a:pPr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" name="Google Shape;121;p226"/>
            <p:cNvSpPr txBox="1"/>
            <p:nvPr/>
          </p:nvSpPr>
          <p:spPr>
            <a:xfrm>
              <a:off x="2670007" y="5206260"/>
              <a:ext cx="13650918" cy="907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lnSpc>
                  <a:spcPct val="125000"/>
                </a:lnSpc>
                <a:buSzPts val="3000"/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Help SF execute a more effective, structured hiring process</a:t>
              </a:r>
              <a:endParaRPr sz="933"/>
            </a:p>
            <a:p>
              <a:pPr>
                <a:lnSpc>
                  <a:spcPct val="125000"/>
                </a:lnSpc>
                <a:buSzPts val="2400"/>
              </a:pP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“A structured hiring process is 5x more effective than an unstructured hiring process”, according to research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24" name="Google Shape;124;p226"/>
          <p:cNvGrpSpPr/>
          <p:nvPr/>
        </p:nvGrpSpPr>
        <p:grpSpPr>
          <a:xfrm>
            <a:off x="1215851" y="4540736"/>
            <a:ext cx="9975313" cy="605297"/>
            <a:chOff x="1823776" y="6776760"/>
            <a:chExt cx="14962970" cy="907946"/>
          </a:xfrm>
        </p:grpSpPr>
        <p:sp>
          <p:nvSpPr>
            <p:cNvPr id="125" name="Google Shape;125;p226"/>
            <p:cNvSpPr/>
            <p:nvPr/>
          </p:nvSpPr>
          <p:spPr>
            <a:xfrm>
              <a:off x="1823776" y="6776760"/>
              <a:ext cx="820200" cy="784500"/>
            </a:xfrm>
            <a:prstGeom prst="ellipse">
              <a:avLst/>
            </a:prstGeom>
            <a:solidFill>
              <a:srgbClr val="48A8D7"/>
            </a:solidFill>
            <a:ln>
              <a:noFill/>
            </a:ln>
          </p:spPr>
          <p:txBody>
            <a:bodyPr spcFirstLastPara="1" wrap="square" lIns="100750" tIns="100750" rIns="100750" bIns="100750" anchor="ctr" anchorCtr="0">
              <a:noAutofit/>
            </a:bodyPr>
            <a:lstStyle/>
            <a:p>
              <a:pPr algn="ctr">
                <a:buSzPts val="3000"/>
              </a:pPr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6" name="Google Shape;126;p226"/>
            <p:cNvSpPr txBox="1"/>
            <p:nvPr/>
          </p:nvSpPr>
          <p:spPr>
            <a:xfrm>
              <a:off x="2670007" y="6776760"/>
              <a:ext cx="14116739" cy="907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lnSpc>
                  <a:spcPct val="125000"/>
                </a:lnSpc>
                <a:buSzPts val="3000"/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Give SF data insights for how to improve the hiring process over time</a:t>
              </a:r>
              <a:endParaRPr sz="933"/>
            </a:p>
            <a:p>
              <a:pPr>
                <a:lnSpc>
                  <a:spcPct val="125000"/>
                </a:lnSpc>
                <a:buSzPts val="3000"/>
              </a:pPr>
              <a:r>
                <a:rPr lang="en-US" sz="2000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600" i="1">
                  <a:solidFill>
                    <a:srgbClr val="6A6B6D"/>
                  </a:solidFill>
                  <a:latin typeface="Lato"/>
                  <a:ea typeface="Lato"/>
                  <a:cs typeface="Lato"/>
                  <a:sym typeface="Lato"/>
                </a:rPr>
                <a:t>Journeyfront helps track performance / turnover by hiring cohort and recommends ways to improve accuracy</a:t>
              </a:r>
              <a:endParaRPr sz="1600" i="1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7" name="Google Shape;127;p226"/>
          <p:cNvSpPr txBox="1"/>
          <p:nvPr/>
        </p:nvSpPr>
        <p:spPr>
          <a:xfrm>
            <a:off x="189993" y="6543633"/>
            <a:ext cx="8963107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SzPts val="1400"/>
            </a:pPr>
            <a:r>
              <a:rPr lang="en-US" sz="933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rPr>
              <a:t>*Includes hiring efficiency savings also calculated from SF data; worst 1</a:t>
            </a:r>
            <a:r>
              <a:rPr lang="en-US" sz="933" baseline="30000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rPr>
              <a:t>st</a:t>
            </a:r>
            <a:r>
              <a:rPr lang="en-US" sz="933">
                <a:solidFill>
                  <a:srgbClr val="6A6B6D"/>
                </a:solidFill>
                <a:latin typeface="Lato"/>
                <a:ea typeface="Lato"/>
                <a:cs typeface="Lato"/>
                <a:sym typeface="Lato"/>
              </a:rPr>
              <a:t> year turnover reduction to date across all JF clients has been 5%</a:t>
            </a:r>
            <a:endParaRPr sz="9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659EF-CF5B-EF82-B2DD-84ACB92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Journeyfront / </a:t>
            </a:r>
            <a:r>
              <a:rPr lang="en-US" dirty="0">
                <a:gradFill>
                  <a:gsLst>
                    <a:gs pos="100000">
                      <a:srgbClr val="20E0B2"/>
                    </a:gs>
                    <a:gs pos="55000">
                      <a:srgbClr val="3CB1E5"/>
                    </a:gs>
                  </a:gsLst>
                  <a:lin ang="0" scaled="0"/>
                </a:gradFill>
              </a:rPr>
              <a:t>Summit</a:t>
            </a:r>
            <a:r>
              <a:rPr lang="en-US" dirty="0"/>
              <a:t> Funding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1FCE2-6D89-9EFD-ABDB-1D6B6BA4BE15}"/>
              </a:ext>
            </a:extLst>
          </p:cNvPr>
          <p:cNvSpPr txBox="1"/>
          <p:nvPr/>
        </p:nvSpPr>
        <p:spPr>
          <a:xfrm>
            <a:off x="10016650" y="249618"/>
            <a:ext cx="1959374" cy="818505"/>
          </a:xfrm>
          <a:prstGeom prst="rect">
            <a:avLst/>
          </a:prstGeom>
          <a:solidFill>
            <a:srgbClr val="5FDF4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SLIDE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8D9D18-E299-4D8C-BBE2-D5F01D01FEEE}" vid="{BC69CC59-430F-46F2-819D-F2F51CD75515}"/>
    </a:ext>
  </a:extLst>
</a:theme>
</file>

<file path=ppt/theme/theme2.xml><?xml version="1.0" encoding="utf-8"?>
<a:theme xmlns:a="http://schemas.openxmlformats.org/drawingml/2006/main" name="Cover With Partner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8D9D18-E299-4D8C-BBE2-D5F01D01FEEE}" vid="{E3A15A4B-7148-4327-8ED5-6192D9781CB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8D9D18-E299-4D8C-BBE2-D5F01D01FEEE}" vid="{6EF4C257-71CD-40D5-9170-051D54C9BE4D}"/>
    </a:ext>
  </a:extLst>
</a:theme>
</file>

<file path=ppt/theme/theme4.xml><?xml version="1.0" encoding="utf-8"?>
<a:theme xmlns:a="http://schemas.openxmlformats.org/drawingml/2006/main" name="Section Hea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8D9D18-E299-4D8C-BBE2-D5F01D01FEEE}" vid="{E26FEAC6-D48C-4F96-BE2B-71930D7FBA6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2244</Words>
  <Application>Microsoft Office PowerPoint</Application>
  <PresentationFormat>Widescreen</PresentationFormat>
  <Paragraphs>648</Paragraphs>
  <Slides>47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Calibri</vt:lpstr>
      <vt:lpstr>Wingdings</vt:lpstr>
      <vt:lpstr>Lato regular</vt:lpstr>
      <vt:lpstr>Lato Bold</vt:lpstr>
      <vt:lpstr>Lato</vt:lpstr>
      <vt:lpstr>Lato Black</vt:lpstr>
      <vt:lpstr>Lato Medium</vt:lpstr>
      <vt:lpstr>Lato Light</vt:lpstr>
      <vt:lpstr>Arial</vt:lpstr>
      <vt:lpstr>Lato Heavy</vt:lpstr>
      <vt:lpstr>Cover Simple</vt:lpstr>
      <vt:lpstr>Cover With Partner Logo</vt:lpstr>
      <vt:lpstr>Content</vt:lpstr>
      <vt:lpstr>Section Headers</vt:lpstr>
      <vt:lpstr>3 Month Review - KeHE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HIRING ACCURACY Process</vt:lpstr>
      <vt:lpstr>Goals of Journeyfront / {Customer Name} Partnership</vt:lpstr>
      <vt:lpstr>Goals of Journeyfront / Summit Funding Partnership</vt:lpstr>
      <vt:lpstr>Key Benefits of BCI + Journeyfront Partnership</vt:lpstr>
      <vt:lpstr>Goal: Short Term Turnover</vt:lpstr>
      <vt:lpstr>Progress To Date</vt:lpstr>
      <vt:lpstr>Data Usage</vt:lpstr>
      <vt:lpstr>Applicant Flow Allows {Customer} To Be Selective In Hiring</vt:lpstr>
      <vt:lpstr>Applicant Flow Allows {Customer} To Be Selective In Hiring</vt:lpstr>
      <vt:lpstr>18% increase in new hires with Exceptional Overall Rating Score</vt:lpstr>
      <vt:lpstr>18% increase in new hires with Exceptional Overall Rating Score</vt:lpstr>
      <vt:lpstr>Training Needs</vt:lpstr>
      <vt:lpstr>Training Needs</vt:lpstr>
      <vt:lpstr>Best Practices For Hiring Managers 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Behavioral Assessments  Powered by Predictive Analytics</vt:lpstr>
      <vt:lpstr>Partnership Focus / ROI Areas  </vt:lpstr>
      <vt:lpstr>Journeyfront ROI </vt:lpstr>
      <vt:lpstr>What Journeyfront Does </vt:lpstr>
      <vt:lpstr>Results Achieved</vt:lpstr>
      <vt:lpstr>Case Studies - Turnover Reduction at Call Centers</vt:lpstr>
      <vt:lpstr>Case Studies – Performance Improvement at Call Centers</vt:lpstr>
      <vt:lpstr>Overall Performance</vt:lpstr>
      <vt:lpstr>Compliance QA Scores</vt:lpstr>
      <vt:lpstr>Performance Improvement Year Over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Month Review KeHE</dc:title>
  <cp:lastModifiedBy>Y T</cp:lastModifiedBy>
  <cp:revision>27</cp:revision>
  <dcterms:modified xsi:type="dcterms:W3CDTF">2023-06-22T21:44:31Z</dcterms:modified>
</cp:coreProperties>
</file>