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4" r:id="rId1"/>
    <p:sldMasterId id="2147483718" r:id="rId2"/>
    <p:sldMasterId id="2147483721" r:id="rId3"/>
    <p:sldMasterId id="2147483728" r:id="rId4"/>
  </p:sldMasterIdLst>
  <p:notesMasterIdLst>
    <p:notesMasterId r:id="rId70"/>
  </p:notesMasterIdLst>
  <p:handoutMasterIdLst>
    <p:handoutMasterId r:id="rId71"/>
  </p:handoutMasterIdLst>
  <p:sldIdLst>
    <p:sldId id="256" r:id="rId5"/>
    <p:sldId id="301" r:id="rId6"/>
    <p:sldId id="261" r:id="rId7"/>
    <p:sldId id="303" r:id="rId8"/>
    <p:sldId id="2145872761" r:id="rId9"/>
    <p:sldId id="5460" r:id="rId10"/>
    <p:sldId id="566" r:id="rId11"/>
    <p:sldId id="567" r:id="rId12"/>
    <p:sldId id="568" r:id="rId13"/>
    <p:sldId id="569" r:id="rId14"/>
    <p:sldId id="570" r:id="rId15"/>
    <p:sldId id="571" r:id="rId16"/>
    <p:sldId id="572" r:id="rId17"/>
    <p:sldId id="304" r:id="rId18"/>
    <p:sldId id="260" r:id="rId19"/>
    <p:sldId id="263" r:id="rId20"/>
    <p:sldId id="258" r:id="rId21"/>
    <p:sldId id="2145872773" r:id="rId22"/>
    <p:sldId id="305" r:id="rId23"/>
    <p:sldId id="306" r:id="rId24"/>
    <p:sldId id="308" r:id="rId25"/>
    <p:sldId id="264" r:id="rId26"/>
    <p:sldId id="2145872764" r:id="rId27"/>
    <p:sldId id="262" r:id="rId28"/>
    <p:sldId id="2145872762" r:id="rId29"/>
    <p:sldId id="5444" r:id="rId30"/>
    <p:sldId id="2145872763" r:id="rId31"/>
    <p:sldId id="269" r:id="rId32"/>
    <p:sldId id="270" r:id="rId33"/>
    <p:sldId id="2145872776" r:id="rId34"/>
    <p:sldId id="271" r:id="rId35"/>
    <p:sldId id="277" r:id="rId36"/>
    <p:sldId id="278" r:id="rId37"/>
    <p:sldId id="272" r:id="rId38"/>
    <p:sldId id="273" r:id="rId39"/>
    <p:sldId id="279" r:id="rId40"/>
    <p:sldId id="280" r:id="rId41"/>
    <p:sldId id="285" r:id="rId42"/>
    <p:sldId id="286" r:id="rId43"/>
    <p:sldId id="281" r:id="rId44"/>
    <p:sldId id="2145872774" r:id="rId45"/>
    <p:sldId id="2145872766" r:id="rId46"/>
    <p:sldId id="2145872767" r:id="rId47"/>
    <p:sldId id="2145872768" r:id="rId48"/>
    <p:sldId id="2145872778" r:id="rId49"/>
    <p:sldId id="267" r:id="rId50"/>
    <p:sldId id="2145872777" r:id="rId51"/>
    <p:sldId id="2145872769" r:id="rId52"/>
    <p:sldId id="2145872775" r:id="rId53"/>
    <p:sldId id="2145872770" r:id="rId54"/>
    <p:sldId id="284" r:id="rId55"/>
    <p:sldId id="287" r:id="rId56"/>
    <p:sldId id="288" r:id="rId57"/>
    <p:sldId id="289" r:id="rId58"/>
    <p:sldId id="290" r:id="rId59"/>
    <p:sldId id="291" r:id="rId60"/>
    <p:sldId id="292" r:id="rId61"/>
    <p:sldId id="293" r:id="rId62"/>
    <p:sldId id="294" r:id="rId63"/>
    <p:sldId id="295" r:id="rId64"/>
    <p:sldId id="296" r:id="rId65"/>
    <p:sldId id="297" r:id="rId66"/>
    <p:sldId id="298" r:id="rId67"/>
    <p:sldId id="299" r:id="rId68"/>
    <p:sldId id="300" r:id="rId69"/>
  </p:sldIdLst>
  <p:sldSz cx="12192000" cy="6858000"/>
  <p:notesSz cx="6858000" cy="9144000"/>
  <p:embeddedFontLst>
    <p:embeddedFont>
      <p:font typeface="Calibri" panose="020F0502020204030204" pitchFamily="34" charset="0"/>
      <p:regular r:id="rId72"/>
      <p:bold r:id="rId73"/>
      <p:italic r:id="rId74"/>
      <p:boldItalic r:id="rId75"/>
    </p:embeddedFont>
    <p:embeddedFont>
      <p:font typeface="Calibri Light" panose="020F0302020204030204" pitchFamily="34" charset="0"/>
      <p:regular r:id="rId76"/>
      <p:italic r:id="rId77"/>
    </p:embeddedFont>
    <p:embeddedFont>
      <p:font typeface="Century Gothic" panose="020B0502020202020204" pitchFamily="34" charset="0"/>
      <p:regular r:id="rId78"/>
      <p:bold r:id="rId79"/>
      <p:italic r:id="rId80"/>
      <p:boldItalic r:id="rId81"/>
    </p:embeddedFont>
    <p:embeddedFont>
      <p:font typeface="DM Sans" pitchFamily="2" charset="0"/>
      <p:regular r:id="rId82"/>
      <p:bold r:id="rId83"/>
      <p:italic r:id="rId84"/>
      <p:boldItalic r:id="rId85"/>
    </p:embeddedFont>
    <p:embeddedFont>
      <p:font typeface="Lato" panose="020F0502020204030203" pitchFamily="34" charset="0"/>
      <p:regular r:id="rId86"/>
      <p:bold r:id="rId87"/>
      <p:italic r:id="rId88"/>
      <p:boldItalic r:id="rId89"/>
    </p:embeddedFont>
    <p:embeddedFont>
      <p:font typeface="Lato Black" panose="020F0A02020204030203" pitchFamily="34" charset="0"/>
      <p:bold r:id="rId90"/>
      <p:boldItalic r:id="rId91"/>
    </p:embeddedFont>
    <p:embeddedFont>
      <p:font typeface="Lato Bold" panose="020F0802020204030203" pitchFamily="34" charset="0"/>
      <p:bold r:id="rId92"/>
    </p:embeddedFont>
    <p:embeddedFont>
      <p:font typeface="Lato Heavy" panose="020F0502020204030203" pitchFamily="34" charset="0"/>
      <p:bold r:id="rId93"/>
      <p:italic r:id="rId94"/>
      <p:boldItalic r:id="rId95"/>
    </p:embeddedFont>
    <p:embeddedFont>
      <p:font typeface="Lato Light" panose="020F0302020204030203" pitchFamily="34" charset="0"/>
      <p:regular r:id="rId96"/>
      <p:bold r:id="rId97"/>
      <p:italic r:id="rId98"/>
      <p:boldItalic r:id="rId99"/>
    </p:embeddedFont>
    <p:embeddedFont>
      <p:font typeface="Lato Medium" panose="020F0502020204030203" pitchFamily="34" charset="0"/>
      <p:regular r:id="rId100"/>
      <p:italic r:id="rId101"/>
    </p:embeddedFont>
    <p:embeddedFont>
      <p:font typeface="Lato regular" panose="020F0502020204030203" pitchFamily="34" charset="0"/>
      <p:regular r:id="rId102"/>
    </p:embeddedFont>
    <p:embeddedFont>
      <p:font typeface="Roboto" panose="02000000000000000000" pitchFamily="2" charset="0"/>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7" roundtripDataSignature="AMtx7mjzErr+vtzdytYtMJ8ZeEZX3IgFY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C0EB"/>
    <a:srgbClr val="1F87B1"/>
    <a:srgbClr val="3CB1E5"/>
    <a:srgbClr val="009900"/>
    <a:srgbClr val="00CC00"/>
    <a:srgbClr val="0CD641"/>
    <a:srgbClr val="16F250"/>
    <a:srgbClr val="F7F8F9"/>
    <a:srgbClr val="F21D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BE1F12-4725-4002-A145-E75E8EA1D236}">
  <a:tblStyle styleId="{E5BE1F12-4725-4002-A145-E75E8EA1D236}"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E8F1F8"/>
          </a:solidFill>
        </a:fill>
      </a:tcStyle>
    </a:wholeTbl>
    <a:band1H>
      <a:tcTxStyle b="off" i="off"/>
      <a:tcStyle>
        <a:tcBdr/>
        <a:fill>
          <a:solidFill>
            <a:srgbClr val="CEE1F0"/>
          </a:solidFill>
        </a:fill>
      </a:tcStyle>
    </a:band1H>
    <a:band2H>
      <a:tcTxStyle b="off" i="off"/>
      <a:tcStyle>
        <a:tcBdr/>
      </a:tcStyle>
    </a:band2H>
    <a:band1V>
      <a:tcTxStyle b="off" i="off"/>
      <a:tcStyle>
        <a:tcBdr/>
        <a:fill>
          <a:solidFill>
            <a:srgbClr val="CEE1F0"/>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rgbClr val="E8F1F8"/>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fill>
          <a:solidFill>
            <a:schemeClr val="dk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05" autoAdjust="0"/>
    <p:restoredTop sz="94660"/>
  </p:normalViewPr>
  <p:slideViewPr>
    <p:cSldViewPr snapToGrid="0">
      <p:cViewPr varScale="1">
        <p:scale>
          <a:sx n="85" d="100"/>
          <a:sy n="85" d="100"/>
        </p:scale>
        <p:origin x="192" y="6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0" d="100"/>
          <a:sy n="70" d="100"/>
        </p:scale>
        <p:origin x="2971"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3.fntdata"/><Relationship Id="rId89" Type="http://schemas.openxmlformats.org/officeDocument/2006/relationships/font" Target="fonts/font18.fntdata"/><Relationship Id="rId16" Type="http://schemas.openxmlformats.org/officeDocument/2006/relationships/slide" Target="slides/slide12.xml"/><Relationship Id="rId107" Type="http://customschemas.google.com/relationships/presentationmetadata" Target="meta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3.fntdata"/><Relationship Id="rId79" Type="http://schemas.openxmlformats.org/officeDocument/2006/relationships/font" Target="fonts/font8.fntdata"/><Relationship Id="rId102" Type="http://schemas.openxmlformats.org/officeDocument/2006/relationships/font" Target="fonts/font31.fntdata"/><Relationship Id="rId5" Type="http://schemas.openxmlformats.org/officeDocument/2006/relationships/slide" Target="slides/slide1.xml"/><Relationship Id="rId90" Type="http://schemas.openxmlformats.org/officeDocument/2006/relationships/font" Target="fonts/font19.fntdata"/><Relationship Id="rId95" Type="http://schemas.openxmlformats.org/officeDocument/2006/relationships/font" Target="fonts/font2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9.fntdata"/><Relationship Id="rId85" Type="http://schemas.openxmlformats.org/officeDocument/2006/relationships/font" Target="fonts/font14.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32.fntdata"/><Relationship Id="rId108"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notesMaster" Target="notesMasters/notesMaster1.xml"/><Relationship Id="rId75" Type="http://schemas.openxmlformats.org/officeDocument/2006/relationships/font" Target="fonts/font4.fntdata"/><Relationship Id="rId91" Type="http://schemas.openxmlformats.org/officeDocument/2006/relationships/font" Target="fonts/font20.fntdata"/><Relationship Id="rId96"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3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94" Type="http://schemas.openxmlformats.org/officeDocument/2006/relationships/font" Target="fonts/font23.fntdata"/><Relationship Id="rId99" Type="http://schemas.openxmlformats.org/officeDocument/2006/relationships/font" Target="fonts/font28.fntdata"/><Relationship Id="rId101" Type="http://schemas.openxmlformats.org/officeDocument/2006/relationships/font" Target="fonts/font30.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5.fntdata"/><Relationship Id="rId97" Type="http://schemas.openxmlformats.org/officeDocument/2006/relationships/font" Target="fonts/font26.fntdata"/><Relationship Id="rId104" Type="http://schemas.openxmlformats.org/officeDocument/2006/relationships/font" Target="fonts/font33.fntdata"/><Relationship Id="rId7" Type="http://schemas.openxmlformats.org/officeDocument/2006/relationships/slide" Target="slides/slide3.xml"/><Relationship Id="rId71" Type="http://schemas.openxmlformats.org/officeDocument/2006/relationships/handoutMaster" Target="handoutMasters/handoutMaster1.xml"/><Relationship Id="rId92" Type="http://schemas.openxmlformats.org/officeDocument/2006/relationships/font" Target="fonts/font21.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6.fntdata"/><Relationship Id="rId110"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6.fntdata"/><Relationship Id="rId100" Type="http://schemas.openxmlformats.org/officeDocument/2006/relationships/font" Target="fonts/font29.fntdata"/><Relationship Id="rId105" Type="http://schemas.openxmlformats.org/officeDocument/2006/relationships/font" Target="fonts/font3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fntdata"/><Relationship Id="rId93" Type="http://schemas.openxmlformats.org/officeDocument/2006/relationships/font" Target="fonts/font22.fntdata"/><Relationship Id="rId98" Type="http://schemas.openxmlformats.org/officeDocument/2006/relationships/font" Target="fonts/font27.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12.fntdata"/><Relationship Id="rId88" Type="http://schemas.openxmlformats.org/officeDocument/2006/relationships/font" Target="fonts/font17.fntdata"/><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G:\My%20Drive\Journeyfront%20Drive\Customer%20Success\AA--Customers\KeHE\Presentations\230321-KeHE%20KPI%20Meeting_Ed%20Presentation\230320-KeHE_All%20Applicants_Recent%20Employer%20Analysis_CJV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My%20Drive\Journeyfront%20Drive\Customer%20Success\AA--Customers\KeHE\Presentations\230321-KeHE%20KPI%20Meeting_Ed%20Presentation\230320-KeHE_All%20Applicants_Recent%20Employer%20Analysis_CJV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atir\Downloads\Headcount%20-%202022%20&amp;%202023%20(JF).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088208763261581E-2"/>
          <c:y val="0.10010794093788115"/>
          <c:w val="0.84876297416659974"/>
          <c:h val="0.51366409502064536"/>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7963AC"/>
              </a:solidFill>
              <a:ln>
                <a:noFill/>
              </a:ln>
              <a:effectLst/>
            </c:spPr>
            <c:extLst>
              <c:ext xmlns:c16="http://schemas.microsoft.com/office/drawing/2014/chart" uri="{C3380CC4-5D6E-409C-BE32-E72D297353CC}">
                <c16:uniqueId val="{00000001-FF97-47A4-8522-E4DE47E9DE8C}"/>
              </c:ext>
            </c:extLst>
          </c:dPt>
          <c:dPt>
            <c:idx val="1"/>
            <c:invertIfNegative val="0"/>
            <c:bubble3D val="0"/>
            <c:spPr>
              <a:solidFill>
                <a:srgbClr val="7963AC"/>
              </a:solidFill>
              <a:ln>
                <a:noFill/>
              </a:ln>
              <a:effectLst/>
            </c:spPr>
            <c:extLst>
              <c:ext xmlns:c16="http://schemas.microsoft.com/office/drawing/2014/chart" uri="{C3380CC4-5D6E-409C-BE32-E72D297353CC}">
                <c16:uniqueId val="{00000003-FF97-47A4-8522-E4DE47E9DE8C}"/>
              </c:ext>
            </c:extLst>
          </c:dPt>
          <c:dPt>
            <c:idx val="2"/>
            <c:invertIfNegative val="0"/>
            <c:bubble3D val="0"/>
            <c:spPr>
              <a:solidFill>
                <a:srgbClr val="E56D24"/>
              </a:solidFill>
              <a:ln>
                <a:noFill/>
              </a:ln>
              <a:effectLst/>
            </c:spPr>
            <c:extLst>
              <c:ext xmlns:c16="http://schemas.microsoft.com/office/drawing/2014/chart" uri="{C3380CC4-5D6E-409C-BE32-E72D297353CC}">
                <c16:uniqueId val="{00000005-FF97-47A4-8522-E4DE47E9DE8C}"/>
              </c:ext>
            </c:extLst>
          </c:dPt>
          <c:dPt>
            <c:idx val="3"/>
            <c:invertIfNegative val="0"/>
            <c:bubble3D val="0"/>
            <c:spPr>
              <a:solidFill>
                <a:srgbClr val="7963AC"/>
              </a:solidFill>
              <a:ln>
                <a:noFill/>
              </a:ln>
              <a:effectLst/>
            </c:spPr>
            <c:extLst>
              <c:ext xmlns:c16="http://schemas.microsoft.com/office/drawing/2014/chart" uri="{C3380CC4-5D6E-409C-BE32-E72D297353CC}">
                <c16:uniqueId val="{00000007-FF97-47A4-8522-E4DE47E9DE8C}"/>
              </c:ext>
            </c:extLst>
          </c:dPt>
          <c:dPt>
            <c:idx val="4"/>
            <c:invertIfNegative val="0"/>
            <c:bubble3D val="0"/>
            <c:spPr>
              <a:solidFill>
                <a:srgbClr val="B5D333"/>
              </a:solidFill>
              <a:ln>
                <a:noFill/>
              </a:ln>
              <a:effectLst/>
            </c:spPr>
            <c:extLst>
              <c:ext xmlns:c16="http://schemas.microsoft.com/office/drawing/2014/chart" uri="{C3380CC4-5D6E-409C-BE32-E72D297353CC}">
                <c16:uniqueId val="{00000009-FF97-47A4-8522-E4DE47E9DE8C}"/>
              </c:ext>
            </c:extLst>
          </c:dPt>
          <c:dPt>
            <c:idx val="5"/>
            <c:invertIfNegative val="0"/>
            <c:bubble3D val="0"/>
            <c:spPr>
              <a:solidFill>
                <a:srgbClr val="E56D24"/>
              </a:solidFill>
              <a:ln>
                <a:noFill/>
              </a:ln>
              <a:effectLst/>
            </c:spPr>
            <c:extLst>
              <c:ext xmlns:c16="http://schemas.microsoft.com/office/drawing/2014/chart" uri="{C3380CC4-5D6E-409C-BE32-E72D297353CC}">
                <c16:uniqueId val="{0000000B-FF97-47A4-8522-E4DE47E9DE8C}"/>
              </c:ext>
            </c:extLst>
          </c:dPt>
          <c:dPt>
            <c:idx val="6"/>
            <c:invertIfNegative val="0"/>
            <c:bubble3D val="0"/>
            <c:spPr>
              <a:solidFill>
                <a:srgbClr val="E56D24"/>
              </a:solidFill>
              <a:ln>
                <a:noFill/>
              </a:ln>
              <a:effectLst/>
            </c:spPr>
            <c:extLst>
              <c:ext xmlns:c16="http://schemas.microsoft.com/office/drawing/2014/chart" uri="{C3380CC4-5D6E-409C-BE32-E72D297353CC}">
                <c16:uniqueId val="{0000000D-FF97-47A4-8522-E4DE47E9DE8C}"/>
              </c:ext>
            </c:extLst>
          </c:dPt>
          <c:dPt>
            <c:idx val="7"/>
            <c:invertIfNegative val="0"/>
            <c:bubble3D val="0"/>
            <c:spPr>
              <a:solidFill>
                <a:srgbClr val="7963AC"/>
              </a:solidFill>
              <a:ln>
                <a:noFill/>
              </a:ln>
              <a:effectLst/>
            </c:spPr>
            <c:extLst>
              <c:ext xmlns:c16="http://schemas.microsoft.com/office/drawing/2014/chart" uri="{C3380CC4-5D6E-409C-BE32-E72D297353CC}">
                <c16:uniqueId val="{0000000F-FF97-47A4-8522-E4DE47E9DE8C}"/>
              </c:ext>
            </c:extLst>
          </c:dPt>
          <c:dPt>
            <c:idx val="8"/>
            <c:invertIfNegative val="0"/>
            <c:bubble3D val="0"/>
            <c:spPr>
              <a:solidFill>
                <a:srgbClr val="E56D24"/>
              </a:solidFill>
              <a:ln>
                <a:noFill/>
              </a:ln>
              <a:effectLst/>
            </c:spPr>
            <c:extLst>
              <c:ext xmlns:c16="http://schemas.microsoft.com/office/drawing/2014/chart" uri="{C3380CC4-5D6E-409C-BE32-E72D297353CC}">
                <c16:uniqueId val="{00000011-FF97-47A4-8522-E4DE47E9DE8C}"/>
              </c:ext>
            </c:extLst>
          </c:dPt>
          <c:dPt>
            <c:idx val="9"/>
            <c:invertIfNegative val="0"/>
            <c:bubble3D val="0"/>
            <c:spPr>
              <a:solidFill>
                <a:srgbClr val="B5D333"/>
              </a:solidFill>
              <a:ln>
                <a:noFill/>
              </a:ln>
              <a:effectLst/>
            </c:spPr>
            <c:extLst>
              <c:ext xmlns:c16="http://schemas.microsoft.com/office/drawing/2014/chart" uri="{C3380CC4-5D6E-409C-BE32-E72D297353CC}">
                <c16:uniqueId val="{00000013-FF97-47A4-8522-E4DE47E9DE8C}"/>
              </c:ext>
            </c:extLst>
          </c:dPt>
          <c:dPt>
            <c:idx val="10"/>
            <c:invertIfNegative val="0"/>
            <c:bubble3D val="0"/>
            <c:spPr>
              <a:solidFill>
                <a:srgbClr val="7963AC"/>
              </a:solidFill>
              <a:ln>
                <a:noFill/>
              </a:ln>
              <a:effectLst/>
            </c:spPr>
            <c:extLst>
              <c:ext xmlns:c16="http://schemas.microsoft.com/office/drawing/2014/chart" uri="{C3380CC4-5D6E-409C-BE32-E72D297353CC}">
                <c16:uniqueId val="{00000015-FF97-47A4-8522-E4DE47E9DE8C}"/>
              </c:ext>
            </c:extLst>
          </c:dPt>
          <c:dPt>
            <c:idx val="11"/>
            <c:invertIfNegative val="0"/>
            <c:bubble3D val="0"/>
            <c:spPr>
              <a:solidFill>
                <a:srgbClr val="7963AC"/>
              </a:solidFill>
              <a:ln>
                <a:noFill/>
              </a:ln>
              <a:effectLst/>
            </c:spPr>
            <c:extLst>
              <c:ext xmlns:c16="http://schemas.microsoft.com/office/drawing/2014/chart" uri="{C3380CC4-5D6E-409C-BE32-E72D297353CC}">
                <c16:uniqueId val="{00000017-FF97-47A4-8522-E4DE47E9DE8C}"/>
              </c:ext>
            </c:extLst>
          </c:dPt>
          <c:dPt>
            <c:idx val="12"/>
            <c:invertIfNegative val="0"/>
            <c:bubble3D val="0"/>
            <c:spPr>
              <a:solidFill>
                <a:srgbClr val="7963AC"/>
              </a:solidFill>
              <a:ln>
                <a:noFill/>
              </a:ln>
              <a:effectLst/>
            </c:spPr>
            <c:extLst>
              <c:ext xmlns:c16="http://schemas.microsoft.com/office/drawing/2014/chart" uri="{C3380CC4-5D6E-409C-BE32-E72D297353CC}">
                <c16:uniqueId val="{00000019-FF97-47A4-8522-E4DE47E9DE8C}"/>
              </c:ext>
            </c:extLst>
          </c:dPt>
          <c:dPt>
            <c:idx val="13"/>
            <c:invertIfNegative val="0"/>
            <c:bubble3D val="0"/>
            <c:spPr>
              <a:solidFill>
                <a:srgbClr val="B5D333"/>
              </a:solidFill>
              <a:ln>
                <a:noFill/>
              </a:ln>
              <a:effectLst/>
            </c:spPr>
            <c:extLst>
              <c:ext xmlns:c16="http://schemas.microsoft.com/office/drawing/2014/chart" uri="{C3380CC4-5D6E-409C-BE32-E72D297353CC}">
                <c16:uniqueId val="{0000001B-FF97-47A4-8522-E4DE47E9DE8C}"/>
              </c:ext>
            </c:extLst>
          </c:dPt>
          <c:dPt>
            <c:idx val="14"/>
            <c:invertIfNegative val="0"/>
            <c:bubble3D val="0"/>
            <c:spPr>
              <a:solidFill>
                <a:srgbClr val="E56D24"/>
              </a:solidFill>
              <a:ln>
                <a:noFill/>
              </a:ln>
              <a:effectLst/>
            </c:spPr>
            <c:extLst>
              <c:ext xmlns:c16="http://schemas.microsoft.com/office/drawing/2014/chart" uri="{C3380CC4-5D6E-409C-BE32-E72D297353CC}">
                <c16:uniqueId val="{0000001D-FF97-47A4-8522-E4DE47E9DE8C}"/>
              </c:ext>
            </c:extLst>
          </c:dPt>
          <c:dPt>
            <c:idx val="15"/>
            <c:invertIfNegative val="0"/>
            <c:bubble3D val="0"/>
            <c:spPr>
              <a:solidFill>
                <a:srgbClr val="E56D24"/>
              </a:solidFill>
              <a:ln>
                <a:noFill/>
              </a:ln>
              <a:effectLst/>
            </c:spPr>
            <c:extLst>
              <c:ext xmlns:c16="http://schemas.microsoft.com/office/drawing/2014/chart" uri="{C3380CC4-5D6E-409C-BE32-E72D297353CC}">
                <c16:uniqueId val="{0000001F-FF97-47A4-8522-E4DE47E9DE8C}"/>
              </c:ext>
            </c:extLst>
          </c:dPt>
          <c:dPt>
            <c:idx val="16"/>
            <c:invertIfNegative val="0"/>
            <c:bubble3D val="0"/>
            <c:spPr>
              <a:solidFill>
                <a:srgbClr val="E56D24"/>
              </a:solidFill>
              <a:ln>
                <a:noFill/>
              </a:ln>
              <a:effectLst/>
            </c:spPr>
            <c:extLst>
              <c:ext xmlns:c16="http://schemas.microsoft.com/office/drawing/2014/chart" uri="{C3380CC4-5D6E-409C-BE32-E72D297353CC}">
                <c16:uniqueId val="{00000021-FF97-47A4-8522-E4DE47E9DE8C}"/>
              </c:ext>
            </c:extLst>
          </c:dPt>
          <c:dPt>
            <c:idx val="17"/>
            <c:invertIfNegative val="0"/>
            <c:bubble3D val="0"/>
            <c:spPr>
              <a:solidFill>
                <a:srgbClr val="E56D24"/>
              </a:solidFill>
              <a:ln>
                <a:noFill/>
              </a:ln>
              <a:effectLst/>
            </c:spPr>
            <c:extLst>
              <c:ext xmlns:c16="http://schemas.microsoft.com/office/drawing/2014/chart" uri="{C3380CC4-5D6E-409C-BE32-E72D297353CC}">
                <c16:uniqueId val="{00000023-FF97-47A4-8522-E4DE47E9DE8C}"/>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'emp.food.ware perf'!$C$4:$C$23</c:f>
              <c:strCache>
                <c:ptCount val="17"/>
                <c:pt idx="0">
                  <c:v>US Foods (N=50)</c:v>
                </c:pt>
                <c:pt idx="1">
                  <c:v>Trader Joe’s (N=32)</c:v>
                </c:pt>
                <c:pt idx="2">
                  <c:v>Home Depot (N=40)</c:v>
                </c:pt>
                <c:pt idx="3">
                  <c:v>UNFI (N=70)</c:v>
                </c:pt>
                <c:pt idx="4">
                  <c:v>Construction (N=44)</c:v>
                </c:pt>
                <c:pt idx="5">
                  <c:v>Kohls (N=20)</c:v>
                </c:pt>
                <c:pt idx="6">
                  <c:v>Walmart (N=105)</c:v>
                </c:pt>
                <c:pt idx="7">
                  <c:v>Americold (N=47)</c:v>
                </c:pt>
                <c:pt idx="8">
                  <c:v>Medaline Industries (N=28)</c:v>
                </c:pt>
                <c:pt idx="9">
                  <c:v>Restaurant/Fast Food (N=65)</c:v>
                </c:pt>
                <c:pt idx="10">
                  <c:v>Albertsons (N=20)</c:v>
                </c:pt>
                <c:pt idx="11">
                  <c:v>McLane Co. (N=23)</c:v>
                </c:pt>
                <c:pt idx="12">
                  <c:v>Sysco (N=61)</c:v>
                </c:pt>
                <c:pt idx="13">
                  <c:v>Landscape Industry (N=23)</c:v>
                </c:pt>
                <c:pt idx="14">
                  <c:v>Target (N=28)</c:v>
                </c:pt>
                <c:pt idx="15">
                  <c:v>Amazon (N=266)</c:v>
                </c:pt>
                <c:pt idx="16">
                  <c:v>DHL (N=22)</c:v>
                </c:pt>
              </c:strCache>
            </c:strRef>
          </c:cat>
          <c:val>
            <c:numRef>
              <c:f>'emp.food.ware perf'!$E$4:$E$20</c:f>
              <c:numCache>
                <c:formatCode>0.00</c:formatCode>
                <c:ptCount val="17"/>
                <c:pt idx="0">
                  <c:v>2.6776086956521739</c:v>
                </c:pt>
                <c:pt idx="1">
                  <c:v>2.3195454545454548</c:v>
                </c:pt>
                <c:pt idx="2">
                  <c:v>2.2323624999999998</c:v>
                </c:pt>
                <c:pt idx="3">
                  <c:v>2.1346736842105272</c:v>
                </c:pt>
                <c:pt idx="4">
                  <c:v>2.0668478260869567</c:v>
                </c:pt>
                <c:pt idx="5">
                  <c:v>2.0558333333333336</c:v>
                </c:pt>
                <c:pt idx="6">
                  <c:v>2.0496769230769227</c:v>
                </c:pt>
                <c:pt idx="7">
                  <c:v>2.0311111111111111</c:v>
                </c:pt>
                <c:pt idx="8">
                  <c:v>1.9771874999999999</c:v>
                </c:pt>
                <c:pt idx="9">
                  <c:v>1.9391199999999997</c:v>
                </c:pt>
                <c:pt idx="10">
                  <c:v>1.8233333333333333</c:v>
                </c:pt>
                <c:pt idx="11">
                  <c:v>1.810558333333333</c:v>
                </c:pt>
                <c:pt idx="12">
                  <c:v>1.7616965517241381</c:v>
                </c:pt>
                <c:pt idx="13">
                  <c:v>1.69</c:v>
                </c:pt>
                <c:pt idx="14">
                  <c:v>1.6063299999999998</c:v>
                </c:pt>
                <c:pt idx="15">
                  <c:v>1.6032612403100774</c:v>
                </c:pt>
                <c:pt idx="16">
                  <c:v>1.3707444444444443</c:v>
                </c:pt>
              </c:numCache>
            </c:numRef>
          </c:val>
          <c:extLst>
            <c:ext xmlns:c16="http://schemas.microsoft.com/office/drawing/2014/chart" uri="{C3380CC4-5D6E-409C-BE32-E72D297353CC}">
              <c16:uniqueId val="{00000024-FF97-47A4-8522-E4DE47E9DE8C}"/>
            </c:ext>
          </c:extLst>
        </c:ser>
        <c:dLbls>
          <c:dLblPos val="outEnd"/>
          <c:showLegendKey val="0"/>
          <c:showVal val="1"/>
          <c:showCatName val="0"/>
          <c:showSerName val="0"/>
          <c:showPercent val="0"/>
          <c:showBubbleSize val="0"/>
        </c:dLbls>
        <c:gapWidth val="219"/>
        <c:overlap val="-27"/>
        <c:axId val="1969437280"/>
        <c:axId val="1811379920"/>
      </c:barChart>
      <c:catAx>
        <c:axId val="19694372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0"/>
                  <a:t>Employer/Industry</a:t>
                </a:r>
              </a:p>
            </c:rich>
          </c:tx>
          <c:layout>
            <c:manualLayout>
              <c:xMode val="edge"/>
              <c:yMode val="edge"/>
              <c:x val="0.45061162763099977"/>
              <c:y val="0.9256154465417051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811379920"/>
        <c:crosses val="autoZero"/>
        <c:auto val="1"/>
        <c:lblAlgn val="ctr"/>
        <c:lblOffset val="100"/>
        <c:noMultiLvlLbl val="0"/>
      </c:catAx>
      <c:valAx>
        <c:axId val="1811379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400" dirty="0">
                    <a:latin typeface="Century Gothic" panose="020B0502020202020204" pitchFamily="34" charset="0"/>
                  </a:rPr>
                  <a:t>Avg. Performance</a:t>
                </a:r>
              </a:p>
            </c:rich>
          </c:tx>
          <c:layout>
            <c:manualLayout>
              <c:xMode val="edge"/>
              <c:yMode val="edge"/>
              <c:x val="6.6896566686839472E-3"/>
              <c:y val="0.2072995969367676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69437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08817604286412E-2"/>
          <c:y val="0.14841711362166685"/>
          <c:w val="0.84876297416659974"/>
          <c:h val="0.51366409502064536"/>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7963AC"/>
              </a:solidFill>
              <a:ln>
                <a:noFill/>
              </a:ln>
              <a:effectLst/>
            </c:spPr>
            <c:extLst>
              <c:ext xmlns:c16="http://schemas.microsoft.com/office/drawing/2014/chart" uri="{C3380CC4-5D6E-409C-BE32-E72D297353CC}">
                <c16:uniqueId val="{00000001-45C1-4D13-9318-639E244D645B}"/>
              </c:ext>
            </c:extLst>
          </c:dPt>
          <c:dPt>
            <c:idx val="1"/>
            <c:invertIfNegative val="0"/>
            <c:bubble3D val="0"/>
            <c:spPr>
              <a:solidFill>
                <a:srgbClr val="7963AC"/>
              </a:solidFill>
              <a:ln>
                <a:noFill/>
              </a:ln>
              <a:effectLst/>
            </c:spPr>
            <c:extLst>
              <c:ext xmlns:c16="http://schemas.microsoft.com/office/drawing/2014/chart" uri="{C3380CC4-5D6E-409C-BE32-E72D297353CC}">
                <c16:uniqueId val="{00000003-45C1-4D13-9318-639E244D645B}"/>
              </c:ext>
            </c:extLst>
          </c:dPt>
          <c:dPt>
            <c:idx val="2"/>
            <c:invertIfNegative val="0"/>
            <c:bubble3D val="0"/>
            <c:spPr>
              <a:solidFill>
                <a:srgbClr val="E56D24"/>
              </a:solidFill>
              <a:ln>
                <a:noFill/>
              </a:ln>
              <a:effectLst/>
            </c:spPr>
            <c:extLst>
              <c:ext xmlns:c16="http://schemas.microsoft.com/office/drawing/2014/chart" uri="{C3380CC4-5D6E-409C-BE32-E72D297353CC}">
                <c16:uniqueId val="{00000005-45C1-4D13-9318-639E244D645B}"/>
              </c:ext>
            </c:extLst>
          </c:dPt>
          <c:dPt>
            <c:idx val="3"/>
            <c:invertIfNegative val="0"/>
            <c:bubble3D val="0"/>
            <c:spPr>
              <a:solidFill>
                <a:srgbClr val="7963AC"/>
              </a:solidFill>
              <a:ln>
                <a:noFill/>
              </a:ln>
              <a:effectLst/>
            </c:spPr>
            <c:extLst>
              <c:ext xmlns:c16="http://schemas.microsoft.com/office/drawing/2014/chart" uri="{C3380CC4-5D6E-409C-BE32-E72D297353CC}">
                <c16:uniqueId val="{00000007-45C1-4D13-9318-639E244D645B}"/>
              </c:ext>
            </c:extLst>
          </c:dPt>
          <c:dPt>
            <c:idx val="4"/>
            <c:invertIfNegative val="0"/>
            <c:bubble3D val="0"/>
            <c:spPr>
              <a:solidFill>
                <a:srgbClr val="B5D333"/>
              </a:solidFill>
              <a:ln>
                <a:noFill/>
              </a:ln>
              <a:effectLst/>
            </c:spPr>
            <c:extLst>
              <c:ext xmlns:c16="http://schemas.microsoft.com/office/drawing/2014/chart" uri="{C3380CC4-5D6E-409C-BE32-E72D297353CC}">
                <c16:uniqueId val="{00000009-45C1-4D13-9318-639E244D645B}"/>
              </c:ext>
            </c:extLst>
          </c:dPt>
          <c:dPt>
            <c:idx val="5"/>
            <c:invertIfNegative val="0"/>
            <c:bubble3D val="0"/>
            <c:spPr>
              <a:solidFill>
                <a:srgbClr val="E56D24"/>
              </a:solidFill>
              <a:ln>
                <a:noFill/>
              </a:ln>
              <a:effectLst/>
            </c:spPr>
            <c:extLst>
              <c:ext xmlns:c16="http://schemas.microsoft.com/office/drawing/2014/chart" uri="{C3380CC4-5D6E-409C-BE32-E72D297353CC}">
                <c16:uniqueId val="{0000000B-45C1-4D13-9318-639E244D645B}"/>
              </c:ext>
            </c:extLst>
          </c:dPt>
          <c:dPt>
            <c:idx val="6"/>
            <c:invertIfNegative val="0"/>
            <c:bubble3D val="0"/>
            <c:spPr>
              <a:solidFill>
                <a:srgbClr val="E56D24"/>
              </a:solidFill>
              <a:ln>
                <a:noFill/>
              </a:ln>
              <a:effectLst/>
            </c:spPr>
            <c:extLst>
              <c:ext xmlns:c16="http://schemas.microsoft.com/office/drawing/2014/chart" uri="{C3380CC4-5D6E-409C-BE32-E72D297353CC}">
                <c16:uniqueId val="{0000000D-45C1-4D13-9318-639E244D645B}"/>
              </c:ext>
            </c:extLst>
          </c:dPt>
          <c:dPt>
            <c:idx val="7"/>
            <c:invertIfNegative val="0"/>
            <c:bubble3D val="0"/>
            <c:spPr>
              <a:solidFill>
                <a:srgbClr val="7963AC"/>
              </a:solidFill>
              <a:ln>
                <a:noFill/>
              </a:ln>
              <a:effectLst/>
            </c:spPr>
            <c:extLst>
              <c:ext xmlns:c16="http://schemas.microsoft.com/office/drawing/2014/chart" uri="{C3380CC4-5D6E-409C-BE32-E72D297353CC}">
                <c16:uniqueId val="{0000000F-45C1-4D13-9318-639E244D645B}"/>
              </c:ext>
            </c:extLst>
          </c:dPt>
          <c:dPt>
            <c:idx val="8"/>
            <c:invertIfNegative val="0"/>
            <c:bubble3D val="0"/>
            <c:spPr>
              <a:solidFill>
                <a:srgbClr val="E56D24"/>
              </a:solidFill>
              <a:ln>
                <a:noFill/>
              </a:ln>
              <a:effectLst/>
            </c:spPr>
            <c:extLst>
              <c:ext xmlns:c16="http://schemas.microsoft.com/office/drawing/2014/chart" uri="{C3380CC4-5D6E-409C-BE32-E72D297353CC}">
                <c16:uniqueId val="{00000011-45C1-4D13-9318-639E244D645B}"/>
              </c:ext>
            </c:extLst>
          </c:dPt>
          <c:dPt>
            <c:idx val="9"/>
            <c:invertIfNegative val="0"/>
            <c:bubble3D val="0"/>
            <c:spPr>
              <a:solidFill>
                <a:srgbClr val="B5D333"/>
              </a:solidFill>
              <a:ln>
                <a:noFill/>
              </a:ln>
              <a:effectLst/>
            </c:spPr>
            <c:extLst>
              <c:ext xmlns:c16="http://schemas.microsoft.com/office/drawing/2014/chart" uri="{C3380CC4-5D6E-409C-BE32-E72D297353CC}">
                <c16:uniqueId val="{00000013-45C1-4D13-9318-639E244D645B}"/>
              </c:ext>
            </c:extLst>
          </c:dPt>
          <c:dPt>
            <c:idx val="10"/>
            <c:invertIfNegative val="0"/>
            <c:bubble3D val="0"/>
            <c:spPr>
              <a:solidFill>
                <a:srgbClr val="7963AC"/>
              </a:solidFill>
              <a:ln>
                <a:noFill/>
              </a:ln>
              <a:effectLst/>
            </c:spPr>
            <c:extLst>
              <c:ext xmlns:c16="http://schemas.microsoft.com/office/drawing/2014/chart" uri="{C3380CC4-5D6E-409C-BE32-E72D297353CC}">
                <c16:uniqueId val="{00000015-45C1-4D13-9318-639E244D645B}"/>
              </c:ext>
            </c:extLst>
          </c:dPt>
          <c:dPt>
            <c:idx val="11"/>
            <c:invertIfNegative val="0"/>
            <c:bubble3D val="0"/>
            <c:spPr>
              <a:solidFill>
                <a:srgbClr val="7963AC"/>
              </a:solidFill>
              <a:ln>
                <a:noFill/>
              </a:ln>
              <a:effectLst/>
            </c:spPr>
            <c:extLst>
              <c:ext xmlns:c16="http://schemas.microsoft.com/office/drawing/2014/chart" uri="{C3380CC4-5D6E-409C-BE32-E72D297353CC}">
                <c16:uniqueId val="{00000017-45C1-4D13-9318-639E244D645B}"/>
              </c:ext>
            </c:extLst>
          </c:dPt>
          <c:dPt>
            <c:idx val="12"/>
            <c:invertIfNegative val="0"/>
            <c:bubble3D val="0"/>
            <c:spPr>
              <a:solidFill>
                <a:srgbClr val="7963AC"/>
              </a:solidFill>
              <a:ln>
                <a:noFill/>
              </a:ln>
              <a:effectLst/>
            </c:spPr>
            <c:extLst>
              <c:ext xmlns:c16="http://schemas.microsoft.com/office/drawing/2014/chart" uri="{C3380CC4-5D6E-409C-BE32-E72D297353CC}">
                <c16:uniqueId val="{00000019-45C1-4D13-9318-639E244D645B}"/>
              </c:ext>
            </c:extLst>
          </c:dPt>
          <c:dPt>
            <c:idx val="13"/>
            <c:invertIfNegative val="0"/>
            <c:bubble3D val="0"/>
            <c:spPr>
              <a:solidFill>
                <a:srgbClr val="B5D333"/>
              </a:solidFill>
              <a:ln>
                <a:noFill/>
              </a:ln>
              <a:effectLst/>
            </c:spPr>
            <c:extLst>
              <c:ext xmlns:c16="http://schemas.microsoft.com/office/drawing/2014/chart" uri="{C3380CC4-5D6E-409C-BE32-E72D297353CC}">
                <c16:uniqueId val="{0000001B-45C1-4D13-9318-639E244D645B}"/>
              </c:ext>
            </c:extLst>
          </c:dPt>
          <c:dPt>
            <c:idx val="14"/>
            <c:invertIfNegative val="0"/>
            <c:bubble3D val="0"/>
            <c:spPr>
              <a:solidFill>
                <a:srgbClr val="E56D24"/>
              </a:solidFill>
              <a:ln>
                <a:noFill/>
              </a:ln>
              <a:effectLst/>
            </c:spPr>
            <c:extLst>
              <c:ext xmlns:c16="http://schemas.microsoft.com/office/drawing/2014/chart" uri="{C3380CC4-5D6E-409C-BE32-E72D297353CC}">
                <c16:uniqueId val="{0000001D-45C1-4D13-9318-639E244D645B}"/>
              </c:ext>
            </c:extLst>
          </c:dPt>
          <c:dPt>
            <c:idx val="15"/>
            <c:invertIfNegative val="0"/>
            <c:bubble3D val="0"/>
            <c:spPr>
              <a:solidFill>
                <a:srgbClr val="E56D24"/>
              </a:solidFill>
              <a:ln>
                <a:noFill/>
              </a:ln>
              <a:effectLst/>
            </c:spPr>
            <c:extLst>
              <c:ext xmlns:c16="http://schemas.microsoft.com/office/drawing/2014/chart" uri="{C3380CC4-5D6E-409C-BE32-E72D297353CC}">
                <c16:uniqueId val="{0000001F-45C1-4D13-9318-639E244D645B}"/>
              </c:ext>
            </c:extLst>
          </c:dPt>
          <c:dPt>
            <c:idx val="16"/>
            <c:invertIfNegative val="0"/>
            <c:bubble3D val="0"/>
            <c:spPr>
              <a:solidFill>
                <a:srgbClr val="E56D24"/>
              </a:solidFill>
              <a:ln>
                <a:noFill/>
              </a:ln>
              <a:effectLst/>
            </c:spPr>
            <c:extLst>
              <c:ext xmlns:c16="http://schemas.microsoft.com/office/drawing/2014/chart" uri="{C3380CC4-5D6E-409C-BE32-E72D297353CC}">
                <c16:uniqueId val="{00000021-45C1-4D13-9318-639E244D645B}"/>
              </c:ext>
            </c:extLst>
          </c:dPt>
          <c:dPt>
            <c:idx val="17"/>
            <c:invertIfNegative val="0"/>
            <c:bubble3D val="0"/>
            <c:spPr>
              <a:solidFill>
                <a:srgbClr val="E56D24"/>
              </a:solidFill>
              <a:ln>
                <a:noFill/>
              </a:ln>
              <a:effectLst/>
            </c:spPr>
            <c:extLst>
              <c:ext xmlns:c16="http://schemas.microsoft.com/office/drawing/2014/chart" uri="{C3380CC4-5D6E-409C-BE32-E72D297353CC}">
                <c16:uniqueId val="{00000023-45C1-4D13-9318-639E244D645B}"/>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Lato" panose="020F050202020403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'emp.food.ware perf'!$C$4:$C$23</c:f>
              <c:strCache>
                <c:ptCount val="17"/>
                <c:pt idx="0">
                  <c:v>US Foods (N=50)</c:v>
                </c:pt>
                <c:pt idx="1">
                  <c:v>Trader Joe’s (N=32)</c:v>
                </c:pt>
                <c:pt idx="2">
                  <c:v>Home Depot (N=40)</c:v>
                </c:pt>
                <c:pt idx="3">
                  <c:v>UNFI (N=70)</c:v>
                </c:pt>
                <c:pt idx="4">
                  <c:v>Construction (N=44)</c:v>
                </c:pt>
                <c:pt idx="5">
                  <c:v>Kohls (N=20)</c:v>
                </c:pt>
                <c:pt idx="6">
                  <c:v>Walmart (N=105)</c:v>
                </c:pt>
                <c:pt idx="7">
                  <c:v>Americold (N=47)</c:v>
                </c:pt>
                <c:pt idx="8">
                  <c:v>Medaline Industries (N=28)</c:v>
                </c:pt>
                <c:pt idx="9">
                  <c:v>Restaurant/Fast Food (N=65)</c:v>
                </c:pt>
                <c:pt idx="10">
                  <c:v>Albertsons (N=20)</c:v>
                </c:pt>
                <c:pt idx="11">
                  <c:v>McLane Co. (N=23)</c:v>
                </c:pt>
                <c:pt idx="12">
                  <c:v>Sysco (N=61)</c:v>
                </c:pt>
                <c:pt idx="13">
                  <c:v>Landscape Industry (N=23)</c:v>
                </c:pt>
                <c:pt idx="14">
                  <c:v>Target (N=28)</c:v>
                </c:pt>
                <c:pt idx="15">
                  <c:v>Amazon (N=266)</c:v>
                </c:pt>
                <c:pt idx="16">
                  <c:v>DHL (N=22)</c:v>
                </c:pt>
              </c:strCache>
            </c:strRef>
          </c:cat>
          <c:val>
            <c:numRef>
              <c:f>'emp.food.ware perf'!$E$4:$E$20</c:f>
              <c:numCache>
                <c:formatCode>0.00</c:formatCode>
                <c:ptCount val="17"/>
                <c:pt idx="0">
                  <c:v>2.6776086956521739</c:v>
                </c:pt>
                <c:pt idx="1">
                  <c:v>2.3195454545454548</c:v>
                </c:pt>
                <c:pt idx="2">
                  <c:v>2.2323624999999998</c:v>
                </c:pt>
                <c:pt idx="3">
                  <c:v>2.1346736842105272</c:v>
                </c:pt>
                <c:pt idx="4">
                  <c:v>2.0668478260869567</c:v>
                </c:pt>
                <c:pt idx="5">
                  <c:v>2.0558333333333336</c:v>
                </c:pt>
                <c:pt idx="6">
                  <c:v>2.0496769230769227</c:v>
                </c:pt>
                <c:pt idx="7">
                  <c:v>2.0311111111111111</c:v>
                </c:pt>
                <c:pt idx="8">
                  <c:v>1.9771874999999999</c:v>
                </c:pt>
                <c:pt idx="9">
                  <c:v>1.9391199999999997</c:v>
                </c:pt>
                <c:pt idx="10">
                  <c:v>1.8233333333333333</c:v>
                </c:pt>
                <c:pt idx="11">
                  <c:v>1.810558333333333</c:v>
                </c:pt>
                <c:pt idx="12">
                  <c:v>1.7616965517241381</c:v>
                </c:pt>
                <c:pt idx="13">
                  <c:v>1.69</c:v>
                </c:pt>
                <c:pt idx="14">
                  <c:v>1.6063299999999998</c:v>
                </c:pt>
                <c:pt idx="15">
                  <c:v>1.6032612403100774</c:v>
                </c:pt>
                <c:pt idx="16">
                  <c:v>1.3707444444444443</c:v>
                </c:pt>
              </c:numCache>
            </c:numRef>
          </c:val>
          <c:extLst>
            <c:ext xmlns:c16="http://schemas.microsoft.com/office/drawing/2014/chart" uri="{C3380CC4-5D6E-409C-BE32-E72D297353CC}">
              <c16:uniqueId val="{00000024-45C1-4D13-9318-639E244D645B}"/>
            </c:ext>
          </c:extLst>
        </c:ser>
        <c:dLbls>
          <c:dLblPos val="outEnd"/>
          <c:showLegendKey val="0"/>
          <c:showVal val="1"/>
          <c:showCatName val="0"/>
          <c:showSerName val="0"/>
          <c:showPercent val="0"/>
          <c:showBubbleSize val="0"/>
        </c:dLbls>
        <c:gapWidth val="219"/>
        <c:overlap val="-27"/>
        <c:axId val="1969437280"/>
        <c:axId val="1811379920"/>
      </c:barChart>
      <c:catAx>
        <c:axId val="1969437280"/>
        <c:scaling>
          <c:orientation val="minMax"/>
        </c:scaling>
        <c:delete val="0"/>
        <c:axPos val="b"/>
        <c:title>
          <c:tx>
            <c:rich>
              <a:bodyPr rot="0" spcFirstLastPara="1" vertOverflow="ellipsis" vert="horz" wrap="square" anchor="ctr" anchorCtr="1"/>
              <a:lstStyle/>
              <a:p>
                <a:pPr>
                  <a:defRPr sz="1050" b="1" i="0" u="none" strike="noStrike" kern="1200" baseline="0">
                    <a:solidFill>
                      <a:schemeClr val="tx1">
                        <a:lumMod val="65000"/>
                        <a:lumOff val="35000"/>
                      </a:schemeClr>
                    </a:solidFill>
                    <a:latin typeface="Lato" panose="020F0502020204030203" pitchFamily="34" charset="0"/>
                    <a:ea typeface="+mn-ea"/>
                    <a:cs typeface="+mn-cs"/>
                  </a:defRPr>
                </a:pPr>
                <a:r>
                  <a:rPr lang="en-US" sz="1050" b="1">
                    <a:latin typeface="Lato" panose="020F0502020204030203" pitchFamily="34" charset="0"/>
                  </a:rPr>
                  <a:t>Employer/Industry</a:t>
                </a:r>
              </a:p>
            </c:rich>
          </c:tx>
          <c:layout>
            <c:manualLayout>
              <c:xMode val="edge"/>
              <c:yMode val="edge"/>
              <c:x val="0.44226195935390428"/>
              <c:y val="0.86348377648446117"/>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Lato" panose="020F0502020204030203"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7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1811379920"/>
        <c:crosses val="autoZero"/>
        <c:auto val="1"/>
        <c:lblAlgn val="ctr"/>
        <c:lblOffset val="100"/>
        <c:noMultiLvlLbl val="0"/>
      </c:catAx>
      <c:valAx>
        <c:axId val="1811379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Lato" panose="020F0502020204030203" pitchFamily="34" charset="0"/>
                    <a:ea typeface="+mn-ea"/>
                    <a:cs typeface="+mn-cs"/>
                  </a:defRPr>
                </a:pPr>
                <a:r>
                  <a:rPr lang="en-US" sz="1050" b="1" dirty="0">
                    <a:latin typeface="Lato" panose="020F0502020204030203" pitchFamily="34" charset="0"/>
                  </a:rPr>
                  <a:t>Avg. Performance</a:t>
                </a:r>
              </a:p>
            </c:rich>
          </c:tx>
          <c:layout>
            <c:manualLayout>
              <c:xMode val="edge"/>
              <c:yMode val="edge"/>
              <c:x val="1.3647718131902631E-2"/>
              <c:y val="0.28278272281182243"/>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Lato" panose="020F0502020204030203" pitchFamily="34" charset="0"/>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1969437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0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r>
              <a:rPr lang="en-US" sz="1000" b="0" dirty="0"/>
              <a:t>%</a:t>
            </a:r>
            <a:r>
              <a:rPr lang="en-US" sz="1000" b="0" baseline="0" dirty="0"/>
              <a:t> of hires that stayed 60+ days </a:t>
            </a:r>
          </a:p>
          <a:p>
            <a:pPr algn="l">
              <a:defRPr sz="1000"/>
            </a:pPr>
            <a:r>
              <a:rPr lang="en-US" sz="1000" b="0" baseline="0" dirty="0"/>
              <a:t>by hiring source</a:t>
            </a:r>
            <a:endParaRPr lang="en-US" sz="1000" b="0" dirty="0"/>
          </a:p>
        </c:rich>
      </c:tx>
      <c:layout>
        <c:manualLayout>
          <c:xMode val="edge"/>
          <c:yMode val="edge"/>
          <c:x val="1.5426865950697044E-3"/>
          <c:y val="2.0605840610647807E-2"/>
        </c:manualLayout>
      </c:layout>
      <c:overlay val="0"/>
      <c:spPr>
        <a:noFill/>
        <a:ln>
          <a:noFill/>
        </a:ln>
        <a:effectLst/>
      </c:spPr>
      <c:txPr>
        <a:bodyPr rot="0" spcFirstLastPara="1" vertOverflow="ellipsis" vert="horz" wrap="square" anchor="ctr" anchorCtr="1"/>
        <a:lstStyle/>
        <a:p>
          <a:pPr algn="l">
            <a:defRPr sz="10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manualLayout>
          <c:layoutTarget val="inner"/>
          <c:xMode val="edge"/>
          <c:yMode val="edge"/>
          <c:x val="0.12327574568228251"/>
          <c:y val="0.14286985205159844"/>
          <c:w val="0.83155069480472954"/>
          <c:h val="0.69109522486578434"/>
        </c:manualLayout>
      </c:layout>
      <c:barChart>
        <c:barDir val="col"/>
        <c:grouping val="stacked"/>
        <c:varyColors val="0"/>
        <c:ser>
          <c:idx val="0"/>
          <c:order val="0"/>
          <c:tx>
            <c:strRef>
              <c:f>Sheet1!$A$2</c:f>
              <c:strCache>
                <c:ptCount val="1"/>
                <c:pt idx="0">
                  <c:v>Turnover</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9637-44BB-A900-A3E0719A2DBA}"/>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9637-44BB-A900-A3E0719A2DBA}"/>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9637-44BB-A900-A3E0719A2DBA}"/>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9637-44BB-A900-A3E0719A2DBA}"/>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9637-44BB-A900-A3E0719A2DBA}"/>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9637-44BB-A900-A3E0719A2DBA}"/>
              </c:ext>
            </c:extLst>
          </c:dPt>
          <c:dLbls>
            <c:dLbl>
              <c:idx val="0"/>
              <c:layout>
                <c:manualLayout>
                  <c:x val="1.0433427533272723E-7"/>
                  <c:y val="-0.21426497823160259"/>
                </c:manualLayout>
              </c:layout>
              <c:spPr>
                <a:noFill/>
                <a:ln>
                  <a:noFill/>
                </a:ln>
                <a:effectLst/>
              </c:spPr>
              <c:txPr>
                <a:bodyPr rot="0" spcFirstLastPara="1" vertOverflow="ellipsis" vert="horz" wrap="square" lIns="38100" tIns="19050" rIns="38100" bIns="19050" anchor="ctr" anchorCtr="1">
                  <a:noAutofit/>
                </a:bodyPr>
                <a:lstStyle/>
                <a:p>
                  <a:pPr>
                    <a:defRPr sz="1300" b="0" i="0" u="none" strike="noStrike" kern="1200" baseline="0">
                      <a:solidFill>
                        <a:schemeClr val="tx1">
                          <a:lumMod val="75000"/>
                          <a:lumOff val="25000"/>
                        </a:schemeClr>
                      </a:solidFill>
                      <a:latin typeface="Century Gothic" panose="020B0502020202020204" pitchFamily="34" charset="0"/>
                      <a:ea typeface="Lato" panose="020F0502020204030203" pitchFamily="34" charset="0"/>
                      <a:cs typeface="Lato" panose="020F050202020403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8.5783432510017646E-2"/>
                      <c:h val="7.6923179831534058E-2"/>
                    </c:manualLayout>
                  </c15:layout>
                </c:ext>
                <c:ext xmlns:c16="http://schemas.microsoft.com/office/drawing/2014/chart" uri="{C3380CC4-5D6E-409C-BE32-E72D297353CC}">
                  <c16:uniqueId val="{00000001-9637-44BB-A900-A3E0719A2DBA}"/>
                </c:ext>
              </c:extLst>
            </c:dLbl>
            <c:dLbl>
              <c:idx val="1"/>
              <c:layout>
                <c:manualLayout>
                  <c:x val="-1.7997662494895446E-3"/>
                  <c:y val="-0.18685503625241975"/>
                </c:manualLayout>
              </c:layout>
              <c:spPr>
                <a:noFill/>
                <a:ln>
                  <a:noFill/>
                </a:ln>
                <a:effectLst/>
              </c:spPr>
              <c:txPr>
                <a:bodyPr rot="0" spcFirstLastPara="1" vertOverflow="ellipsis" vert="horz" wrap="square" lIns="38100" tIns="19050" rIns="38100" bIns="19050" anchor="ctr" anchorCtr="1">
                  <a:noAutofit/>
                </a:bodyPr>
                <a:lstStyle/>
                <a:p>
                  <a:pPr>
                    <a:defRPr sz="1300" b="0" i="0" u="none" strike="noStrike" kern="1200" baseline="0">
                      <a:solidFill>
                        <a:schemeClr val="tx1">
                          <a:lumMod val="75000"/>
                          <a:lumOff val="25000"/>
                        </a:schemeClr>
                      </a:solidFill>
                      <a:latin typeface="Century Gothic" panose="020B0502020202020204" pitchFamily="34" charset="0"/>
                      <a:ea typeface="Lato" panose="020F0502020204030203" pitchFamily="34" charset="0"/>
                      <a:cs typeface="Lato" panose="020F050202020403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4473459342706585"/>
                      <c:h val="7.6455838224886746E-2"/>
                    </c:manualLayout>
                  </c15:layout>
                </c:ext>
                <c:ext xmlns:c16="http://schemas.microsoft.com/office/drawing/2014/chart" uri="{C3380CC4-5D6E-409C-BE32-E72D297353CC}">
                  <c16:uniqueId val="{00000003-9637-44BB-A900-A3E0719A2DBA}"/>
                </c:ext>
              </c:extLst>
            </c:dLbl>
            <c:dLbl>
              <c:idx val="2"/>
              <c:layout>
                <c:manualLayout>
                  <c:x val="0"/>
                  <c:y val="-0.17604553191546296"/>
                </c:manualLayout>
              </c:layout>
              <c:spPr>
                <a:noFill/>
                <a:ln>
                  <a:noFill/>
                </a:ln>
                <a:effectLst/>
              </c:spPr>
              <c:txPr>
                <a:bodyPr rot="0" spcFirstLastPara="1" vertOverflow="ellipsis" vert="horz" wrap="square" lIns="38100" tIns="19050" rIns="38100" bIns="19050" anchor="ctr" anchorCtr="1">
                  <a:noAutofit/>
                </a:bodyPr>
                <a:lstStyle/>
                <a:p>
                  <a:pPr>
                    <a:defRPr sz="1300" b="0" i="0" u="none" strike="noStrike" kern="1200" baseline="0">
                      <a:solidFill>
                        <a:schemeClr val="tx1">
                          <a:lumMod val="75000"/>
                          <a:lumOff val="25000"/>
                        </a:schemeClr>
                      </a:solidFill>
                      <a:latin typeface="Century Gothic" panose="020B0502020202020204" pitchFamily="34" charset="0"/>
                      <a:ea typeface="Lato" panose="020F0502020204030203" pitchFamily="34" charset="0"/>
                      <a:cs typeface="Lato" panose="020F050202020403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2088377808600441"/>
                      <c:h val="8.4950931360985277E-2"/>
                    </c:manualLayout>
                  </c15:layout>
                </c:ext>
                <c:ext xmlns:c16="http://schemas.microsoft.com/office/drawing/2014/chart" uri="{C3380CC4-5D6E-409C-BE32-E72D297353CC}">
                  <c16:uniqueId val="{00000005-9637-44BB-A900-A3E0719A2DBA}"/>
                </c:ext>
              </c:extLst>
            </c:dLbl>
            <c:dLbl>
              <c:idx val="3"/>
              <c:layout>
                <c:manualLayout>
                  <c:x val="0"/>
                  <c:y val="-0.1946241848816258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637-44BB-A900-A3E0719A2DBA}"/>
                </c:ext>
              </c:extLst>
            </c:dLbl>
            <c:dLbl>
              <c:idx val="4"/>
              <c:layout>
                <c:manualLayout>
                  <c:x val="0"/>
                  <c:y val="-0.1877242247031559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637-44BB-A900-A3E0719A2DBA}"/>
                </c:ext>
              </c:extLst>
            </c:dLbl>
            <c:dLbl>
              <c:idx val="5"/>
              <c:layout>
                <c:manualLayout>
                  <c:x val="0"/>
                  <c:y val="-0.1467832570354036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637-44BB-A900-A3E0719A2DBA}"/>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Century Gothic" panose="020B0502020202020204" pitchFamily="34" charset="0"/>
                    <a:ea typeface="Lato" panose="020F0502020204030203" pitchFamily="34" charset="0"/>
                    <a:cs typeface="Lato" panose="020F0502020204030203"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Employee Referral 
(N = 250)</c:v>
                </c:pt>
                <c:pt idx="1">
                  <c:v>Indeed 
(N = 856)</c:v>
                </c:pt>
              </c:strCache>
            </c:strRef>
          </c:cat>
          <c:val>
            <c:numRef>
              <c:f>Sheet1!$B$2:$C$2</c:f>
              <c:numCache>
                <c:formatCode>0%</c:formatCode>
                <c:ptCount val="2"/>
                <c:pt idx="0">
                  <c:v>0.51549999999999996</c:v>
                </c:pt>
                <c:pt idx="1">
                  <c:v>0.42399999999999999</c:v>
                </c:pt>
              </c:numCache>
            </c:numRef>
          </c:val>
          <c:extLst>
            <c:ext xmlns:c16="http://schemas.microsoft.com/office/drawing/2014/chart" uri="{C3380CC4-5D6E-409C-BE32-E72D297353CC}">
              <c16:uniqueId val="{0000000C-9637-44BB-A900-A3E0719A2DBA}"/>
            </c:ext>
          </c:extLst>
        </c:ser>
        <c:dLbls>
          <c:showLegendKey val="0"/>
          <c:showVal val="1"/>
          <c:showCatName val="0"/>
          <c:showSerName val="0"/>
          <c:showPercent val="0"/>
          <c:showBubbleSize val="0"/>
        </c:dLbls>
        <c:gapWidth val="150"/>
        <c:overlap val="100"/>
        <c:axId val="2008696239"/>
        <c:axId val="2008697903"/>
      </c:barChart>
      <c:catAx>
        <c:axId val="200869623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Century Gothic" panose="020B0502020202020204" pitchFamily="34" charset="0"/>
                <a:ea typeface="Lato" panose="020F0502020204030203" pitchFamily="34" charset="0"/>
                <a:cs typeface="Lato" panose="020F0502020204030203" pitchFamily="34" charset="0"/>
              </a:defRPr>
            </a:pPr>
            <a:endParaRPr lang="en-US"/>
          </a:p>
        </c:txPr>
        <c:crossAx val="2008697903"/>
        <c:crosses val="autoZero"/>
        <c:auto val="1"/>
        <c:lblAlgn val="ctr"/>
        <c:lblOffset val="100"/>
        <c:noMultiLvlLbl val="0"/>
      </c:catAx>
      <c:valAx>
        <c:axId val="2008697903"/>
        <c:scaling>
          <c:orientation val="minMax"/>
          <c:max val="1"/>
          <c:min val="0"/>
        </c:scaling>
        <c:delete val="0"/>
        <c:axPos val="l"/>
        <c:majorGridlines>
          <c:spPr>
            <a:ln w="9525" cap="flat" cmpd="sng" algn="ctr">
              <a:noFill/>
              <a:round/>
            </a:ln>
            <a:effectLst/>
          </c:spPr>
        </c:majorGridlines>
        <c:numFmt formatCode="0%" sourceLinked="1"/>
        <c:majorTickMark val="none"/>
        <c:minorTickMark val="none"/>
        <c:tickLblPos val="nextTo"/>
        <c:spPr>
          <a:solidFill>
            <a:schemeClr val="bg1"/>
          </a:solidFill>
          <a:ln>
            <a:solidFill>
              <a:schemeClr val="dk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Century Gothic" panose="020B0502020202020204" pitchFamily="34" charset="0"/>
                <a:ea typeface="Lato" panose="020F0502020204030203" pitchFamily="34" charset="0"/>
                <a:cs typeface="Lato" panose="020F0502020204030203" pitchFamily="34" charset="0"/>
              </a:defRPr>
            </a:pPr>
            <a:endParaRPr lang="en-US"/>
          </a:p>
        </c:txPr>
        <c:crossAx val="2008696239"/>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Lato" panose="020F0502020204030203" pitchFamily="34" charset="0"/>
          <a:ea typeface="Lato" panose="020F0502020204030203" pitchFamily="34" charset="0"/>
          <a:cs typeface="Lato" panose="020F0502020204030203"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0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r>
              <a:rPr lang="en-US" sz="1000" b="0" i="0" baseline="0" dirty="0">
                <a:effectLst/>
              </a:rPr>
              <a:t>Avg. performance at 60+ days</a:t>
            </a:r>
          </a:p>
          <a:p>
            <a:pPr algn="l">
              <a:defRPr sz="1000"/>
            </a:pPr>
            <a:r>
              <a:rPr lang="en-US" sz="1000" b="0" i="0" baseline="0" dirty="0">
                <a:effectLst/>
              </a:rPr>
              <a:t>by hiring source</a:t>
            </a:r>
            <a:endParaRPr lang="en-US" sz="1000" b="0" dirty="0">
              <a:effectLst/>
            </a:endParaRPr>
          </a:p>
        </c:rich>
      </c:tx>
      <c:layout>
        <c:manualLayout>
          <c:xMode val="edge"/>
          <c:yMode val="edge"/>
          <c:x val="4.1927771885209757E-3"/>
          <c:y val="2.05164721254135E-2"/>
        </c:manualLayout>
      </c:layout>
      <c:overlay val="0"/>
      <c:spPr>
        <a:noFill/>
        <a:ln>
          <a:noFill/>
        </a:ln>
        <a:effectLst/>
      </c:spPr>
      <c:txPr>
        <a:bodyPr rot="0" spcFirstLastPara="1" vertOverflow="ellipsis" vert="horz" wrap="square" anchor="ctr" anchorCtr="1"/>
        <a:lstStyle/>
        <a:p>
          <a:pPr algn="l">
            <a:defRPr sz="1000" b="0" i="0" u="none" strike="noStrike" kern="1200" spc="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manualLayout>
          <c:layoutTarget val="inner"/>
          <c:xMode val="edge"/>
          <c:yMode val="edge"/>
          <c:x val="0.1189867428502475"/>
          <c:y val="0.14440561069947341"/>
          <c:w val="0.84404523805869469"/>
          <c:h val="0.70532054285254953"/>
        </c:manualLayout>
      </c:layout>
      <c:barChart>
        <c:barDir val="col"/>
        <c:grouping val="stacked"/>
        <c:varyColors val="0"/>
        <c:ser>
          <c:idx val="0"/>
          <c:order val="0"/>
          <c:tx>
            <c:strRef>
              <c:f>Sheet1!$A$2</c:f>
              <c:strCache>
                <c:ptCount val="1"/>
                <c:pt idx="0">
                  <c:v>Avg. Perf</c:v>
                </c:pt>
              </c:strCache>
            </c:strRef>
          </c:tx>
          <c:spPr>
            <a:solidFill>
              <a:schemeClr val="bg2">
                <a:lumMod val="75000"/>
              </a:schemeClr>
            </a:solidFill>
            <a:ln>
              <a:noFill/>
            </a:ln>
            <a:effectLst/>
          </c:spPr>
          <c:invertIfNegative val="0"/>
          <c:dPt>
            <c:idx val="0"/>
            <c:invertIfNegative val="0"/>
            <c:bubble3D val="0"/>
            <c:spPr>
              <a:solidFill>
                <a:schemeClr val="bg2">
                  <a:lumMod val="75000"/>
                </a:schemeClr>
              </a:solidFill>
              <a:ln>
                <a:noFill/>
              </a:ln>
              <a:effectLst/>
            </c:spPr>
            <c:extLst>
              <c:ext xmlns:c16="http://schemas.microsoft.com/office/drawing/2014/chart" uri="{C3380CC4-5D6E-409C-BE32-E72D297353CC}">
                <c16:uniqueId val="{00000001-F544-4AFC-B47A-28F957D656AD}"/>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F544-4AFC-B47A-28F957D656AD}"/>
              </c:ext>
            </c:extLst>
          </c:dPt>
          <c:dPt>
            <c:idx val="2"/>
            <c:invertIfNegative val="0"/>
            <c:bubble3D val="0"/>
            <c:spPr>
              <a:solidFill>
                <a:schemeClr val="bg2">
                  <a:lumMod val="75000"/>
                </a:schemeClr>
              </a:solidFill>
              <a:ln>
                <a:noFill/>
              </a:ln>
              <a:effectLst/>
            </c:spPr>
            <c:extLst>
              <c:ext xmlns:c16="http://schemas.microsoft.com/office/drawing/2014/chart" uri="{C3380CC4-5D6E-409C-BE32-E72D297353CC}">
                <c16:uniqueId val="{00000005-F544-4AFC-B47A-28F957D656AD}"/>
              </c:ext>
            </c:extLst>
          </c:dPt>
          <c:dPt>
            <c:idx val="3"/>
            <c:invertIfNegative val="0"/>
            <c:bubble3D val="0"/>
            <c:spPr>
              <a:solidFill>
                <a:schemeClr val="bg2">
                  <a:lumMod val="75000"/>
                </a:schemeClr>
              </a:solidFill>
              <a:ln>
                <a:noFill/>
              </a:ln>
              <a:effectLst/>
            </c:spPr>
            <c:extLst>
              <c:ext xmlns:c16="http://schemas.microsoft.com/office/drawing/2014/chart" uri="{C3380CC4-5D6E-409C-BE32-E72D297353CC}">
                <c16:uniqueId val="{00000007-F544-4AFC-B47A-28F957D656AD}"/>
              </c:ext>
            </c:extLst>
          </c:dPt>
          <c:dPt>
            <c:idx val="4"/>
            <c:invertIfNegative val="0"/>
            <c:bubble3D val="0"/>
            <c:spPr>
              <a:solidFill>
                <a:schemeClr val="bg2">
                  <a:lumMod val="75000"/>
                </a:schemeClr>
              </a:solidFill>
              <a:ln>
                <a:noFill/>
              </a:ln>
              <a:effectLst/>
            </c:spPr>
            <c:extLst>
              <c:ext xmlns:c16="http://schemas.microsoft.com/office/drawing/2014/chart" uri="{C3380CC4-5D6E-409C-BE32-E72D297353CC}">
                <c16:uniqueId val="{00000009-F544-4AFC-B47A-28F957D656AD}"/>
              </c:ext>
            </c:extLst>
          </c:dPt>
          <c:dPt>
            <c:idx val="5"/>
            <c:invertIfNegative val="0"/>
            <c:bubble3D val="0"/>
            <c:spPr>
              <a:solidFill>
                <a:schemeClr val="bg2">
                  <a:lumMod val="75000"/>
                </a:schemeClr>
              </a:solidFill>
              <a:ln>
                <a:noFill/>
              </a:ln>
              <a:effectLst/>
            </c:spPr>
            <c:extLst>
              <c:ext xmlns:c16="http://schemas.microsoft.com/office/drawing/2014/chart" uri="{C3380CC4-5D6E-409C-BE32-E72D297353CC}">
                <c16:uniqueId val="{0000000B-F544-4AFC-B47A-28F957D656AD}"/>
              </c:ext>
            </c:extLst>
          </c:dPt>
          <c:dLbls>
            <c:dLbl>
              <c:idx val="0"/>
              <c:layout>
                <c:manualLayout>
                  <c:x val="2.9000755171484857E-3"/>
                  <c:y val="-0.24293564671483223"/>
                </c:manualLayout>
              </c:layout>
              <c:spPr>
                <a:noFill/>
                <a:ln>
                  <a:noFill/>
                </a:ln>
                <a:effectLst/>
              </c:spPr>
              <c:txPr>
                <a:bodyPr rot="0" spcFirstLastPara="1" vertOverflow="ellipsis" vert="horz" wrap="square" lIns="38100" tIns="19050" rIns="38100" bIns="19050" anchor="ctr" anchorCtr="1">
                  <a:noAutofit/>
                </a:bodyPr>
                <a:lstStyle/>
                <a:p>
                  <a:pPr>
                    <a:defRPr sz="1300" b="0" i="0" u="none" strike="noStrike" kern="1200" baseline="0">
                      <a:solidFill>
                        <a:schemeClr val="tx1">
                          <a:lumMod val="75000"/>
                          <a:lumOff val="25000"/>
                        </a:schemeClr>
                      </a:solidFill>
                      <a:latin typeface="Century Gothic" panose="020B0502020202020204" pitchFamily="34" charset="0"/>
                      <a:ea typeface="Lato" panose="020F0502020204030203" pitchFamily="34" charset="0"/>
                      <a:cs typeface="Lato" panose="020F050202020403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9.9802411749374875E-2"/>
                      <c:h val="7.9262709695047354E-2"/>
                    </c:manualLayout>
                  </c15:layout>
                </c:ext>
                <c:ext xmlns:c16="http://schemas.microsoft.com/office/drawing/2014/chart" uri="{C3380CC4-5D6E-409C-BE32-E72D297353CC}">
                  <c16:uniqueId val="{00000001-F544-4AFC-B47A-28F957D656AD}"/>
                </c:ext>
              </c:extLst>
            </c:dLbl>
            <c:dLbl>
              <c:idx val="1"/>
              <c:layout>
                <c:manualLayout>
                  <c:x val="2.6500905934511744E-3"/>
                  <c:y val="-0.23500231489946574"/>
                </c:manualLayout>
              </c:layout>
              <c:spPr>
                <a:noFill/>
                <a:ln>
                  <a:noFill/>
                </a:ln>
                <a:effectLst/>
              </c:spPr>
              <c:txPr>
                <a:bodyPr rot="0" spcFirstLastPara="1" vertOverflow="ellipsis" vert="horz" wrap="square" lIns="38100" tIns="19050" rIns="38100" bIns="19050" anchor="ctr" anchorCtr="1">
                  <a:noAutofit/>
                </a:bodyPr>
                <a:lstStyle/>
                <a:p>
                  <a:pPr>
                    <a:defRPr sz="1300" b="0" i="0" u="none" strike="noStrike" kern="1200" baseline="0">
                      <a:solidFill>
                        <a:schemeClr val="tx1">
                          <a:lumMod val="75000"/>
                          <a:lumOff val="25000"/>
                        </a:schemeClr>
                      </a:solidFill>
                      <a:latin typeface="Century Gothic" panose="020B0502020202020204" pitchFamily="34" charset="0"/>
                      <a:ea typeface="Lato" panose="020F0502020204030203" pitchFamily="34" charset="0"/>
                      <a:cs typeface="Lato" panose="020F050202020403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1040277412317996"/>
                      <c:h val="9.73076516855476E-2"/>
                    </c:manualLayout>
                  </c15:layout>
                </c:ext>
                <c:ext xmlns:c16="http://schemas.microsoft.com/office/drawing/2014/chart" uri="{C3380CC4-5D6E-409C-BE32-E72D297353CC}">
                  <c16:uniqueId val="{00000003-F544-4AFC-B47A-28F957D656AD}"/>
                </c:ext>
              </c:extLst>
            </c:dLbl>
            <c:dLbl>
              <c:idx val="2"/>
              <c:layout>
                <c:manualLayout>
                  <c:x val="1.324940962450303E-3"/>
                  <c:y val="-0.20750779510483292"/>
                </c:manualLayout>
              </c:layout>
              <c:spPr>
                <a:noFill/>
                <a:ln>
                  <a:noFill/>
                </a:ln>
                <a:effectLst/>
              </c:spPr>
              <c:txPr>
                <a:bodyPr rot="0" spcFirstLastPara="1" vertOverflow="ellipsis" vert="horz" wrap="square" lIns="38100" tIns="19050" rIns="38100" bIns="19050" anchor="ctr" anchorCtr="1">
                  <a:noAutofit/>
                </a:bodyPr>
                <a:lstStyle/>
                <a:p>
                  <a:pPr>
                    <a:defRPr sz="1300" b="0" i="0" u="none" strike="noStrike" kern="1200" baseline="0">
                      <a:solidFill>
                        <a:schemeClr val="tx1">
                          <a:lumMod val="75000"/>
                          <a:lumOff val="25000"/>
                        </a:schemeClr>
                      </a:solidFill>
                      <a:latin typeface="Century Gothic" panose="020B0502020202020204" pitchFamily="34" charset="0"/>
                      <a:ea typeface="Lato" panose="020F0502020204030203" pitchFamily="34" charset="0"/>
                      <a:cs typeface="Lato" panose="020F0502020204030203"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0775268352972867"/>
                      <c:h val="8.5277667660798015E-2"/>
                    </c:manualLayout>
                  </c15:layout>
                </c:ext>
                <c:ext xmlns:c16="http://schemas.microsoft.com/office/drawing/2014/chart" uri="{C3380CC4-5D6E-409C-BE32-E72D297353CC}">
                  <c16:uniqueId val="{00000005-F544-4AFC-B47A-28F957D656AD}"/>
                </c:ext>
              </c:extLst>
            </c:dLbl>
            <c:dLbl>
              <c:idx val="3"/>
              <c:layout>
                <c:manualLayout>
                  <c:x val="6.7502510747914531E-3"/>
                  <c:y val="-0.1751335481346135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544-4AFC-B47A-28F957D656AD}"/>
                </c:ext>
              </c:extLst>
            </c:dLbl>
            <c:dLbl>
              <c:idx val="4"/>
              <c:layout>
                <c:manualLayout>
                  <c:x val="0"/>
                  <c:y val="-0.2167559314041946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544-4AFC-B47A-28F957D656AD}"/>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Century Gothic" panose="020B0502020202020204" pitchFamily="34" charset="0"/>
                    <a:ea typeface="Lato" panose="020F0502020204030203" pitchFamily="34" charset="0"/>
                    <a:cs typeface="Lato" panose="020F0502020204030203"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Employee Referral
(N = 121)</c:v>
                </c:pt>
                <c:pt idx="1">
                  <c:v>Indeed
(N = 359)</c:v>
                </c:pt>
              </c:strCache>
            </c:strRef>
          </c:cat>
          <c:val>
            <c:numRef>
              <c:f>Sheet1!$B$2:$C$2</c:f>
              <c:numCache>
                <c:formatCode>0.00</c:formatCode>
                <c:ptCount val="2"/>
                <c:pt idx="0">
                  <c:v>3.28</c:v>
                </c:pt>
                <c:pt idx="1">
                  <c:v>2.96</c:v>
                </c:pt>
              </c:numCache>
            </c:numRef>
          </c:val>
          <c:extLst>
            <c:ext xmlns:c16="http://schemas.microsoft.com/office/drawing/2014/chart" uri="{C3380CC4-5D6E-409C-BE32-E72D297353CC}">
              <c16:uniqueId val="{0000000C-F544-4AFC-B47A-28F957D656AD}"/>
            </c:ext>
          </c:extLst>
        </c:ser>
        <c:dLbls>
          <c:showLegendKey val="0"/>
          <c:showVal val="1"/>
          <c:showCatName val="0"/>
          <c:showSerName val="0"/>
          <c:showPercent val="0"/>
          <c:showBubbleSize val="0"/>
        </c:dLbls>
        <c:gapWidth val="150"/>
        <c:overlap val="100"/>
        <c:axId val="2008696239"/>
        <c:axId val="2008697903"/>
      </c:barChart>
      <c:catAx>
        <c:axId val="2008696239"/>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0"/>
          <a:lstStyle/>
          <a:p>
            <a:pPr>
              <a:defRPr sz="1300" b="0" i="0" u="none" strike="noStrike" kern="1200" baseline="0">
                <a:solidFill>
                  <a:schemeClr val="tx1">
                    <a:lumMod val="65000"/>
                    <a:lumOff val="35000"/>
                  </a:schemeClr>
                </a:solidFill>
                <a:latin typeface="Century Gothic" panose="020B0502020202020204" pitchFamily="34" charset="0"/>
                <a:ea typeface="Lato" panose="020F0502020204030203" pitchFamily="34" charset="0"/>
                <a:cs typeface="Lato" panose="020F0502020204030203" pitchFamily="34" charset="0"/>
              </a:defRPr>
            </a:pPr>
            <a:endParaRPr lang="en-US"/>
          </a:p>
        </c:txPr>
        <c:crossAx val="2008697903"/>
        <c:crosses val="autoZero"/>
        <c:auto val="1"/>
        <c:lblAlgn val="ctr"/>
        <c:lblOffset val="100"/>
        <c:noMultiLvlLbl val="0"/>
      </c:catAx>
      <c:valAx>
        <c:axId val="2008697903"/>
        <c:scaling>
          <c:orientation val="minMax"/>
          <c:max val="5"/>
          <c:min val="1"/>
        </c:scaling>
        <c:delete val="0"/>
        <c:axPos val="l"/>
        <c:majorGridlines>
          <c:spPr>
            <a:ln w="9525" cap="flat" cmpd="sng" algn="ctr">
              <a:noFill/>
              <a:round/>
            </a:ln>
            <a:effectLst/>
          </c:spPr>
        </c:majorGridlines>
        <c:numFmt formatCode="0" sourceLinked="0"/>
        <c:majorTickMark val="none"/>
        <c:minorTickMark val="none"/>
        <c:tickLblPos val="nextTo"/>
        <c:spPr>
          <a:solidFill>
            <a:schemeClr val="bg1"/>
          </a:solidFill>
          <a:ln>
            <a:solidFill>
              <a:schemeClr val="dk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2008696239"/>
        <c:crosses val="autoZero"/>
        <c:crossBetween val="between"/>
        <c:majorUnit val="1"/>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Lato" panose="020F0502020204030203" pitchFamily="34" charset="0"/>
          <a:ea typeface="Lato" panose="020F0502020204030203" pitchFamily="34" charset="0"/>
          <a:cs typeface="Lato" panose="020F0502020204030203"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latin typeface="Lato" panose="020F0502020204030203" pitchFamily="34" charset="0"/>
                <a:ea typeface="Lato" panose="020F0502020204030203" pitchFamily="34" charset="0"/>
                <a:cs typeface="Lato" panose="020F0502020204030203" pitchFamily="34" charset="0"/>
              </a:defRPr>
            </a:pPr>
            <a:r>
              <a:rPr lang="en-US" dirty="0">
                <a:solidFill>
                  <a:schemeClr val="tx1"/>
                </a:solidFill>
                <a:effectLst/>
                <a:latin typeface="Lato" panose="020F0502020204030203" pitchFamily="34" charset="0"/>
                <a:ea typeface="Lato" panose="020F0502020204030203" pitchFamily="34" charset="0"/>
                <a:cs typeface="Lato" panose="020F0502020204030203" pitchFamily="34" charset="0"/>
              </a:rPr>
              <a:t>2022 Turnover</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manualLayout>
          <c:layoutTarget val="inner"/>
          <c:xMode val="edge"/>
          <c:yMode val="edge"/>
          <c:x val="5.2064611902347263E-2"/>
          <c:y val="1.5454299621416985E-2"/>
          <c:w val="0.91806923114076422"/>
          <c:h val="0.75654099254248464"/>
        </c:manualLayout>
      </c:layout>
      <c:lineChart>
        <c:grouping val="standard"/>
        <c:varyColors val="0"/>
        <c:ser>
          <c:idx val="0"/>
          <c:order val="0"/>
          <c:spPr>
            <a:ln w="34925" cap="rnd">
              <a:solidFill>
                <a:srgbClr val="3CB1E5"/>
              </a:solidFill>
              <a:round/>
            </a:ln>
            <a:effectLst/>
          </c:spPr>
          <c:marker>
            <c:symbol val="none"/>
          </c:marker>
          <c:trendline>
            <c:spPr>
              <a:ln w="25400" cap="rnd">
                <a:solidFill>
                  <a:srgbClr val="FF0000"/>
                </a:solidFill>
              </a:ln>
              <a:effectLst/>
            </c:spPr>
            <c:trendlineType val="linear"/>
            <c:dispRSqr val="0"/>
            <c:dispEq val="0"/>
          </c:trendline>
          <c:cat>
            <c:strRef>
              <c:f>Sheet1!$A$5:$A$16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Sheet1!$F$5:$F$16</c:f>
              <c:numCache>
                <c:formatCode>0%</c:formatCode>
                <c:ptCount val="12"/>
                <c:pt idx="0">
                  <c:v>0.21428571428571427</c:v>
                </c:pt>
                <c:pt idx="1">
                  <c:v>0.21505376344086022</c:v>
                </c:pt>
                <c:pt idx="2">
                  <c:v>0.40476190476190477</c:v>
                </c:pt>
                <c:pt idx="3">
                  <c:v>0.36363636363636365</c:v>
                </c:pt>
                <c:pt idx="4">
                  <c:v>0.4</c:v>
                </c:pt>
                <c:pt idx="5">
                  <c:v>0.18181818181818182</c:v>
                </c:pt>
                <c:pt idx="6">
                  <c:v>0.16326530612244897</c:v>
                </c:pt>
                <c:pt idx="7">
                  <c:v>0.22222222222222221</c:v>
                </c:pt>
                <c:pt idx="8">
                  <c:v>0.20183486238532111</c:v>
                </c:pt>
                <c:pt idx="9">
                  <c:v>0.29166666666666669</c:v>
                </c:pt>
                <c:pt idx="10">
                  <c:v>0.19753086419753085</c:v>
                </c:pt>
                <c:pt idx="11">
                  <c:v>0.10126582278481013</c:v>
                </c:pt>
              </c:numCache>
            </c:numRef>
          </c:val>
          <c:smooth val="0"/>
          <c:extLst>
            <c:ext xmlns:c16="http://schemas.microsoft.com/office/drawing/2014/chart" uri="{C3380CC4-5D6E-409C-BE32-E72D297353CC}">
              <c16:uniqueId val="{00000000-03A2-4E32-A0ED-AC51E0D3B5CC}"/>
            </c:ext>
          </c:extLst>
        </c:ser>
        <c:dLbls>
          <c:showLegendKey val="0"/>
          <c:showVal val="0"/>
          <c:showCatName val="0"/>
          <c:showSerName val="0"/>
          <c:showPercent val="0"/>
          <c:showBubbleSize val="0"/>
        </c:dLbls>
        <c:smooth val="0"/>
        <c:axId val="1550028848"/>
        <c:axId val="1550995936"/>
      </c:lineChart>
      <c:catAx>
        <c:axId val="1550028848"/>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Lato" panose="020F0502020204030203" pitchFamily="34" charset="0"/>
                <a:ea typeface="Lato" panose="020F0502020204030203" pitchFamily="34" charset="0"/>
                <a:cs typeface="Lato" panose="020F0502020204030203" pitchFamily="34" charset="0"/>
              </a:defRPr>
            </a:pPr>
            <a:endParaRPr lang="en-US"/>
          </a:p>
        </c:txPr>
        <c:crossAx val="1550995936"/>
        <c:crosses val="autoZero"/>
        <c:auto val="1"/>
        <c:lblAlgn val="ctr"/>
        <c:lblOffset val="100"/>
        <c:noMultiLvlLbl val="0"/>
      </c:catAx>
      <c:valAx>
        <c:axId val="1550995936"/>
        <c:scaling>
          <c:orientation val="minMax"/>
        </c:scaling>
        <c:delete val="0"/>
        <c:axPos val="l"/>
        <c:majorGridlines>
          <c:spPr>
            <a:ln w="9525"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Lato" panose="020F0502020204030203" pitchFamily="34" charset="0"/>
                <a:ea typeface="Lato" panose="020F0502020204030203" pitchFamily="34" charset="0"/>
                <a:cs typeface="Lato" panose="020F0502020204030203" pitchFamily="34" charset="0"/>
              </a:defRPr>
            </a:pPr>
            <a:endParaRPr lang="en-US"/>
          </a:p>
        </c:txPr>
        <c:crossAx val="1550028848"/>
        <c:crosses val="autoZero"/>
        <c:crossBetween val="between"/>
      </c:valAx>
      <c:spPr>
        <a:noFill/>
        <a:ln w="25400">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F8CAB-ED54-4718-4C1A-C532C098CA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A301002-853F-3234-746C-197A39CC68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3C6329-04BA-4E5E-95A1-726A895F0832}" type="datetimeFigureOut">
              <a:rPr lang="en-US" smtClean="0"/>
              <a:t>6/22/2023</a:t>
            </a:fld>
            <a:endParaRPr lang="en-US"/>
          </a:p>
        </p:txBody>
      </p:sp>
      <p:sp>
        <p:nvSpPr>
          <p:cNvPr id="4" name="Footer Placeholder 3">
            <a:extLst>
              <a:ext uri="{FF2B5EF4-FFF2-40B4-BE49-F238E27FC236}">
                <a16:creationId xmlns:a16="http://schemas.microsoft.com/office/drawing/2014/main" id="{7B24D755-4F71-8A5A-1DC6-B6C587C204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C33847-9C5C-D96F-E4FA-1E9649BAEE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BD40EA-723D-4942-8934-ED2E39DAEA41}" type="slidenum">
              <a:rPr lang="en-US" smtClean="0"/>
              <a:t>‹#›</a:t>
            </a:fld>
            <a:endParaRPr lang="en-US"/>
          </a:p>
        </p:txBody>
      </p:sp>
    </p:spTree>
    <p:extLst>
      <p:ext uri="{BB962C8B-B14F-4D97-AF65-F5344CB8AC3E}">
        <p14:creationId xmlns:p14="http://schemas.microsoft.com/office/powerpoint/2010/main" val="4030389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TURNOVER &gt; SOFTWARE: Behavioral Assessment Pro, Realistic Job Preview Pro, Job Simulation Pro, Interview Pro, </a:t>
            </a:r>
            <a:r>
              <a:rPr lang="en-US">
                <a:solidFill>
                  <a:schemeClr val="dk1"/>
                </a:solidFill>
              </a:rPr>
              <a:t>Screening Questions Pro, Integration Pro</a:t>
            </a:r>
            <a:endParaRPr/>
          </a:p>
          <a:p>
            <a:pPr marL="0" lvl="0" indent="0" algn="l" rtl="0">
              <a:lnSpc>
                <a:spcPct val="100000"/>
              </a:lnSpc>
              <a:spcBef>
                <a:spcPts val="0"/>
              </a:spcBef>
              <a:spcAft>
                <a:spcPts val="0"/>
              </a:spcAft>
              <a:buSzPts val="1100"/>
              <a:buNone/>
            </a:pPr>
            <a:r>
              <a:rPr lang="en-US"/>
              <a:t>PERFORMANCE &gt; SOFTWARE: Skills Test Pro, Job Simulation Pro, Behavioral Assessment Pro, Interview Pro, Screening Questions Pro, Integration Pro</a:t>
            </a:r>
            <a:endParaRPr/>
          </a:p>
          <a:p>
            <a:pPr marL="0" lvl="0" indent="0" algn="l" rtl="0">
              <a:lnSpc>
                <a:spcPct val="100000"/>
              </a:lnSpc>
              <a:spcBef>
                <a:spcPts val="0"/>
              </a:spcBef>
              <a:spcAft>
                <a:spcPts val="0"/>
              </a:spcAft>
              <a:buSzPts val="1100"/>
              <a:buNone/>
            </a:pPr>
            <a:r>
              <a:rPr lang="en-US"/>
              <a:t>STRUCTURE/AUTOMATION &gt; SOFTWARE: Interview Pro, Screening Questions Pro, Behavioral Assessments Pro, Integration Pro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STANDARD: PROFESSIONAL SERVICES: Set-up Pro, Job Analysis Pro, Data Management Pro, Customer Analytics Pro, Integration Pro, Real Time Monitoring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Available Add-ons:SOFTWARE &gt; </a:t>
            </a:r>
            <a:r>
              <a:rPr lang="en-US">
                <a:solidFill>
                  <a:schemeClr val="dk1"/>
                </a:solidFill>
              </a:rPr>
              <a:t>Language Test Pro, Realistic Job Preview Pro (Amanda - I know this is duplicative with what’s above. it’s fine, just add it and I’ll change later)</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SERVICES&gt; Customer Measurement Creation - A La Carte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AMANDA - IN STANDARD SOFTWARE - PLEASE ADD ‘Advanced Scorecards’, ‘Predictive Analytics’.</a:t>
            </a:r>
            <a:endParaRPr>
              <a:solidFill>
                <a:schemeClr val="dk1"/>
              </a:solidFill>
            </a:endParaRPr>
          </a:p>
        </p:txBody>
      </p:sp>
      <p:sp>
        <p:nvSpPr>
          <p:cNvPr id="146" name="Google Shape;146;p4: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2995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89" name="Google Shape;189;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5: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Before we dive into our suggestions we want to first review what initiatives we’ve done and how they have helped us. </a:t>
            </a:r>
            <a:endParaRPr/>
          </a:p>
        </p:txBody>
      </p:sp>
      <p:sp>
        <p:nvSpPr>
          <p:cNvPr id="223" name="Google Shape;223;p5: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26f87fb8a5_0_1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226f87fb8a5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11190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26f87fb8a5_0_1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226f87fb8a5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00814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26f87fb8a5_0_1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226f87fb8a5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83795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75382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258011241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g22580112410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4: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90000"/>
              </a:lnSpc>
              <a:spcBef>
                <a:spcPts val="0"/>
              </a:spcBef>
              <a:spcAft>
                <a:spcPts val="0"/>
              </a:spcAft>
              <a:buClr>
                <a:schemeClr val="dk1"/>
              </a:buClr>
              <a:buSzPts val="1400"/>
              <a:buFont typeface="Calibri"/>
              <a:buNone/>
            </a:pPr>
            <a:r>
              <a:rPr lang="en-US"/>
              <a:t>Kudos to team- a ton of usage coming through the product. </a:t>
            </a:r>
            <a:endParaRPr/>
          </a:p>
        </p:txBody>
      </p:sp>
      <p:sp>
        <p:nvSpPr>
          <p:cNvPr id="203" name="Google Shape;203;p4: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190abe3a73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2190abe3a73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see that productivity also varies significantly based on where DC workers come from. </a:t>
            </a:r>
          </a:p>
          <a:p>
            <a:pPr marL="0" lvl="0" indent="0" algn="l" rtl="0">
              <a:lnSpc>
                <a:spcPct val="100000"/>
              </a:lnSpc>
              <a:spcBef>
                <a:spcPts val="0"/>
              </a:spcBef>
              <a:spcAft>
                <a:spcPts val="0"/>
              </a:spcAft>
              <a:buSzPts val="1400"/>
              <a:buNone/>
            </a:pPr>
            <a:r>
              <a:rPr lang="en-US" dirty="0"/>
              <a:t>But here, our most productive warehouse workers come from specific food distribution companies. </a:t>
            </a:r>
          </a:p>
          <a:p>
            <a:pPr marL="0" lvl="0" indent="0" algn="l" rtl="0">
              <a:lnSpc>
                <a:spcPct val="100000"/>
              </a:lnSpc>
              <a:spcBef>
                <a:spcPts val="0"/>
              </a:spcBef>
              <a:spcAft>
                <a:spcPts val="0"/>
              </a:spcAft>
              <a:buSzPts val="1400"/>
              <a:buNone/>
            </a:pPr>
            <a:r>
              <a:rPr lang="en-US" dirty="0"/>
              <a:t>And our least productive come from warehouse.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Note that they don’t come from Other non-traditional industries. Many of these non-traditional sectors perform quite well compared to their peers.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sz="1200" dirty="0"/>
              <a:t>We’ll use this data to get strategic in where we target our recruiting efforts. </a:t>
            </a:r>
            <a:endParaRPr lang="en-US" dirty="0"/>
          </a:p>
          <a:p>
            <a:pPr marL="0" lvl="0" indent="0" algn="l" rtl="0">
              <a:lnSpc>
                <a:spcPct val="100000"/>
              </a:lnSpc>
              <a:spcBef>
                <a:spcPts val="0"/>
              </a:spcBef>
              <a:spcAft>
                <a:spcPts val="0"/>
              </a:spcAft>
              <a:buSzPts val="1400"/>
              <a:buNone/>
            </a:pPr>
            <a:endParaRPr lang="en-US" dirty="0"/>
          </a:p>
        </p:txBody>
      </p:sp>
      <p:sp>
        <p:nvSpPr>
          <p:cNvPr id="261" name="Google Shape;261;g2190abe3a73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extLst>
      <p:ext uri="{BB962C8B-B14F-4D97-AF65-F5344CB8AC3E}">
        <p14:creationId xmlns:p14="http://schemas.microsoft.com/office/powerpoint/2010/main" val="2051998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8" name="Google Shape;428;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25e80d4249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explain what the graphs are showing before explaining the take-a-way. go from year to month. “Props to this partnership for these results”</a:t>
            </a:r>
            <a:endParaRPr/>
          </a:p>
        </p:txBody>
      </p:sp>
      <p:sp>
        <p:nvSpPr>
          <p:cNvPr id="311" name="Google Shape;311;g225e80d4249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what we’re focused on-we know this is still the central focus for your team. Let’s talk about what we’ve done to date, what’s working, what we want to do next. </a:t>
            </a:r>
            <a:endParaRPr/>
          </a:p>
        </p:txBody>
      </p:sp>
      <p:sp>
        <p:nvSpPr>
          <p:cNvPr id="322" name="Google Shape;32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what we’re focused on-we know this is still the central focus for your team. Let’s talk about what we’ve done to date, what’s working, what we want to do next. </a:t>
            </a:r>
            <a:endParaRPr/>
          </a:p>
        </p:txBody>
      </p:sp>
      <p:sp>
        <p:nvSpPr>
          <p:cNvPr id="322" name="Google Shape;32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85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25e80d4249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Make the monthly text bigger so it’s easier to see. remove double decimal. How does this benefit “me”? - We’re talking about this now is to understand where we’re at today with turnover. While there’s a strong decrease overall, we see the upward trend recently and we’re here to discuss how to address that moving forward. Let’s get strategic here to prevent it from getting worse. </a:t>
            </a:r>
            <a:endParaRPr/>
          </a:p>
        </p:txBody>
      </p:sp>
      <p:sp>
        <p:nvSpPr>
          <p:cNvPr id="331" name="Google Shape;331;g225e80d4249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25e80d4249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25e80d4249_0_1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g225e80d4249_0_1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28435a06bf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228435a06bf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96" name="Google Shape;196;g228435a06bf_1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28435a06b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228435a06b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a:t>These optimizations are beginning to align in the effort to reduce turnover</a:t>
            </a:r>
            <a:endParaRPr/>
          </a:p>
        </p:txBody>
      </p:sp>
      <p:sp>
        <p:nvSpPr>
          <p:cNvPr id="399" name="Google Shape;399;g228435a06b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25e80d4249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g225e80d4249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25e80d4249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25e80d4249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g225e80d4249_0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105f73564d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67" name="Google Shape;467;g2105f73564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25e80d4249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25e80d4249_0_2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g225e80d4249_0_2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28435a06bf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Here’s the success of the turnover model so far. Caveat that these numbers might change some in April when we update data</a:t>
            </a:r>
            <a:endParaRPr/>
          </a:p>
        </p:txBody>
      </p:sp>
      <p:sp>
        <p:nvSpPr>
          <p:cNvPr id="436" name="Google Shape;436;g228435a06bf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32579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1742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138823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68710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26f87fb8a5_0_1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226f87fb8a5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99413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52223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3424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 name="Google Shape;29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32106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25e80d4249_0_5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25e80d4249_0_5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g225e80d4249_0_5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25e80d4249_0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25e80d4249_0_2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g225e80d4249_0_2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25e80d4249_0_2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g225e80d4249_0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25e80d4249_0_3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g225e80d4249_0_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25e80d4249_0_3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g225e80d4249_0_3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25e80d4249_0_4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25e80d4249_0_4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g225e80d4249_0_4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25e80d4249_0_5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37" name="Google Shape;537;g225e80d4249_0_5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25e80d4249_0_5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225e80d4249_0_5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g225e80d4249_0_5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25e80d4249_0_5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225e80d4249_0_5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g225e80d4249_0_5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61</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5" name="Google Shape;57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TURNOVER &gt; SOFTWARE: Behavioral Assessment Pro, Realistic Job Preview Pro, Job Simulation Pro, Interview Pro, </a:t>
            </a:r>
            <a:r>
              <a:rPr lang="en-US">
                <a:solidFill>
                  <a:schemeClr val="dk1"/>
                </a:solidFill>
              </a:rPr>
              <a:t>Screening Questions Pro, Integration Pro</a:t>
            </a:r>
            <a:endParaRPr/>
          </a:p>
          <a:p>
            <a:pPr marL="0" lvl="0" indent="0" algn="l" rtl="0">
              <a:lnSpc>
                <a:spcPct val="100000"/>
              </a:lnSpc>
              <a:spcBef>
                <a:spcPts val="0"/>
              </a:spcBef>
              <a:spcAft>
                <a:spcPts val="0"/>
              </a:spcAft>
              <a:buSzPts val="1100"/>
              <a:buNone/>
            </a:pPr>
            <a:r>
              <a:rPr lang="en-US"/>
              <a:t>PERFORMANCE &gt; SOFTWARE: Skills Test Pro, Job Simulation Pro, Behavioral Assessment Pro, Interview Pro, Screening Questions Pro, Integration Pro</a:t>
            </a:r>
            <a:endParaRPr/>
          </a:p>
          <a:p>
            <a:pPr marL="0" lvl="0" indent="0" algn="l" rtl="0">
              <a:lnSpc>
                <a:spcPct val="100000"/>
              </a:lnSpc>
              <a:spcBef>
                <a:spcPts val="0"/>
              </a:spcBef>
              <a:spcAft>
                <a:spcPts val="0"/>
              </a:spcAft>
              <a:buSzPts val="1100"/>
              <a:buNone/>
            </a:pPr>
            <a:r>
              <a:rPr lang="en-US"/>
              <a:t>STRUCTURE/AUTOMATION &gt; SOFTWARE: Interview Pro, Screening Questions Pro, Behavioral Assessments Pro, Integration Pro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STANDARD: PROFESSIONAL SERVICES: Set-up Pro, Job Analysis Pro, Data Management Pro, Customer Analytics Pro, Integration Pro, Real Time Monitoring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Available Add-ons:SOFTWARE &gt; </a:t>
            </a:r>
            <a:r>
              <a:rPr lang="en-US">
                <a:solidFill>
                  <a:schemeClr val="dk1"/>
                </a:solidFill>
              </a:rPr>
              <a:t>Language Test Pro, Realistic Job Preview Pro (Amanda - I know this is duplicative with what’s above. it’s fine, just add it and I’ll change later)</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SERVICES&gt; Customer Measurement Creation - A La Carte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AMANDA - IN STANDARD SOFTWARE - PLEASE ADD ‘Advanced Scorecards’, ‘Predictive Analytics’.</a:t>
            </a:r>
            <a:endParaRPr>
              <a:solidFill>
                <a:schemeClr val="dk1"/>
              </a:solidFill>
            </a:endParaRPr>
          </a:p>
        </p:txBody>
      </p:sp>
      <p:sp>
        <p:nvSpPr>
          <p:cNvPr id="146" name="Google Shape;146;p4: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49347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25e80d4249_0_2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g225e80d4249_0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1" name="Google Shape;60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TURNOVER &gt; SOFTWARE: Behavioral Assessment Pro, Realistic Job Preview Pro, Job Simulation Pro, Interview Pro, </a:t>
            </a:r>
            <a:r>
              <a:rPr lang="en-US">
                <a:solidFill>
                  <a:schemeClr val="dk1"/>
                </a:solidFill>
              </a:rPr>
              <a:t>Screening Questions Pro, Integration Pro</a:t>
            </a:r>
            <a:endParaRPr/>
          </a:p>
          <a:p>
            <a:pPr marL="0" lvl="0" indent="0" algn="l" rtl="0">
              <a:lnSpc>
                <a:spcPct val="100000"/>
              </a:lnSpc>
              <a:spcBef>
                <a:spcPts val="0"/>
              </a:spcBef>
              <a:spcAft>
                <a:spcPts val="0"/>
              </a:spcAft>
              <a:buSzPts val="1100"/>
              <a:buNone/>
            </a:pPr>
            <a:r>
              <a:rPr lang="en-US"/>
              <a:t>PERFORMANCE &gt; SOFTWARE: Skills Test Pro, Job Simulation Pro, Behavioral Assessment Pro, Interview Pro, Screening Questions Pro, Integration Pro</a:t>
            </a:r>
            <a:endParaRPr/>
          </a:p>
          <a:p>
            <a:pPr marL="0" lvl="0" indent="0" algn="l" rtl="0">
              <a:lnSpc>
                <a:spcPct val="100000"/>
              </a:lnSpc>
              <a:spcBef>
                <a:spcPts val="0"/>
              </a:spcBef>
              <a:spcAft>
                <a:spcPts val="0"/>
              </a:spcAft>
              <a:buSzPts val="1100"/>
              <a:buNone/>
            </a:pPr>
            <a:r>
              <a:rPr lang="en-US"/>
              <a:t>STRUCTURE/AUTOMATION &gt; SOFTWARE: Interview Pro, Screening Questions Pro, Behavioral Assessments Pro, Integration Pro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STANDARD: PROFESSIONAL SERVICES: Set-up Pro, Job Analysis Pro, Data Management Pro, Customer Analytics Pro, Integration Pro, Real Time Monitoring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Available Add-ons:SOFTWARE &gt; </a:t>
            </a:r>
            <a:r>
              <a:rPr lang="en-US">
                <a:solidFill>
                  <a:schemeClr val="dk1"/>
                </a:solidFill>
              </a:rPr>
              <a:t>Language Test Pro, Realistic Job Preview Pro (Amanda - I know this is duplicative with what’s above. it’s fine, just add it and I’ll change later)</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SERVICES&gt; Customer Measurement Creation - A La Carte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AMANDA - IN STANDARD SOFTWARE - PLEASE ADD ‘Advanced Scorecards’, ‘Predictive Analytics’.</a:t>
            </a:r>
            <a:endParaRPr>
              <a:solidFill>
                <a:schemeClr val="dk1"/>
              </a:solidFill>
            </a:endParaRPr>
          </a:p>
        </p:txBody>
      </p:sp>
      <p:sp>
        <p:nvSpPr>
          <p:cNvPr id="146" name="Google Shape;146;p4: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1337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TURNOVER &gt; SOFTWARE: Behavioral Assessment Pro, Realistic Job Preview Pro, Job Simulation Pro, Interview Pro, </a:t>
            </a:r>
            <a:r>
              <a:rPr lang="en-US">
                <a:solidFill>
                  <a:schemeClr val="dk1"/>
                </a:solidFill>
              </a:rPr>
              <a:t>Screening Questions Pro, Integration Pro</a:t>
            </a:r>
            <a:endParaRPr/>
          </a:p>
          <a:p>
            <a:pPr marL="0" lvl="0" indent="0" algn="l" rtl="0">
              <a:lnSpc>
                <a:spcPct val="100000"/>
              </a:lnSpc>
              <a:spcBef>
                <a:spcPts val="0"/>
              </a:spcBef>
              <a:spcAft>
                <a:spcPts val="0"/>
              </a:spcAft>
              <a:buSzPts val="1100"/>
              <a:buNone/>
            </a:pPr>
            <a:r>
              <a:rPr lang="en-US"/>
              <a:t>PERFORMANCE &gt; SOFTWARE: Skills Test Pro, Job Simulation Pro, Behavioral Assessment Pro, Interview Pro, Screening Questions Pro, Integration Pro</a:t>
            </a:r>
            <a:endParaRPr/>
          </a:p>
          <a:p>
            <a:pPr marL="0" lvl="0" indent="0" algn="l" rtl="0">
              <a:lnSpc>
                <a:spcPct val="100000"/>
              </a:lnSpc>
              <a:spcBef>
                <a:spcPts val="0"/>
              </a:spcBef>
              <a:spcAft>
                <a:spcPts val="0"/>
              </a:spcAft>
              <a:buSzPts val="1100"/>
              <a:buNone/>
            </a:pPr>
            <a:r>
              <a:rPr lang="en-US"/>
              <a:t>STRUCTURE/AUTOMATION &gt; SOFTWARE: Interview Pro, Screening Questions Pro, Behavioral Assessments Pro, Integration Pro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STANDARD: PROFESSIONAL SERVICES: Set-up Pro, Job Analysis Pro, Data Management Pro, Customer Analytics Pro, Integration Pro, Real Time Monitoring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Available Add-ons:SOFTWARE &gt; </a:t>
            </a:r>
            <a:r>
              <a:rPr lang="en-US">
                <a:solidFill>
                  <a:schemeClr val="dk1"/>
                </a:solidFill>
              </a:rPr>
              <a:t>Language Test Pro, Realistic Job Preview Pro (Amanda - I know this is duplicative with what’s above. it’s fine, just add it and I’ll change later)</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SERVICES&gt; Customer Measurement Creation - A La Carte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AMANDA - IN STANDARD SOFTWARE - PLEASE ADD ‘Advanced Scorecards’, ‘Predictive Analytics’.</a:t>
            </a:r>
            <a:endParaRPr>
              <a:solidFill>
                <a:schemeClr val="dk1"/>
              </a:solidFill>
            </a:endParaRPr>
          </a:p>
        </p:txBody>
      </p:sp>
      <p:sp>
        <p:nvSpPr>
          <p:cNvPr id="146" name="Google Shape;146;p4: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84281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TURNOVER &gt; SOFTWARE: Behavioral Assessment Pro, Realistic Job Preview Pro, Job Simulation Pro, Interview Pro, </a:t>
            </a:r>
            <a:r>
              <a:rPr lang="en-US">
                <a:solidFill>
                  <a:schemeClr val="dk1"/>
                </a:solidFill>
              </a:rPr>
              <a:t>Screening Questions Pro, Integration Pro</a:t>
            </a:r>
            <a:endParaRPr/>
          </a:p>
          <a:p>
            <a:pPr marL="0" lvl="0" indent="0" algn="l" rtl="0">
              <a:lnSpc>
                <a:spcPct val="100000"/>
              </a:lnSpc>
              <a:spcBef>
                <a:spcPts val="0"/>
              </a:spcBef>
              <a:spcAft>
                <a:spcPts val="0"/>
              </a:spcAft>
              <a:buSzPts val="1100"/>
              <a:buNone/>
            </a:pPr>
            <a:r>
              <a:rPr lang="en-US"/>
              <a:t>PERFORMANCE &gt; SOFTWARE: Skills Test Pro, Job Simulation Pro, Behavioral Assessment Pro, Interview Pro, Screening Questions Pro, Integration Pro</a:t>
            </a:r>
            <a:endParaRPr/>
          </a:p>
          <a:p>
            <a:pPr marL="0" lvl="0" indent="0" algn="l" rtl="0">
              <a:lnSpc>
                <a:spcPct val="100000"/>
              </a:lnSpc>
              <a:spcBef>
                <a:spcPts val="0"/>
              </a:spcBef>
              <a:spcAft>
                <a:spcPts val="0"/>
              </a:spcAft>
              <a:buSzPts val="1100"/>
              <a:buNone/>
            </a:pPr>
            <a:r>
              <a:rPr lang="en-US"/>
              <a:t>STRUCTURE/AUTOMATION &gt; SOFTWARE: Interview Pro, Screening Questions Pro, Behavioral Assessments Pro, Integration Pro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STANDARD: PROFESSIONAL SERVICES: Set-up Pro, Job Analysis Pro, Data Management Pro, Customer Analytics Pro, Integration Pro, Real Time Monitoring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Available Add-ons:SOFTWARE &gt; </a:t>
            </a:r>
            <a:r>
              <a:rPr lang="en-US">
                <a:solidFill>
                  <a:schemeClr val="dk1"/>
                </a:solidFill>
              </a:rPr>
              <a:t>Language Test Pro, Realistic Job Preview Pro (Amanda - I know this is duplicative with what’s above. it’s fine, just add it and I’ll change later)</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SERVICES&gt; Customer Measurement Creation - A La Carte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AMANDA - IN STANDARD SOFTWARE - PLEASE ADD ‘Advanced Scorecards’, ‘Predictive Analytics’.</a:t>
            </a:r>
            <a:endParaRPr>
              <a:solidFill>
                <a:schemeClr val="dk1"/>
              </a:solidFill>
            </a:endParaRPr>
          </a:p>
        </p:txBody>
      </p:sp>
      <p:sp>
        <p:nvSpPr>
          <p:cNvPr id="146" name="Google Shape;146;p4: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7044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imple 1">
    <p:spTree>
      <p:nvGrpSpPr>
        <p:cNvPr id="1" name=""/>
        <p:cNvGrpSpPr/>
        <p:nvPr/>
      </p:nvGrpSpPr>
      <p:grpSpPr>
        <a:xfrm>
          <a:off x="0" y="0"/>
          <a:ext cx="0" cy="0"/>
          <a:chOff x="0" y="0"/>
          <a:chExt cx="0" cy="0"/>
        </a:xfrm>
      </p:grpSpPr>
      <p:pic>
        <p:nvPicPr>
          <p:cNvPr id="6" name="Picture 5" descr="A blue text on a black background&#10;&#10;Description automatically generated with low confidence">
            <a:extLst>
              <a:ext uri="{FF2B5EF4-FFF2-40B4-BE49-F238E27FC236}">
                <a16:creationId xmlns:a16="http://schemas.microsoft.com/office/drawing/2014/main" id="{6100A320-3C55-F6CD-6FFB-A12E78DBD679}"/>
              </a:ext>
            </a:extLst>
          </p:cNvPr>
          <p:cNvPicPr>
            <a:picLocks noChangeAspect="1"/>
          </p:cNvPicPr>
          <p:nvPr userDrawn="1"/>
        </p:nvPicPr>
        <p:blipFill>
          <a:blip r:embed="rId2"/>
          <a:stretch>
            <a:fillRect/>
          </a:stretch>
        </p:blipFill>
        <p:spPr>
          <a:xfrm>
            <a:off x="457460" y="407655"/>
            <a:ext cx="3193601" cy="727339"/>
          </a:xfrm>
          <a:prstGeom prst="rect">
            <a:avLst/>
          </a:prstGeom>
        </p:spPr>
      </p:pic>
      <p:pic>
        <p:nvPicPr>
          <p:cNvPr id="7" name="Graphic 6">
            <a:extLst>
              <a:ext uri="{FF2B5EF4-FFF2-40B4-BE49-F238E27FC236}">
                <a16:creationId xmlns:a16="http://schemas.microsoft.com/office/drawing/2014/main" id="{4B2C109B-3593-B566-93E4-D11B8508860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400" y="2272695"/>
            <a:ext cx="12492000" cy="5875867"/>
          </a:xfrm>
          <a:prstGeom prst="rect">
            <a:avLst/>
          </a:prstGeom>
        </p:spPr>
      </p:pic>
      <p:sp>
        <p:nvSpPr>
          <p:cNvPr id="8" name="Rectangle: Top Corners Rounded 7">
            <a:extLst>
              <a:ext uri="{FF2B5EF4-FFF2-40B4-BE49-F238E27FC236}">
                <a16:creationId xmlns:a16="http://schemas.microsoft.com/office/drawing/2014/main" id="{387178B5-7707-0AAD-6EFF-25C2073B929A}"/>
              </a:ext>
            </a:extLst>
          </p:cNvPr>
          <p:cNvSpPr/>
          <p:nvPr userDrawn="1"/>
        </p:nvSpPr>
        <p:spPr>
          <a:xfrm>
            <a:off x="11423999" y="6254749"/>
            <a:ext cx="609600" cy="603251"/>
          </a:xfrm>
          <a:prstGeom prst="round2SameRect">
            <a:avLst>
              <a:gd name="adj1" fmla="val 15403"/>
              <a:gd name="adj2" fmla="val 0"/>
            </a:avLst>
          </a:prstGeom>
          <a:solidFill>
            <a:srgbClr val="3C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a:p>
        </p:txBody>
      </p:sp>
      <p:pic>
        <p:nvPicPr>
          <p:cNvPr id="9" name="Google Shape;28;p135">
            <a:extLst>
              <a:ext uri="{FF2B5EF4-FFF2-40B4-BE49-F238E27FC236}">
                <a16:creationId xmlns:a16="http://schemas.microsoft.com/office/drawing/2014/main" id="{157FB39C-1746-0139-57B8-995DD95E9280}"/>
              </a:ext>
            </a:extLst>
          </p:cNvPr>
          <p:cNvPicPr preferRelativeResize="0"/>
          <p:nvPr userDrawn="1"/>
        </p:nvPicPr>
        <p:blipFill rotWithShape="1">
          <a:blip r:embed="rId5">
            <a:alphaModFix/>
          </a:blip>
          <a:srcRect r="80610" b="-9093"/>
          <a:stretch/>
        </p:blipFill>
        <p:spPr>
          <a:xfrm>
            <a:off x="11562981" y="6420653"/>
            <a:ext cx="331644" cy="357336"/>
          </a:xfrm>
          <a:prstGeom prst="rect">
            <a:avLst/>
          </a:prstGeom>
          <a:noFill/>
          <a:ln>
            <a:noFill/>
          </a:ln>
        </p:spPr>
      </p:pic>
      <p:sp>
        <p:nvSpPr>
          <p:cNvPr id="2" name="Title 9">
            <a:extLst>
              <a:ext uri="{FF2B5EF4-FFF2-40B4-BE49-F238E27FC236}">
                <a16:creationId xmlns:a16="http://schemas.microsoft.com/office/drawing/2014/main" id="{DC6A542E-00FF-C1C8-9D5F-FA7D5677C30E}"/>
              </a:ext>
            </a:extLst>
          </p:cNvPr>
          <p:cNvSpPr>
            <a:spLocks noGrp="1"/>
          </p:cNvSpPr>
          <p:nvPr>
            <p:ph type="title" hasCustomPrompt="1"/>
          </p:nvPr>
        </p:nvSpPr>
        <p:spPr>
          <a:xfrm>
            <a:off x="572048" y="2849145"/>
            <a:ext cx="9641584" cy="763600"/>
          </a:xfrm>
          <a:prstGeom prst="rect">
            <a:avLst/>
          </a:prstGeom>
          <a:noFill/>
        </p:spPr>
        <p:txBody>
          <a:bodyPr lIns="0" tIns="0" rIns="0" bIns="0"/>
          <a:lstStyle>
            <a:lvl1pPr>
              <a:defRPr sz="3733">
                <a:gradFill>
                  <a:gsLst>
                    <a:gs pos="75000">
                      <a:srgbClr val="3CB1E5"/>
                    </a:gs>
                    <a:gs pos="0">
                      <a:srgbClr val="20E0B2"/>
                    </a:gs>
                  </a:gsLst>
                  <a:path path="circle">
                    <a:fillToRect l="100000" t="100000"/>
                  </a:path>
                </a:gradFill>
                <a:latin typeface="Lato Black" panose="020F0A02020204030203" pitchFamily="34" charset="0"/>
              </a:defRPr>
            </a:lvl1pPr>
          </a:lstStyle>
          <a:p>
            <a:r>
              <a:rPr lang="en-US" dirty="0"/>
              <a:t>Title Of This Presentation Goes Here</a:t>
            </a:r>
          </a:p>
        </p:txBody>
      </p:sp>
      <p:sp>
        <p:nvSpPr>
          <p:cNvPr id="5" name="Text Placeholder 16">
            <a:extLst>
              <a:ext uri="{FF2B5EF4-FFF2-40B4-BE49-F238E27FC236}">
                <a16:creationId xmlns:a16="http://schemas.microsoft.com/office/drawing/2014/main" id="{61244908-A011-6C74-225C-6853A17EAC60}"/>
              </a:ext>
            </a:extLst>
          </p:cNvPr>
          <p:cNvSpPr>
            <a:spLocks noGrp="1"/>
          </p:cNvSpPr>
          <p:nvPr>
            <p:ph type="body" sz="quarter" idx="10" hasCustomPrompt="1"/>
          </p:nvPr>
        </p:nvSpPr>
        <p:spPr>
          <a:xfrm>
            <a:off x="578397" y="3539503"/>
            <a:ext cx="7122584" cy="628651"/>
          </a:xfrm>
          <a:prstGeom prst="rect">
            <a:avLst/>
          </a:prstGeom>
        </p:spPr>
        <p:txBody>
          <a:bodyPr lIns="0" tIns="0" rIns="0" bIns="0"/>
          <a:lstStyle>
            <a:lvl1pPr marL="0" indent="0">
              <a:buNone/>
              <a:defRPr sz="2133">
                <a:solidFill>
                  <a:schemeClr val="tx1">
                    <a:lumMod val="50000"/>
                    <a:lumOff val="50000"/>
                  </a:schemeClr>
                </a:solidFill>
                <a:latin typeface="Lato" panose="020F0502020204030203" pitchFamily="34" charset="0"/>
              </a:defRPr>
            </a:lvl1pPr>
          </a:lstStyle>
          <a:p>
            <a:pPr marL="152396" marR="0" lvl="0" indent="-152396" rtl="0">
              <a:lnSpc>
                <a:spcPct val="125000"/>
              </a:lnSpc>
              <a:spcBef>
                <a:spcPts val="0"/>
              </a:spcBef>
              <a:spcAft>
                <a:spcPts val="1200"/>
              </a:spcAft>
              <a:buClr>
                <a:srgbClr val="000000"/>
              </a:buClr>
              <a:buSzPts val="2400"/>
            </a:pPr>
            <a:r>
              <a:rPr lang="en-US" sz="24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sym typeface="Lato Black"/>
              </a:rPr>
              <a:t>Subtitle Of This Presentation Goes Here</a:t>
            </a:r>
            <a:endParaRPr lang="en-US" sz="2400" u="none" strike="noStrike" cap="none"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sym typeface="Lato Black"/>
            </a:endParaRPr>
          </a:p>
        </p:txBody>
      </p:sp>
    </p:spTree>
    <p:extLst>
      <p:ext uri="{BB962C8B-B14F-4D97-AF65-F5344CB8AC3E}">
        <p14:creationId xmlns:p14="http://schemas.microsoft.com/office/powerpoint/2010/main" val="666974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 White Bar Color">
    <p:spTree>
      <p:nvGrpSpPr>
        <p:cNvPr id="1" name=""/>
        <p:cNvGrpSpPr/>
        <p:nvPr/>
      </p:nvGrpSpPr>
      <p:grpSpPr>
        <a:xfrm>
          <a:off x="0" y="0"/>
          <a:ext cx="0" cy="0"/>
          <a:chOff x="0" y="0"/>
          <a:chExt cx="0" cy="0"/>
        </a:xfrm>
      </p:grpSpPr>
      <p:sp>
        <p:nvSpPr>
          <p:cNvPr id="2" name="Google Shape;27;p135">
            <a:extLst>
              <a:ext uri="{FF2B5EF4-FFF2-40B4-BE49-F238E27FC236}">
                <a16:creationId xmlns:a16="http://schemas.microsoft.com/office/drawing/2014/main" id="{A753302C-BAE0-EC0B-D4AE-A5374731426D}"/>
              </a:ext>
            </a:extLst>
          </p:cNvPr>
          <p:cNvSpPr/>
          <p:nvPr userDrawn="1"/>
        </p:nvSpPr>
        <p:spPr>
          <a:xfrm flipV="1">
            <a:off x="0" y="487680"/>
            <a:ext cx="12192000" cy="6370320"/>
          </a:xfrm>
          <a:prstGeom prst="rect">
            <a:avLst/>
          </a:prstGeom>
          <a:solidFill>
            <a:srgbClr val="F7F8F9"/>
          </a:solidFill>
          <a:ln>
            <a:noFill/>
          </a:ln>
        </p:spPr>
        <p:txBody>
          <a:bodyPr spcFirstLastPara="1" wrap="square" lIns="100733" tIns="100733" rIns="100733" bIns="100733"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1533" b="0" i="0" u="none" strike="noStrike" cap="none">
              <a:solidFill>
                <a:srgbClr val="000000"/>
              </a:solidFill>
              <a:latin typeface="Arial"/>
              <a:ea typeface="Arial"/>
              <a:cs typeface="Arial"/>
              <a:sym typeface="Arial"/>
            </a:endParaRPr>
          </a:p>
        </p:txBody>
      </p:sp>
      <p:pic>
        <p:nvPicPr>
          <p:cNvPr id="3" name="Picture 2" descr="A blue text on a black background&#10;&#10;Description automatically generated with low confidence">
            <a:extLst>
              <a:ext uri="{FF2B5EF4-FFF2-40B4-BE49-F238E27FC236}">
                <a16:creationId xmlns:a16="http://schemas.microsoft.com/office/drawing/2014/main" id="{A38DB6FF-AD91-FDBA-996D-D3A2090C6E84}"/>
              </a:ext>
            </a:extLst>
          </p:cNvPr>
          <p:cNvPicPr>
            <a:picLocks noChangeAspect="1"/>
          </p:cNvPicPr>
          <p:nvPr userDrawn="1"/>
        </p:nvPicPr>
        <p:blipFill>
          <a:blip r:embed="rId2"/>
          <a:stretch>
            <a:fillRect/>
          </a:stretch>
        </p:blipFill>
        <p:spPr>
          <a:xfrm>
            <a:off x="157655" y="79796"/>
            <a:ext cx="1445383" cy="329184"/>
          </a:xfrm>
          <a:prstGeom prst="rect">
            <a:avLst/>
          </a:prstGeom>
        </p:spPr>
      </p:pic>
      <p:sp>
        <p:nvSpPr>
          <p:cNvPr id="6" name="Title 4">
            <a:extLst>
              <a:ext uri="{FF2B5EF4-FFF2-40B4-BE49-F238E27FC236}">
                <a16:creationId xmlns:a16="http://schemas.microsoft.com/office/drawing/2014/main" id="{FEFBD716-49C6-7231-A16F-276E8FA4F4A3}"/>
              </a:ext>
            </a:extLst>
          </p:cNvPr>
          <p:cNvSpPr>
            <a:spLocks noGrp="1"/>
          </p:cNvSpPr>
          <p:nvPr>
            <p:ph type="title"/>
          </p:nvPr>
        </p:nvSpPr>
        <p:spPr>
          <a:xfrm>
            <a:off x="507956" y="900632"/>
            <a:ext cx="11116977" cy="763600"/>
          </a:xfrm>
          <a:prstGeom prst="rect">
            <a:avLst/>
          </a:prstGeom>
        </p:spPr>
        <p:txBody>
          <a:bodyPr lIns="0" tIns="0" rIns="0" bIns="0"/>
          <a:lstStyle>
            <a:lvl1pPr>
              <a:defRPr sz="3200">
                <a:gradFill>
                  <a:gsLst>
                    <a:gs pos="100000">
                      <a:srgbClr val="20E0B2"/>
                    </a:gs>
                    <a:gs pos="0">
                      <a:srgbClr val="3CB1E5"/>
                    </a:gs>
                  </a:gsLst>
                  <a:lin ang="0" scaled="0"/>
                </a:gradFill>
                <a:latin typeface="Lato Black" panose="020F0A02020204030203" pitchFamily="34" charset="0"/>
              </a:defRPr>
            </a:lvl1pPr>
          </a:lstStyle>
          <a:p>
            <a:r>
              <a:rPr lang="en-US" dirty="0"/>
              <a:t>Click to edit Master title style</a:t>
            </a:r>
          </a:p>
        </p:txBody>
      </p:sp>
    </p:spTree>
    <p:extLst>
      <p:ext uri="{BB962C8B-B14F-4D97-AF65-F5344CB8AC3E}">
        <p14:creationId xmlns:p14="http://schemas.microsoft.com/office/powerpoint/2010/main" val="3931102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936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1">
    <p:bg>
      <p:bgPr>
        <a:gradFill>
          <a:gsLst>
            <a:gs pos="0">
              <a:srgbClr val="33D4D5"/>
            </a:gs>
            <a:gs pos="70000">
              <a:srgbClr val="3CB1E5"/>
            </a:gs>
          </a:gsLst>
          <a:path path="circle">
            <a:fillToRect l="100000" t="100000"/>
          </a:path>
        </a:gradFill>
        <a:effectLst/>
      </p:bgPr>
    </p:bg>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B0C688B3-8F4F-2895-5CF9-21CC35A0E2DD}"/>
              </a:ext>
            </a:extLst>
          </p:cNvPr>
          <p:cNvSpPr/>
          <p:nvPr userDrawn="1"/>
        </p:nvSpPr>
        <p:spPr>
          <a:xfrm>
            <a:off x="155917" y="0"/>
            <a:ext cx="609600" cy="603251"/>
          </a:xfrm>
          <a:prstGeom prst="round2SameRect">
            <a:avLst>
              <a:gd name="adj1" fmla="val 1930"/>
              <a:gd name="adj2" fmla="val 136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a:p>
        </p:txBody>
      </p:sp>
      <p:pic>
        <p:nvPicPr>
          <p:cNvPr id="7" name="Picture 6" descr="A blue text on a black background&#10;&#10;Description automatically generated with low confidence">
            <a:extLst>
              <a:ext uri="{FF2B5EF4-FFF2-40B4-BE49-F238E27FC236}">
                <a16:creationId xmlns:a16="http://schemas.microsoft.com/office/drawing/2014/main" id="{12F9DFDC-31F4-352B-353A-0C47A8319DB7}"/>
              </a:ext>
            </a:extLst>
          </p:cNvPr>
          <p:cNvPicPr>
            <a:picLocks noChangeAspect="1"/>
          </p:cNvPicPr>
          <p:nvPr userDrawn="1"/>
        </p:nvPicPr>
        <p:blipFill rotWithShape="1">
          <a:blip r:embed="rId2"/>
          <a:srcRect r="78253" b="2828"/>
          <a:stretch/>
        </p:blipFill>
        <p:spPr>
          <a:xfrm>
            <a:off x="218617" y="68521"/>
            <a:ext cx="445175" cy="453031"/>
          </a:xfrm>
          <a:prstGeom prst="rect">
            <a:avLst/>
          </a:prstGeom>
        </p:spPr>
      </p:pic>
      <p:sp>
        <p:nvSpPr>
          <p:cNvPr id="8" name="Text Placeholder 4">
            <a:extLst>
              <a:ext uri="{FF2B5EF4-FFF2-40B4-BE49-F238E27FC236}">
                <a16:creationId xmlns:a16="http://schemas.microsoft.com/office/drawing/2014/main" id="{505D9003-40E8-CF3E-AE7F-699754AD04DB}"/>
              </a:ext>
            </a:extLst>
          </p:cNvPr>
          <p:cNvSpPr>
            <a:spLocks noGrp="1"/>
          </p:cNvSpPr>
          <p:nvPr>
            <p:ph type="body" sz="quarter" idx="10"/>
          </p:nvPr>
        </p:nvSpPr>
        <p:spPr>
          <a:xfrm>
            <a:off x="0" y="3170861"/>
            <a:ext cx="12192000" cy="417996"/>
          </a:xfrm>
          <a:prstGeom prst="rect">
            <a:avLst/>
          </a:prstGeom>
        </p:spPr>
        <p:txBody>
          <a:bodyPr/>
          <a:lstStyle>
            <a:lvl1pPr marL="152396" indent="0" algn="ctr">
              <a:buNone/>
              <a:defRPr sz="3733">
                <a:solidFill>
                  <a:schemeClr val="bg1"/>
                </a:solidFill>
                <a:latin typeface="Lato Heavy" panose="020F0502020204030203" pitchFamily="34" charset="0"/>
                <a:ea typeface="Lato Heavy" panose="020F0502020204030203" pitchFamily="34" charset="0"/>
                <a:cs typeface="Lato Heavy" panose="020F0502020204030203" pitchFamily="34" charset="0"/>
              </a:defRPr>
            </a:lvl1pPr>
          </a:lstStyle>
          <a:p>
            <a:pPr lvl="0"/>
            <a:endParaRPr lang="en-US" dirty="0"/>
          </a:p>
        </p:txBody>
      </p:sp>
    </p:spTree>
    <p:extLst>
      <p:ext uri="{BB962C8B-B14F-4D97-AF65-F5344CB8AC3E}">
        <p14:creationId xmlns:p14="http://schemas.microsoft.com/office/powerpoint/2010/main" val="52781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imple 2">
    <p:spTree>
      <p:nvGrpSpPr>
        <p:cNvPr id="1" name=""/>
        <p:cNvGrpSpPr/>
        <p:nvPr/>
      </p:nvGrpSpPr>
      <p:grpSpPr>
        <a:xfrm>
          <a:off x="0" y="0"/>
          <a:ext cx="0" cy="0"/>
          <a:chOff x="0" y="0"/>
          <a:chExt cx="0" cy="0"/>
        </a:xfrm>
      </p:grpSpPr>
      <p:pic>
        <p:nvPicPr>
          <p:cNvPr id="2" name="Picture 1" descr="A blue text on a black background&#10;&#10;Description automatically generated with low confidence">
            <a:extLst>
              <a:ext uri="{FF2B5EF4-FFF2-40B4-BE49-F238E27FC236}">
                <a16:creationId xmlns:a16="http://schemas.microsoft.com/office/drawing/2014/main" id="{A8AC93D2-D244-53DB-BCA1-5FAE201BFE73}"/>
              </a:ext>
            </a:extLst>
          </p:cNvPr>
          <p:cNvPicPr>
            <a:picLocks noChangeAspect="1"/>
          </p:cNvPicPr>
          <p:nvPr userDrawn="1"/>
        </p:nvPicPr>
        <p:blipFill>
          <a:blip r:embed="rId2"/>
          <a:stretch>
            <a:fillRect/>
          </a:stretch>
        </p:blipFill>
        <p:spPr>
          <a:xfrm>
            <a:off x="457460" y="407655"/>
            <a:ext cx="3193601" cy="727339"/>
          </a:xfrm>
          <a:prstGeom prst="rect">
            <a:avLst/>
          </a:prstGeom>
        </p:spPr>
      </p:pic>
      <p:sp>
        <p:nvSpPr>
          <p:cNvPr id="3" name="Rectangle: Top Corners Rounded 2">
            <a:extLst>
              <a:ext uri="{FF2B5EF4-FFF2-40B4-BE49-F238E27FC236}">
                <a16:creationId xmlns:a16="http://schemas.microsoft.com/office/drawing/2014/main" id="{53F76E83-B1F0-761B-F357-FE56E0FEA92A}"/>
              </a:ext>
            </a:extLst>
          </p:cNvPr>
          <p:cNvSpPr/>
          <p:nvPr userDrawn="1"/>
        </p:nvSpPr>
        <p:spPr>
          <a:xfrm>
            <a:off x="11423999" y="6254749"/>
            <a:ext cx="609600" cy="603251"/>
          </a:xfrm>
          <a:prstGeom prst="round2SameRect">
            <a:avLst>
              <a:gd name="adj1" fmla="val 15403"/>
              <a:gd name="adj2" fmla="val 0"/>
            </a:avLst>
          </a:prstGeom>
          <a:solidFill>
            <a:srgbClr val="3C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a:p>
        </p:txBody>
      </p:sp>
      <p:pic>
        <p:nvPicPr>
          <p:cNvPr id="4" name="Google Shape;28;p135">
            <a:extLst>
              <a:ext uri="{FF2B5EF4-FFF2-40B4-BE49-F238E27FC236}">
                <a16:creationId xmlns:a16="http://schemas.microsoft.com/office/drawing/2014/main" id="{0BBA81FD-39BA-97B8-C1D0-046C720F6D5C}"/>
              </a:ext>
            </a:extLst>
          </p:cNvPr>
          <p:cNvPicPr preferRelativeResize="0"/>
          <p:nvPr userDrawn="1"/>
        </p:nvPicPr>
        <p:blipFill rotWithShape="1">
          <a:blip r:embed="rId3">
            <a:alphaModFix/>
          </a:blip>
          <a:srcRect r="80610" b="-9093"/>
          <a:stretch/>
        </p:blipFill>
        <p:spPr>
          <a:xfrm>
            <a:off x="11562981" y="6420653"/>
            <a:ext cx="331644" cy="357336"/>
          </a:xfrm>
          <a:prstGeom prst="rect">
            <a:avLst/>
          </a:prstGeom>
          <a:noFill/>
          <a:ln>
            <a:noFill/>
          </a:ln>
        </p:spPr>
      </p:pic>
      <p:pic>
        <p:nvPicPr>
          <p:cNvPr id="5" name="Graphic 4">
            <a:extLst>
              <a:ext uri="{FF2B5EF4-FFF2-40B4-BE49-F238E27FC236}">
                <a16:creationId xmlns:a16="http://schemas.microsoft.com/office/drawing/2014/main" id="{7B77FCA0-03CF-8A28-A1AF-B78D3B84E3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7959" y="4376695"/>
            <a:ext cx="12192000" cy="3999341"/>
          </a:xfrm>
          <a:prstGeom prst="rect">
            <a:avLst/>
          </a:prstGeom>
        </p:spPr>
      </p:pic>
      <p:pic>
        <p:nvPicPr>
          <p:cNvPr id="12" name="Graphic 11">
            <a:extLst>
              <a:ext uri="{FF2B5EF4-FFF2-40B4-BE49-F238E27FC236}">
                <a16:creationId xmlns:a16="http://schemas.microsoft.com/office/drawing/2014/main" id="{DFFEB9CF-D8CA-8EB2-910A-401BA30E775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483428" y="-1620233"/>
            <a:ext cx="12192000" cy="3999341"/>
          </a:xfrm>
          <a:prstGeom prst="rect">
            <a:avLst/>
          </a:prstGeom>
        </p:spPr>
      </p:pic>
      <p:sp>
        <p:nvSpPr>
          <p:cNvPr id="6" name="Title 9">
            <a:extLst>
              <a:ext uri="{FF2B5EF4-FFF2-40B4-BE49-F238E27FC236}">
                <a16:creationId xmlns:a16="http://schemas.microsoft.com/office/drawing/2014/main" id="{D804789B-F049-4302-AABB-6B2A87BAB627}"/>
              </a:ext>
            </a:extLst>
          </p:cNvPr>
          <p:cNvSpPr>
            <a:spLocks noGrp="1"/>
          </p:cNvSpPr>
          <p:nvPr>
            <p:ph type="title" hasCustomPrompt="1"/>
          </p:nvPr>
        </p:nvSpPr>
        <p:spPr>
          <a:xfrm>
            <a:off x="572048" y="2849145"/>
            <a:ext cx="9641584" cy="763600"/>
          </a:xfrm>
          <a:prstGeom prst="rect">
            <a:avLst/>
          </a:prstGeom>
          <a:noFill/>
        </p:spPr>
        <p:txBody>
          <a:bodyPr lIns="0" tIns="0" rIns="0" bIns="0"/>
          <a:lstStyle>
            <a:lvl1pPr>
              <a:defRPr sz="3733">
                <a:gradFill>
                  <a:gsLst>
                    <a:gs pos="75000">
                      <a:srgbClr val="3CB1E5"/>
                    </a:gs>
                    <a:gs pos="0">
                      <a:srgbClr val="20E0B2"/>
                    </a:gs>
                  </a:gsLst>
                  <a:path path="circle">
                    <a:fillToRect l="100000" t="100000"/>
                  </a:path>
                </a:gradFill>
                <a:latin typeface="Lato Black" panose="020F0A02020204030203" pitchFamily="34" charset="0"/>
              </a:defRPr>
            </a:lvl1pPr>
          </a:lstStyle>
          <a:p>
            <a:r>
              <a:rPr lang="en-US" dirty="0"/>
              <a:t>Title Of This Presentation Goes Here</a:t>
            </a:r>
          </a:p>
        </p:txBody>
      </p:sp>
      <p:sp>
        <p:nvSpPr>
          <p:cNvPr id="7" name="Text Placeholder 16">
            <a:extLst>
              <a:ext uri="{FF2B5EF4-FFF2-40B4-BE49-F238E27FC236}">
                <a16:creationId xmlns:a16="http://schemas.microsoft.com/office/drawing/2014/main" id="{409204C0-0BD1-0433-94FA-BA167B400B02}"/>
              </a:ext>
            </a:extLst>
          </p:cNvPr>
          <p:cNvSpPr>
            <a:spLocks noGrp="1"/>
          </p:cNvSpPr>
          <p:nvPr>
            <p:ph type="body" sz="quarter" idx="10" hasCustomPrompt="1"/>
          </p:nvPr>
        </p:nvSpPr>
        <p:spPr>
          <a:xfrm>
            <a:off x="578397" y="3539503"/>
            <a:ext cx="7122584" cy="628651"/>
          </a:xfrm>
          <a:prstGeom prst="rect">
            <a:avLst/>
          </a:prstGeom>
        </p:spPr>
        <p:txBody>
          <a:bodyPr lIns="0" tIns="0" rIns="0" bIns="0"/>
          <a:lstStyle>
            <a:lvl1pPr marL="0" indent="0">
              <a:buNone/>
              <a:defRPr sz="2133">
                <a:solidFill>
                  <a:schemeClr val="tx1">
                    <a:lumMod val="50000"/>
                    <a:lumOff val="50000"/>
                  </a:schemeClr>
                </a:solidFill>
                <a:latin typeface="Lato" panose="020F0502020204030203" pitchFamily="34" charset="0"/>
              </a:defRPr>
            </a:lvl1pPr>
          </a:lstStyle>
          <a:p>
            <a:pPr marL="152396" marR="0" lvl="0" indent="-152396" rtl="0">
              <a:lnSpc>
                <a:spcPct val="125000"/>
              </a:lnSpc>
              <a:spcBef>
                <a:spcPts val="0"/>
              </a:spcBef>
              <a:spcAft>
                <a:spcPts val="1200"/>
              </a:spcAft>
              <a:buClr>
                <a:srgbClr val="000000"/>
              </a:buClr>
              <a:buSzPts val="2400"/>
            </a:pPr>
            <a:r>
              <a:rPr lang="en-US" sz="24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sym typeface="Lato Black"/>
              </a:rPr>
              <a:t>Subtitle Of This Presentation Goes Here</a:t>
            </a:r>
            <a:endParaRPr lang="en-US" sz="2400" u="none" strike="noStrike" cap="none"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sym typeface="Lato Black"/>
            </a:endParaRPr>
          </a:p>
        </p:txBody>
      </p:sp>
    </p:spTree>
    <p:extLst>
      <p:ext uri="{BB962C8B-B14F-4D97-AF65-F5344CB8AC3E}">
        <p14:creationId xmlns:p14="http://schemas.microsoft.com/office/powerpoint/2010/main" val="1808846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imple 3">
    <p:spTree>
      <p:nvGrpSpPr>
        <p:cNvPr id="1" name=""/>
        <p:cNvGrpSpPr/>
        <p:nvPr/>
      </p:nvGrpSpPr>
      <p:grpSpPr>
        <a:xfrm>
          <a:off x="0" y="0"/>
          <a:ext cx="0" cy="0"/>
          <a:chOff x="0" y="0"/>
          <a:chExt cx="0" cy="0"/>
        </a:xfrm>
      </p:grpSpPr>
      <p:pic>
        <p:nvPicPr>
          <p:cNvPr id="6" name="Picture 5" descr="A blue text on a black background&#10;&#10;Description automatically generated with low confidence">
            <a:extLst>
              <a:ext uri="{FF2B5EF4-FFF2-40B4-BE49-F238E27FC236}">
                <a16:creationId xmlns:a16="http://schemas.microsoft.com/office/drawing/2014/main" id="{704D6C31-1BF9-B57D-48AC-AA9F693FF67D}"/>
              </a:ext>
            </a:extLst>
          </p:cNvPr>
          <p:cNvPicPr>
            <a:picLocks noChangeAspect="1"/>
          </p:cNvPicPr>
          <p:nvPr userDrawn="1"/>
        </p:nvPicPr>
        <p:blipFill>
          <a:blip r:embed="rId2"/>
          <a:stretch>
            <a:fillRect/>
          </a:stretch>
        </p:blipFill>
        <p:spPr>
          <a:xfrm>
            <a:off x="457460" y="407655"/>
            <a:ext cx="3193601" cy="727339"/>
          </a:xfrm>
          <a:prstGeom prst="rect">
            <a:avLst/>
          </a:prstGeom>
        </p:spPr>
      </p:pic>
      <p:sp>
        <p:nvSpPr>
          <p:cNvPr id="7" name="Rectangle: Top Corners Rounded 6">
            <a:extLst>
              <a:ext uri="{FF2B5EF4-FFF2-40B4-BE49-F238E27FC236}">
                <a16:creationId xmlns:a16="http://schemas.microsoft.com/office/drawing/2014/main" id="{95E9CCDC-2E3F-551E-447F-CC0A06FE03D2}"/>
              </a:ext>
            </a:extLst>
          </p:cNvPr>
          <p:cNvSpPr/>
          <p:nvPr userDrawn="1"/>
        </p:nvSpPr>
        <p:spPr>
          <a:xfrm>
            <a:off x="11423999" y="6254749"/>
            <a:ext cx="609600" cy="603251"/>
          </a:xfrm>
          <a:prstGeom prst="round2SameRect">
            <a:avLst>
              <a:gd name="adj1" fmla="val 15403"/>
              <a:gd name="adj2" fmla="val 0"/>
            </a:avLst>
          </a:prstGeom>
          <a:solidFill>
            <a:srgbClr val="3C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a:p>
        </p:txBody>
      </p:sp>
      <p:pic>
        <p:nvPicPr>
          <p:cNvPr id="8" name="Google Shape;28;p135">
            <a:extLst>
              <a:ext uri="{FF2B5EF4-FFF2-40B4-BE49-F238E27FC236}">
                <a16:creationId xmlns:a16="http://schemas.microsoft.com/office/drawing/2014/main" id="{DE27DF9C-D08D-0B3D-8573-6D69E9F8859C}"/>
              </a:ext>
            </a:extLst>
          </p:cNvPr>
          <p:cNvPicPr preferRelativeResize="0"/>
          <p:nvPr userDrawn="1"/>
        </p:nvPicPr>
        <p:blipFill rotWithShape="1">
          <a:blip r:embed="rId3">
            <a:alphaModFix/>
          </a:blip>
          <a:srcRect r="80610" b="-9093"/>
          <a:stretch/>
        </p:blipFill>
        <p:spPr>
          <a:xfrm>
            <a:off x="11562981" y="6420653"/>
            <a:ext cx="331644" cy="357336"/>
          </a:xfrm>
          <a:prstGeom prst="rect">
            <a:avLst/>
          </a:prstGeom>
          <a:noFill/>
          <a:ln>
            <a:noFill/>
          </a:ln>
        </p:spPr>
      </p:pic>
      <p:pic>
        <p:nvPicPr>
          <p:cNvPr id="9" name="Graphic 8">
            <a:extLst>
              <a:ext uri="{FF2B5EF4-FFF2-40B4-BE49-F238E27FC236}">
                <a16:creationId xmlns:a16="http://schemas.microsoft.com/office/drawing/2014/main" id="{3D625F07-5952-28AE-915F-A1D73684313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851516">
            <a:off x="-216525" y="4769239"/>
            <a:ext cx="4135159" cy="3883399"/>
          </a:xfrm>
          <a:prstGeom prst="rect">
            <a:avLst/>
          </a:prstGeom>
        </p:spPr>
      </p:pic>
      <p:pic>
        <p:nvPicPr>
          <p:cNvPr id="10" name="Graphic 9">
            <a:extLst>
              <a:ext uri="{FF2B5EF4-FFF2-40B4-BE49-F238E27FC236}">
                <a16:creationId xmlns:a16="http://schemas.microsoft.com/office/drawing/2014/main" id="{E3A32F4F-C481-7BC8-6327-C240F989FB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851516">
            <a:off x="7682370" y="-894840"/>
            <a:ext cx="3836551" cy="3602971"/>
          </a:xfrm>
          <a:prstGeom prst="rect">
            <a:avLst/>
          </a:prstGeom>
        </p:spPr>
      </p:pic>
      <p:sp>
        <p:nvSpPr>
          <p:cNvPr id="2" name="Title 9">
            <a:extLst>
              <a:ext uri="{FF2B5EF4-FFF2-40B4-BE49-F238E27FC236}">
                <a16:creationId xmlns:a16="http://schemas.microsoft.com/office/drawing/2014/main" id="{8132C399-B26A-890D-529F-64A313F70F17}"/>
              </a:ext>
            </a:extLst>
          </p:cNvPr>
          <p:cNvSpPr>
            <a:spLocks noGrp="1"/>
          </p:cNvSpPr>
          <p:nvPr>
            <p:ph type="title" hasCustomPrompt="1"/>
          </p:nvPr>
        </p:nvSpPr>
        <p:spPr>
          <a:xfrm>
            <a:off x="572048" y="2849145"/>
            <a:ext cx="9641584" cy="763600"/>
          </a:xfrm>
          <a:prstGeom prst="rect">
            <a:avLst/>
          </a:prstGeom>
          <a:noFill/>
        </p:spPr>
        <p:txBody>
          <a:bodyPr lIns="0" tIns="0" rIns="0" bIns="0"/>
          <a:lstStyle>
            <a:lvl1pPr>
              <a:defRPr sz="3733">
                <a:gradFill>
                  <a:gsLst>
                    <a:gs pos="75000">
                      <a:srgbClr val="3CB1E5"/>
                    </a:gs>
                    <a:gs pos="0">
                      <a:srgbClr val="20E0B2"/>
                    </a:gs>
                  </a:gsLst>
                  <a:path path="circle">
                    <a:fillToRect l="100000" t="100000"/>
                  </a:path>
                </a:gradFill>
                <a:latin typeface="Lato Black" panose="020F0A02020204030203" pitchFamily="34" charset="0"/>
              </a:defRPr>
            </a:lvl1pPr>
          </a:lstStyle>
          <a:p>
            <a:r>
              <a:rPr lang="en-US" dirty="0"/>
              <a:t>Title Of This Presentation Goes Here</a:t>
            </a:r>
          </a:p>
        </p:txBody>
      </p:sp>
      <p:sp>
        <p:nvSpPr>
          <p:cNvPr id="13" name="Text Placeholder 16">
            <a:extLst>
              <a:ext uri="{FF2B5EF4-FFF2-40B4-BE49-F238E27FC236}">
                <a16:creationId xmlns:a16="http://schemas.microsoft.com/office/drawing/2014/main" id="{6C912D1E-3A73-1ED4-393A-BE8264C906D5}"/>
              </a:ext>
            </a:extLst>
          </p:cNvPr>
          <p:cNvSpPr>
            <a:spLocks noGrp="1"/>
          </p:cNvSpPr>
          <p:nvPr>
            <p:ph type="body" sz="quarter" idx="10" hasCustomPrompt="1"/>
          </p:nvPr>
        </p:nvSpPr>
        <p:spPr>
          <a:xfrm>
            <a:off x="578397" y="3539503"/>
            <a:ext cx="7122584" cy="628651"/>
          </a:xfrm>
          <a:prstGeom prst="rect">
            <a:avLst/>
          </a:prstGeom>
        </p:spPr>
        <p:txBody>
          <a:bodyPr lIns="0" tIns="0" rIns="0" bIns="0"/>
          <a:lstStyle>
            <a:lvl1pPr marL="0" indent="0">
              <a:buNone/>
              <a:defRPr sz="2133">
                <a:solidFill>
                  <a:schemeClr val="tx1">
                    <a:lumMod val="50000"/>
                    <a:lumOff val="50000"/>
                  </a:schemeClr>
                </a:solidFill>
                <a:latin typeface="Lato" panose="020F0502020204030203" pitchFamily="34" charset="0"/>
              </a:defRPr>
            </a:lvl1pPr>
          </a:lstStyle>
          <a:p>
            <a:pPr marL="152396" marR="0" lvl="0" indent="-152396" rtl="0">
              <a:lnSpc>
                <a:spcPct val="125000"/>
              </a:lnSpc>
              <a:spcBef>
                <a:spcPts val="0"/>
              </a:spcBef>
              <a:spcAft>
                <a:spcPts val="1200"/>
              </a:spcAft>
              <a:buClr>
                <a:srgbClr val="000000"/>
              </a:buClr>
              <a:buSzPts val="2400"/>
            </a:pPr>
            <a:r>
              <a:rPr lang="en-US" sz="24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sym typeface="Lato Black"/>
              </a:rPr>
              <a:t>Subtitle Of This Presentation Goes Here</a:t>
            </a:r>
            <a:endParaRPr lang="en-US" sz="2400" u="none" strike="noStrike" cap="none"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sym typeface="Lato Black"/>
            </a:endParaRPr>
          </a:p>
        </p:txBody>
      </p:sp>
    </p:spTree>
    <p:extLst>
      <p:ext uri="{BB962C8B-B14F-4D97-AF65-F5344CB8AC3E}">
        <p14:creationId xmlns:p14="http://schemas.microsoft.com/office/powerpoint/2010/main" val="2914599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artner 1">
    <p:spTree>
      <p:nvGrpSpPr>
        <p:cNvPr id="1" name=""/>
        <p:cNvGrpSpPr/>
        <p:nvPr/>
      </p:nvGrpSpPr>
      <p:grpSpPr>
        <a:xfrm>
          <a:off x="0" y="0"/>
          <a:ext cx="0" cy="0"/>
          <a:chOff x="0" y="0"/>
          <a:chExt cx="0" cy="0"/>
        </a:xfrm>
      </p:grpSpPr>
      <p:pic>
        <p:nvPicPr>
          <p:cNvPr id="2" name="Picture 1" descr="A blue text on a black background&#10;&#10;Description automatically generated with low confidence">
            <a:extLst>
              <a:ext uri="{FF2B5EF4-FFF2-40B4-BE49-F238E27FC236}">
                <a16:creationId xmlns:a16="http://schemas.microsoft.com/office/drawing/2014/main" id="{11F8B018-9DA0-5C4A-7CFC-CE5BEC9B533C}"/>
              </a:ext>
            </a:extLst>
          </p:cNvPr>
          <p:cNvPicPr>
            <a:picLocks noChangeAspect="1"/>
          </p:cNvPicPr>
          <p:nvPr userDrawn="1"/>
        </p:nvPicPr>
        <p:blipFill>
          <a:blip r:embed="rId2"/>
          <a:stretch>
            <a:fillRect/>
          </a:stretch>
        </p:blipFill>
        <p:spPr>
          <a:xfrm>
            <a:off x="457460" y="407655"/>
            <a:ext cx="3193601" cy="727339"/>
          </a:xfrm>
          <a:prstGeom prst="rect">
            <a:avLst/>
          </a:prstGeom>
        </p:spPr>
      </p:pic>
      <p:sp>
        <p:nvSpPr>
          <p:cNvPr id="3" name="Rectangle: Top Corners Rounded 2">
            <a:extLst>
              <a:ext uri="{FF2B5EF4-FFF2-40B4-BE49-F238E27FC236}">
                <a16:creationId xmlns:a16="http://schemas.microsoft.com/office/drawing/2014/main" id="{4E0DDD32-E358-5852-854C-DE8CA8A8B2CA}"/>
              </a:ext>
            </a:extLst>
          </p:cNvPr>
          <p:cNvSpPr/>
          <p:nvPr userDrawn="1"/>
        </p:nvSpPr>
        <p:spPr>
          <a:xfrm>
            <a:off x="11423999" y="6254749"/>
            <a:ext cx="609600" cy="603251"/>
          </a:xfrm>
          <a:prstGeom prst="round2SameRect">
            <a:avLst>
              <a:gd name="adj1" fmla="val 15403"/>
              <a:gd name="adj2" fmla="val 0"/>
            </a:avLst>
          </a:prstGeom>
          <a:solidFill>
            <a:srgbClr val="3C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a:p>
        </p:txBody>
      </p:sp>
      <p:pic>
        <p:nvPicPr>
          <p:cNvPr id="4" name="Google Shape;28;p135">
            <a:extLst>
              <a:ext uri="{FF2B5EF4-FFF2-40B4-BE49-F238E27FC236}">
                <a16:creationId xmlns:a16="http://schemas.microsoft.com/office/drawing/2014/main" id="{F0F76AC0-33FD-4729-BDCE-971173B8BADB}"/>
              </a:ext>
            </a:extLst>
          </p:cNvPr>
          <p:cNvPicPr preferRelativeResize="0"/>
          <p:nvPr userDrawn="1"/>
        </p:nvPicPr>
        <p:blipFill rotWithShape="1">
          <a:blip r:embed="rId3">
            <a:alphaModFix/>
          </a:blip>
          <a:srcRect r="80610" b="-9093"/>
          <a:stretch/>
        </p:blipFill>
        <p:spPr>
          <a:xfrm>
            <a:off x="11562981" y="6420653"/>
            <a:ext cx="331644" cy="357336"/>
          </a:xfrm>
          <a:prstGeom prst="rect">
            <a:avLst/>
          </a:prstGeom>
          <a:noFill/>
          <a:ln>
            <a:noFill/>
          </a:ln>
        </p:spPr>
      </p:pic>
      <p:sp>
        <p:nvSpPr>
          <p:cNvPr id="5" name="Google Shape;100;p3">
            <a:extLst>
              <a:ext uri="{FF2B5EF4-FFF2-40B4-BE49-F238E27FC236}">
                <a16:creationId xmlns:a16="http://schemas.microsoft.com/office/drawing/2014/main" id="{6A9D4202-4781-85E2-AA2C-84BABD1DDD64}"/>
              </a:ext>
            </a:extLst>
          </p:cNvPr>
          <p:cNvSpPr txBox="1"/>
          <p:nvPr userDrawn="1"/>
        </p:nvSpPr>
        <p:spPr>
          <a:xfrm>
            <a:off x="8668942" y="3657365"/>
            <a:ext cx="1384204" cy="940075"/>
          </a:xfrm>
          <a:prstGeom prst="rect">
            <a:avLst/>
          </a:prstGeom>
          <a:noFill/>
          <a:ln>
            <a:noFill/>
          </a:ln>
        </p:spPr>
        <p:txBody>
          <a:bodyPr spcFirstLastPara="1" wrap="square" lIns="100767" tIns="100767" rIns="100767" bIns="100767" anchor="ctr" anchorCtr="0">
            <a:noAutofit/>
          </a:bodyPr>
          <a:lstStyle/>
          <a:p>
            <a:pPr marL="0" marR="0" lvl="0" indent="0" algn="ctr" rtl="0">
              <a:lnSpc>
                <a:spcPct val="125000"/>
              </a:lnSpc>
              <a:spcBef>
                <a:spcPts val="0"/>
              </a:spcBef>
              <a:spcAft>
                <a:spcPts val="1200"/>
              </a:spcAft>
              <a:buClr>
                <a:srgbClr val="000000"/>
              </a:buClr>
              <a:buSzPts val="2400"/>
              <a:buFont typeface="Arial"/>
              <a:buNone/>
            </a:pPr>
            <a:r>
              <a:rPr lang="en-US" sz="6400" u="none" strike="noStrike" cap="none" dirty="0">
                <a:solidFill>
                  <a:schemeClr val="bg1">
                    <a:lumMod val="85000"/>
                  </a:schemeClr>
                </a:solidFill>
                <a:latin typeface="Lato Light" panose="020F0502020204030203" pitchFamily="34" charset="0"/>
                <a:ea typeface="Lato Light" panose="020F0502020204030203" pitchFamily="34" charset="0"/>
                <a:cs typeface="Lato Light" panose="020F0502020204030203" pitchFamily="34" charset="0"/>
                <a:sym typeface="Lato Black"/>
              </a:rPr>
              <a:t>&amp;</a:t>
            </a:r>
            <a:endParaRPr sz="6400" u="none" strike="noStrike" cap="none" dirty="0">
              <a:solidFill>
                <a:schemeClr val="bg1">
                  <a:lumMod val="85000"/>
                </a:schemeClr>
              </a:solidFill>
              <a:latin typeface="Lato Light" panose="020F0502020204030203" pitchFamily="34" charset="0"/>
              <a:ea typeface="Lato Light" panose="020F0502020204030203" pitchFamily="34" charset="0"/>
              <a:cs typeface="Lato Light" panose="020F0502020204030203" pitchFamily="34" charset="0"/>
              <a:sym typeface="Lato Black"/>
            </a:endParaRPr>
          </a:p>
        </p:txBody>
      </p:sp>
      <p:pic>
        <p:nvPicPr>
          <p:cNvPr id="12" name="Picture 11" descr="A blue text on a black background&#10;&#10;Description automatically generated with low confidence">
            <a:extLst>
              <a:ext uri="{FF2B5EF4-FFF2-40B4-BE49-F238E27FC236}">
                <a16:creationId xmlns:a16="http://schemas.microsoft.com/office/drawing/2014/main" id="{DC32366C-1D33-5BE2-6FD4-952BD7D59B36}"/>
              </a:ext>
            </a:extLst>
          </p:cNvPr>
          <p:cNvPicPr>
            <a:picLocks noChangeAspect="1"/>
          </p:cNvPicPr>
          <p:nvPr userDrawn="1"/>
        </p:nvPicPr>
        <p:blipFill>
          <a:blip r:embed="rId2"/>
          <a:stretch>
            <a:fillRect/>
          </a:stretch>
        </p:blipFill>
        <p:spPr>
          <a:xfrm>
            <a:off x="7744524" y="4930703"/>
            <a:ext cx="3233032" cy="736319"/>
          </a:xfrm>
          <a:prstGeom prst="rect">
            <a:avLst/>
          </a:prstGeom>
        </p:spPr>
      </p:pic>
      <p:pic>
        <p:nvPicPr>
          <p:cNvPr id="13" name="Graphic 12">
            <a:extLst>
              <a:ext uri="{FF2B5EF4-FFF2-40B4-BE49-F238E27FC236}">
                <a16:creationId xmlns:a16="http://schemas.microsoft.com/office/drawing/2014/main" id="{D083B4DB-A250-E71F-D84E-A85B155F0E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606675">
            <a:off x="7878247" y="-1550031"/>
            <a:ext cx="5494143" cy="3735009"/>
          </a:xfrm>
          <a:prstGeom prst="rect">
            <a:avLst/>
          </a:prstGeom>
        </p:spPr>
      </p:pic>
      <p:pic>
        <p:nvPicPr>
          <p:cNvPr id="14" name="Graphic 13">
            <a:extLst>
              <a:ext uri="{FF2B5EF4-FFF2-40B4-BE49-F238E27FC236}">
                <a16:creationId xmlns:a16="http://schemas.microsoft.com/office/drawing/2014/main" id="{5E6DBCA2-22AD-69A7-0177-C189D3392C8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722243">
            <a:off x="-998206" y="4819910"/>
            <a:ext cx="4150060" cy="4041561"/>
          </a:xfrm>
          <a:prstGeom prst="rect">
            <a:avLst/>
          </a:prstGeom>
        </p:spPr>
      </p:pic>
      <p:sp>
        <p:nvSpPr>
          <p:cNvPr id="16" name="Title 9">
            <a:extLst>
              <a:ext uri="{FF2B5EF4-FFF2-40B4-BE49-F238E27FC236}">
                <a16:creationId xmlns:a16="http://schemas.microsoft.com/office/drawing/2014/main" id="{6B11F007-37F9-3835-AE2D-EB05F81954EF}"/>
              </a:ext>
            </a:extLst>
          </p:cNvPr>
          <p:cNvSpPr>
            <a:spLocks noGrp="1"/>
          </p:cNvSpPr>
          <p:nvPr>
            <p:ph type="title" hasCustomPrompt="1"/>
          </p:nvPr>
        </p:nvSpPr>
        <p:spPr>
          <a:xfrm>
            <a:off x="603609" y="3074895"/>
            <a:ext cx="6216295" cy="389965"/>
          </a:xfrm>
          <a:prstGeom prst="rect">
            <a:avLst/>
          </a:prstGeom>
          <a:noFill/>
        </p:spPr>
        <p:txBody>
          <a:bodyPr lIns="0" tIns="0" rIns="0" bIns="0"/>
          <a:lstStyle>
            <a:lvl1pPr>
              <a:defRPr sz="3733">
                <a:gradFill>
                  <a:gsLst>
                    <a:gs pos="100000">
                      <a:srgbClr val="3CB1E5"/>
                    </a:gs>
                    <a:gs pos="0">
                      <a:srgbClr val="20E0B2"/>
                    </a:gs>
                  </a:gsLst>
                  <a:path path="circle">
                    <a:fillToRect l="100000" t="100000"/>
                  </a:path>
                </a:gradFill>
                <a:latin typeface="Lato Black" panose="020F0A02020204030203" pitchFamily="34" charset="0"/>
              </a:defRPr>
            </a:lvl1pPr>
          </a:lstStyle>
          <a:p>
            <a:r>
              <a:rPr lang="en-US" dirty="0"/>
              <a:t>Title Of This Presentation</a:t>
            </a:r>
          </a:p>
        </p:txBody>
      </p:sp>
      <p:sp>
        <p:nvSpPr>
          <p:cNvPr id="6" name="Text Placeholder 7">
            <a:extLst>
              <a:ext uri="{FF2B5EF4-FFF2-40B4-BE49-F238E27FC236}">
                <a16:creationId xmlns:a16="http://schemas.microsoft.com/office/drawing/2014/main" id="{89D60B09-904D-DD92-A605-13237DB8E2AF}"/>
              </a:ext>
            </a:extLst>
          </p:cNvPr>
          <p:cNvSpPr>
            <a:spLocks noGrp="1"/>
          </p:cNvSpPr>
          <p:nvPr>
            <p:ph type="body" sz="quarter" idx="14" hasCustomPrompt="1"/>
          </p:nvPr>
        </p:nvSpPr>
        <p:spPr>
          <a:xfrm>
            <a:off x="598171" y="3971788"/>
            <a:ext cx="5492749" cy="869949"/>
          </a:xfrm>
          <a:prstGeom prst="rect">
            <a:avLst/>
          </a:prstGeom>
        </p:spPr>
        <p:txBody>
          <a:bodyPr lIns="0" tIns="0" rIns="0" bIns="0"/>
          <a:lstStyle>
            <a:lvl1pPr marL="0" indent="0">
              <a:lnSpc>
                <a:spcPct val="100000"/>
              </a:lnSpc>
              <a:spcBef>
                <a:spcPts val="0"/>
              </a:spcBef>
              <a:buNone/>
              <a:defRPr sz="1600">
                <a:solidFill>
                  <a:schemeClr val="tx1"/>
                </a:solidFill>
                <a:latin typeface="Lato regular" panose="020F0502020204030203" pitchFamily="34" charset="0"/>
              </a:defRPr>
            </a:lvl1pPr>
            <a:lvl2pPr marL="795847" indent="0">
              <a:buNone/>
              <a:defRPr sz="1467">
                <a:solidFill>
                  <a:schemeClr val="bg1"/>
                </a:solidFill>
                <a:latin typeface="Lato regular" panose="020F0502020204030203" pitchFamily="34" charset="0"/>
              </a:defRPr>
            </a:lvl2pPr>
            <a:lvl3pPr marL="1405432" indent="0">
              <a:buNone/>
              <a:defRPr sz="1467">
                <a:solidFill>
                  <a:schemeClr val="bg1"/>
                </a:solidFill>
                <a:latin typeface="Lato regular" panose="020F0502020204030203" pitchFamily="34" charset="0"/>
              </a:defRPr>
            </a:lvl3pPr>
            <a:lvl4pPr marL="2015016" indent="0">
              <a:buNone/>
              <a:defRPr sz="1467">
                <a:solidFill>
                  <a:schemeClr val="bg1"/>
                </a:solidFill>
                <a:latin typeface="Lato regular" panose="020F0502020204030203" pitchFamily="34" charset="0"/>
              </a:defRPr>
            </a:lvl4pPr>
            <a:lvl5pPr marL="2624601" indent="0">
              <a:buNone/>
              <a:defRPr sz="1467">
                <a:solidFill>
                  <a:schemeClr val="bg1"/>
                </a:solidFill>
                <a:latin typeface="Lato regular" panose="020F0502020204030203" pitchFamily="34" charset="0"/>
              </a:defRPr>
            </a:lvl5pPr>
          </a:lstStyle>
          <a:p>
            <a:r>
              <a:rPr lang="en-US" sz="1467" dirty="0">
                <a:latin typeface="Lato regular" panose="020F0502020204030203" pitchFamily="34" charset="0"/>
              </a:rPr>
              <a:t>Prepared For </a:t>
            </a:r>
          </a:p>
          <a:p>
            <a:r>
              <a:rPr lang="en-US" sz="1467" dirty="0">
                <a:latin typeface="Lato regular" panose="020F0502020204030203" pitchFamily="34" charset="0"/>
              </a:rPr>
              <a:t>Prepared By </a:t>
            </a:r>
          </a:p>
          <a:p>
            <a:r>
              <a:rPr lang="en-US" sz="1467" dirty="0">
                <a:latin typeface="Lato regular" panose="020F0502020204030203" pitchFamily="34" charset="0"/>
              </a:rPr>
              <a:t>Prepared On</a:t>
            </a:r>
          </a:p>
        </p:txBody>
      </p:sp>
      <p:sp>
        <p:nvSpPr>
          <p:cNvPr id="7" name="Rectangle 6">
            <a:extLst>
              <a:ext uri="{FF2B5EF4-FFF2-40B4-BE49-F238E27FC236}">
                <a16:creationId xmlns:a16="http://schemas.microsoft.com/office/drawing/2014/main" id="{53A19C2B-6176-E010-3E9F-282D4A0A1114}"/>
              </a:ext>
            </a:extLst>
          </p:cNvPr>
          <p:cNvSpPr/>
          <p:nvPr userDrawn="1"/>
        </p:nvSpPr>
        <p:spPr>
          <a:xfrm>
            <a:off x="8668942" y="1884881"/>
            <a:ext cx="1384204" cy="125251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dirty="0">
                <a:latin typeface="Lato" panose="020F0502020204030203" pitchFamily="34" charset="0"/>
              </a:rPr>
              <a:t>CUSTOMER LOGO GOES HERE</a:t>
            </a:r>
          </a:p>
        </p:txBody>
      </p:sp>
    </p:spTree>
    <p:extLst>
      <p:ext uri="{BB962C8B-B14F-4D97-AF65-F5344CB8AC3E}">
        <p14:creationId xmlns:p14="http://schemas.microsoft.com/office/powerpoint/2010/main" val="767125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Partn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46CBE6-C0A9-896C-E081-F6070EAADB26}"/>
              </a:ext>
            </a:extLst>
          </p:cNvPr>
          <p:cNvSpPr/>
          <p:nvPr userDrawn="1"/>
        </p:nvSpPr>
        <p:spPr>
          <a:xfrm>
            <a:off x="2" y="0"/>
            <a:ext cx="8199284" cy="6858000"/>
          </a:xfrm>
          <a:prstGeom prst="rect">
            <a:avLst/>
          </a:prstGeom>
          <a:gradFill>
            <a:gsLst>
              <a:gs pos="0">
                <a:srgbClr val="33D4D5"/>
              </a:gs>
              <a:gs pos="71000">
                <a:srgbClr val="3CB1E5"/>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33"/>
          </a:p>
        </p:txBody>
      </p:sp>
      <p:sp>
        <p:nvSpPr>
          <p:cNvPr id="7" name="Google Shape;100;p3">
            <a:extLst>
              <a:ext uri="{FF2B5EF4-FFF2-40B4-BE49-F238E27FC236}">
                <a16:creationId xmlns:a16="http://schemas.microsoft.com/office/drawing/2014/main" id="{BD9DB593-8224-5064-4924-369D021FC90C}"/>
              </a:ext>
            </a:extLst>
          </p:cNvPr>
          <p:cNvSpPr txBox="1"/>
          <p:nvPr userDrawn="1"/>
        </p:nvSpPr>
        <p:spPr>
          <a:xfrm>
            <a:off x="9586377" y="4406763"/>
            <a:ext cx="1384204" cy="940075"/>
          </a:xfrm>
          <a:prstGeom prst="rect">
            <a:avLst/>
          </a:prstGeom>
          <a:noFill/>
          <a:ln>
            <a:noFill/>
          </a:ln>
        </p:spPr>
        <p:txBody>
          <a:bodyPr spcFirstLastPara="1" wrap="square" lIns="100767" tIns="100767" rIns="100767" bIns="100767" anchor="ctr" anchorCtr="0">
            <a:noAutofit/>
          </a:bodyPr>
          <a:lstStyle/>
          <a:p>
            <a:pPr marL="0" marR="0" lvl="0" indent="0" algn="ctr" rtl="0">
              <a:lnSpc>
                <a:spcPct val="125000"/>
              </a:lnSpc>
              <a:spcBef>
                <a:spcPts val="0"/>
              </a:spcBef>
              <a:spcAft>
                <a:spcPts val="1200"/>
              </a:spcAft>
              <a:buClr>
                <a:srgbClr val="000000"/>
              </a:buClr>
              <a:buSzPts val="2400"/>
              <a:buFont typeface="Arial"/>
              <a:buNone/>
            </a:pPr>
            <a:r>
              <a:rPr lang="en-US" sz="4000" u="none" strike="noStrike" cap="none" dirty="0">
                <a:solidFill>
                  <a:schemeClr val="bg1">
                    <a:lumMod val="85000"/>
                  </a:schemeClr>
                </a:solidFill>
                <a:latin typeface="Lato Light" panose="020F0502020204030203" pitchFamily="34" charset="0"/>
                <a:ea typeface="Lato Light" panose="020F0502020204030203" pitchFamily="34" charset="0"/>
                <a:cs typeface="Lato Light" panose="020F0502020204030203" pitchFamily="34" charset="0"/>
                <a:sym typeface="Lato Black"/>
              </a:rPr>
              <a:t>&amp;</a:t>
            </a:r>
            <a:endParaRPr sz="4000" u="none" strike="noStrike" cap="none" dirty="0">
              <a:solidFill>
                <a:schemeClr val="bg1">
                  <a:lumMod val="85000"/>
                </a:schemeClr>
              </a:solidFill>
              <a:latin typeface="Lato Light" panose="020F0502020204030203" pitchFamily="34" charset="0"/>
              <a:ea typeface="Lato Light" panose="020F0502020204030203" pitchFamily="34" charset="0"/>
              <a:cs typeface="Lato Light" panose="020F0502020204030203" pitchFamily="34" charset="0"/>
              <a:sym typeface="Lato Black"/>
            </a:endParaRPr>
          </a:p>
        </p:txBody>
      </p:sp>
      <p:pic>
        <p:nvPicPr>
          <p:cNvPr id="8" name="Picture 7" descr="A blue text on a black background&#10;&#10;Description automatically generated with low confidence">
            <a:extLst>
              <a:ext uri="{FF2B5EF4-FFF2-40B4-BE49-F238E27FC236}">
                <a16:creationId xmlns:a16="http://schemas.microsoft.com/office/drawing/2014/main" id="{43E2CC89-1701-E7D8-7E51-CBDA730A5133}"/>
              </a:ext>
            </a:extLst>
          </p:cNvPr>
          <p:cNvPicPr>
            <a:picLocks noChangeAspect="1"/>
          </p:cNvPicPr>
          <p:nvPr userDrawn="1"/>
        </p:nvPicPr>
        <p:blipFill>
          <a:blip r:embed="rId2"/>
          <a:stretch>
            <a:fillRect/>
          </a:stretch>
        </p:blipFill>
        <p:spPr>
          <a:xfrm>
            <a:off x="8771485" y="5301852"/>
            <a:ext cx="2956369" cy="673309"/>
          </a:xfrm>
          <a:prstGeom prst="rect">
            <a:avLst/>
          </a:prstGeom>
        </p:spPr>
      </p:pic>
      <p:pic>
        <p:nvPicPr>
          <p:cNvPr id="9" name="Graphic 8">
            <a:extLst>
              <a:ext uri="{FF2B5EF4-FFF2-40B4-BE49-F238E27FC236}">
                <a16:creationId xmlns:a16="http://schemas.microsoft.com/office/drawing/2014/main" id="{9E2E2CCF-36B7-6EB7-9F3D-288E383A4906}"/>
              </a:ext>
            </a:extLst>
          </p:cNvPr>
          <p:cNvPicPr>
            <a:picLocks noChangeAspect="1"/>
          </p:cNvPicPr>
          <p:nvPr userDrawn="1"/>
        </p:nvPicPr>
        <p:blipFill>
          <a:blip r:embed="rId3">
            <a:alphaModFix amt="40000"/>
            <a:extLst>
              <a:ext uri="{96DAC541-7B7A-43D3-8B79-37D633B846F1}">
                <asvg:svgBlip xmlns:asvg="http://schemas.microsoft.com/office/drawing/2016/SVG/main" r:embed="rId4"/>
              </a:ext>
            </a:extLst>
          </a:blip>
          <a:stretch>
            <a:fillRect/>
          </a:stretch>
        </p:blipFill>
        <p:spPr>
          <a:xfrm rot="583193">
            <a:off x="-1080125" y="5491409"/>
            <a:ext cx="4765879" cy="4041561"/>
          </a:xfrm>
          <a:prstGeom prst="rect">
            <a:avLst/>
          </a:prstGeom>
        </p:spPr>
      </p:pic>
      <p:pic>
        <p:nvPicPr>
          <p:cNvPr id="10" name="Picture 9" descr="A white text on a black background&#10;&#10;Description automatically generated with medium confidence">
            <a:extLst>
              <a:ext uri="{FF2B5EF4-FFF2-40B4-BE49-F238E27FC236}">
                <a16:creationId xmlns:a16="http://schemas.microsoft.com/office/drawing/2014/main" id="{AE3D8163-CAEC-9176-2028-100904F2404B}"/>
              </a:ext>
            </a:extLst>
          </p:cNvPr>
          <p:cNvPicPr>
            <a:picLocks noChangeAspect="1"/>
          </p:cNvPicPr>
          <p:nvPr userDrawn="1"/>
        </p:nvPicPr>
        <p:blipFill>
          <a:blip r:embed="rId5"/>
          <a:stretch>
            <a:fillRect/>
          </a:stretch>
        </p:blipFill>
        <p:spPr>
          <a:xfrm>
            <a:off x="448072" y="461003"/>
            <a:ext cx="3205925" cy="728747"/>
          </a:xfrm>
          <a:prstGeom prst="rect">
            <a:avLst/>
          </a:prstGeom>
        </p:spPr>
      </p:pic>
      <p:pic>
        <p:nvPicPr>
          <p:cNvPr id="11" name="Graphic 10">
            <a:extLst>
              <a:ext uri="{FF2B5EF4-FFF2-40B4-BE49-F238E27FC236}">
                <a16:creationId xmlns:a16="http://schemas.microsoft.com/office/drawing/2014/main" id="{FB547FD4-605D-827A-569B-37AA457C2A5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1349277">
            <a:off x="8291707" y="-1210949"/>
            <a:ext cx="5494143" cy="3735009"/>
          </a:xfrm>
          <a:prstGeom prst="rect">
            <a:avLst/>
          </a:prstGeom>
        </p:spPr>
      </p:pic>
      <p:sp>
        <p:nvSpPr>
          <p:cNvPr id="15" name="Title 9">
            <a:extLst>
              <a:ext uri="{FF2B5EF4-FFF2-40B4-BE49-F238E27FC236}">
                <a16:creationId xmlns:a16="http://schemas.microsoft.com/office/drawing/2014/main" id="{486D3394-ACFC-D347-FB2A-0476B6DAE73E}"/>
              </a:ext>
            </a:extLst>
          </p:cNvPr>
          <p:cNvSpPr>
            <a:spLocks noGrp="1"/>
          </p:cNvSpPr>
          <p:nvPr>
            <p:ph type="title" hasCustomPrompt="1"/>
          </p:nvPr>
        </p:nvSpPr>
        <p:spPr>
          <a:xfrm>
            <a:off x="598171" y="3072571"/>
            <a:ext cx="6216295" cy="464819"/>
          </a:xfrm>
          <a:prstGeom prst="rect">
            <a:avLst/>
          </a:prstGeom>
          <a:noFill/>
        </p:spPr>
        <p:txBody>
          <a:bodyPr lIns="0" tIns="0" rIns="0" bIns="0"/>
          <a:lstStyle>
            <a:lvl1pPr>
              <a:defRPr sz="3733">
                <a:solidFill>
                  <a:schemeClr val="bg1"/>
                </a:solidFill>
                <a:latin typeface="Lato Black" panose="020F0A02020204030203" pitchFamily="34" charset="0"/>
              </a:defRPr>
            </a:lvl1pPr>
          </a:lstStyle>
          <a:p>
            <a:r>
              <a:rPr lang="en-US" dirty="0"/>
              <a:t>Title Of This Presentation</a:t>
            </a:r>
          </a:p>
        </p:txBody>
      </p:sp>
      <p:sp>
        <p:nvSpPr>
          <p:cNvPr id="19" name="Text Placeholder 7">
            <a:extLst>
              <a:ext uri="{FF2B5EF4-FFF2-40B4-BE49-F238E27FC236}">
                <a16:creationId xmlns:a16="http://schemas.microsoft.com/office/drawing/2014/main" id="{8A8A686C-828A-6284-C321-B14F4E4CD266}"/>
              </a:ext>
            </a:extLst>
          </p:cNvPr>
          <p:cNvSpPr>
            <a:spLocks noGrp="1"/>
          </p:cNvSpPr>
          <p:nvPr>
            <p:ph type="body" sz="quarter" idx="14" hasCustomPrompt="1"/>
          </p:nvPr>
        </p:nvSpPr>
        <p:spPr>
          <a:xfrm>
            <a:off x="598171" y="3971788"/>
            <a:ext cx="5492749" cy="869949"/>
          </a:xfrm>
          <a:prstGeom prst="rect">
            <a:avLst/>
          </a:prstGeom>
        </p:spPr>
        <p:txBody>
          <a:bodyPr lIns="0" tIns="0" rIns="0" bIns="0"/>
          <a:lstStyle>
            <a:lvl1pPr marL="0" indent="0">
              <a:lnSpc>
                <a:spcPct val="100000"/>
              </a:lnSpc>
              <a:spcBef>
                <a:spcPts val="0"/>
              </a:spcBef>
              <a:buNone/>
              <a:defRPr sz="1600">
                <a:solidFill>
                  <a:schemeClr val="bg1"/>
                </a:solidFill>
                <a:latin typeface="Lato regular" panose="020F0502020204030203" pitchFamily="34" charset="0"/>
              </a:defRPr>
            </a:lvl1pPr>
            <a:lvl2pPr marL="795847" indent="0">
              <a:buNone/>
              <a:defRPr sz="1467">
                <a:solidFill>
                  <a:schemeClr val="bg1"/>
                </a:solidFill>
                <a:latin typeface="Lato regular" panose="020F0502020204030203" pitchFamily="34" charset="0"/>
              </a:defRPr>
            </a:lvl2pPr>
            <a:lvl3pPr marL="1405432" indent="0">
              <a:buNone/>
              <a:defRPr sz="1467">
                <a:solidFill>
                  <a:schemeClr val="bg1"/>
                </a:solidFill>
                <a:latin typeface="Lato regular" panose="020F0502020204030203" pitchFamily="34" charset="0"/>
              </a:defRPr>
            </a:lvl3pPr>
            <a:lvl4pPr marL="2015016" indent="0">
              <a:buNone/>
              <a:defRPr sz="1467">
                <a:solidFill>
                  <a:schemeClr val="bg1"/>
                </a:solidFill>
                <a:latin typeface="Lato regular" panose="020F0502020204030203" pitchFamily="34" charset="0"/>
              </a:defRPr>
            </a:lvl4pPr>
            <a:lvl5pPr marL="2624601" indent="0">
              <a:buNone/>
              <a:defRPr sz="1467">
                <a:solidFill>
                  <a:schemeClr val="bg1"/>
                </a:solidFill>
                <a:latin typeface="Lato regular" panose="020F0502020204030203" pitchFamily="34" charset="0"/>
              </a:defRPr>
            </a:lvl5pPr>
          </a:lstStyle>
          <a:p>
            <a:r>
              <a:rPr lang="en-US" sz="1467" dirty="0">
                <a:latin typeface="Lato regular" panose="020F0502020204030203" pitchFamily="34" charset="0"/>
              </a:rPr>
              <a:t>Prepared For </a:t>
            </a:r>
          </a:p>
          <a:p>
            <a:r>
              <a:rPr lang="en-US" sz="1467" dirty="0">
                <a:latin typeface="Lato regular" panose="020F0502020204030203" pitchFamily="34" charset="0"/>
              </a:rPr>
              <a:t>Prepared By </a:t>
            </a:r>
          </a:p>
          <a:p>
            <a:r>
              <a:rPr lang="en-US" sz="1467" dirty="0">
                <a:latin typeface="Lato regular" panose="020F0502020204030203" pitchFamily="34" charset="0"/>
              </a:rPr>
              <a:t>Prepared On</a:t>
            </a:r>
          </a:p>
        </p:txBody>
      </p:sp>
    </p:spTree>
    <p:extLst>
      <p:ext uri="{BB962C8B-B14F-4D97-AF65-F5344CB8AC3E}">
        <p14:creationId xmlns:p14="http://schemas.microsoft.com/office/powerpoint/2010/main" val="2971374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 Gray Bar Standar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4D64CB0C-B9C7-B8C5-3C75-987BB668F855}"/>
              </a:ext>
            </a:extLst>
          </p:cNvPr>
          <p:cNvSpPr>
            <a:spLocks noGrp="1"/>
          </p:cNvSpPr>
          <p:nvPr>
            <p:ph type="title"/>
          </p:nvPr>
        </p:nvSpPr>
        <p:spPr>
          <a:xfrm>
            <a:off x="507952" y="900632"/>
            <a:ext cx="11131155" cy="763600"/>
          </a:xfrm>
          <a:prstGeom prst="rect">
            <a:avLst/>
          </a:prstGeom>
        </p:spPr>
        <p:txBody>
          <a:bodyPr lIns="0" tIns="0" rIns="0" bIns="0"/>
          <a:lstStyle>
            <a:lvl1pPr>
              <a:defRPr sz="3200">
                <a:solidFill>
                  <a:schemeClr val="tx1"/>
                </a:solidFill>
                <a:latin typeface="Lato Black" panose="020F0A02020204030203" pitchFamily="34" charset="0"/>
              </a:defRPr>
            </a:lvl1pPr>
          </a:lstStyle>
          <a:p>
            <a:r>
              <a:rPr lang="en-US" dirty="0"/>
              <a:t>Click to edit Master title style</a:t>
            </a:r>
          </a:p>
        </p:txBody>
      </p:sp>
      <p:sp>
        <p:nvSpPr>
          <p:cNvPr id="8" name="Google Shape;27;p135">
            <a:extLst>
              <a:ext uri="{FF2B5EF4-FFF2-40B4-BE49-F238E27FC236}">
                <a16:creationId xmlns:a16="http://schemas.microsoft.com/office/drawing/2014/main" id="{C06310CD-54B6-BEF4-6DB4-1EA7F9BFFD84}"/>
              </a:ext>
            </a:extLst>
          </p:cNvPr>
          <p:cNvSpPr/>
          <p:nvPr userDrawn="1"/>
        </p:nvSpPr>
        <p:spPr>
          <a:xfrm>
            <a:off x="0" y="0"/>
            <a:ext cx="12192000" cy="487680"/>
          </a:xfrm>
          <a:prstGeom prst="rect">
            <a:avLst/>
          </a:prstGeom>
          <a:solidFill>
            <a:srgbClr val="F7F8F9"/>
          </a:solidFill>
          <a:ln>
            <a:noFill/>
          </a:ln>
        </p:spPr>
        <p:txBody>
          <a:bodyPr spcFirstLastPara="1" wrap="square" lIns="100733" tIns="100733" rIns="100733" bIns="100733"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1533" b="0" i="0" u="none" strike="noStrike" cap="none">
              <a:solidFill>
                <a:srgbClr val="000000"/>
              </a:solidFill>
              <a:latin typeface="Arial"/>
              <a:ea typeface="Arial"/>
              <a:cs typeface="Arial"/>
              <a:sym typeface="Arial"/>
            </a:endParaRPr>
          </a:p>
        </p:txBody>
      </p:sp>
      <p:pic>
        <p:nvPicPr>
          <p:cNvPr id="9" name="Picture 8" descr="A blue text on a black background&#10;&#10;Description automatically generated with low confidence">
            <a:extLst>
              <a:ext uri="{FF2B5EF4-FFF2-40B4-BE49-F238E27FC236}">
                <a16:creationId xmlns:a16="http://schemas.microsoft.com/office/drawing/2014/main" id="{DEB0B518-C42C-E4CE-CFFD-17825185EF99}"/>
              </a:ext>
            </a:extLst>
          </p:cNvPr>
          <p:cNvPicPr>
            <a:picLocks noChangeAspect="1"/>
          </p:cNvPicPr>
          <p:nvPr userDrawn="1"/>
        </p:nvPicPr>
        <p:blipFill>
          <a:blip r:embed="rId2"/>
          <a:stretch>
            <a:fillRect/>
          </a:stretch>
        </p:blipFill>
        <p:spPr>
          <a:xfrm>
            <a:off x="157655" y="79796"/>
            <a:ext cx="1445383" cy="329184"/>
          </a:xfrm>
          <a:prstGeom prst="rect">
            <a:avLst/>
          </a:prstGeom>
        </p:spPr>
      </p:pic>
    </p:spTree>
    <p:extLst>
      <p:ext uri="{BB962C8B-B14F-4D97-AF65-F5344CB8AC3E}">
        <p14:creationId xmlns:p14="http://schemas.microsoft.com/office/powerpoint/2010/main" val="299896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userDrawn="1">
  <p:cSld name="Section header 1">
    <p:spTree>
      <p:nvGrpSpPr>
        <p:cNvPr id="1" name="Shape 26"/>
        <p:cNvGrpSpPr/>
        <p:nvPr/>
      </p:nvGrpSpPr>
      <p:grpSpPr>
        <a:xfrm>
          <a:off x="0" y="0"/>
          <a:ext cx="0" cy="0"/>
          <a:chOff x="0" y="0"/>
          <a:chExt cx="0" cy="0"/>
        </a:xfrm>
      </p:grpSpPr>
      <p:sp>
        <p:nvSpPr>
          <p:cNvPr id="27" name="Google Shape;27;p135"/>
          <p:cNvSpPr/>
          <p:nvPr/>
        </p:nvSpPr>
        <p:spPr>
          <a:xfrm>
            <a:off x="0" y="0"/>
            <a:ext cx="12192000" cy="487680"/>
          </a:xfrm>
          <a:prstGeom prst="rect">
            <a:avLst/>
          </a:prstGeom>
          <a:solidFill>
            <a:schemeClr val="bg1">
              <a:lumMod val="95000"/>
            </a:schemeClr>
          </a:solidFill>
          <a:ln>
            <a:noFill/>
          </a:ln>
        </p:spPr>
        <p:txBody>
          <a:bodyPr spcFirstLastPara="1" wrap="square" lIns="100733" tIns="100733" rIns="100733" bIns="100733"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1533" b="0" i="0" u="none" strike="noStrike" cap="none">
              <a:solidFill>
                <a:srgbClr val="000000"/>
              </a:solidFill>
              <a:latin typeface="Arial"/>
              <a:ea typeface="Arial"/>
              <a:cs typeface="Arial"/>
              <a:sym typeface="Arial"/>
            </a:endParaRPr>
          </a:p>
        </p:txBody>
      </p:sp>
      <p:pic>
        <p:nvPicPr>
          <p:cNvPr id="3" name="Picture 2" descr="A blue text on a black background&#10;&#10;Description automatically generated with low confidence">
            <a:extLst>
              <a:ext uri="{FF2B5EF4-FFF2-40B4-BE49-F238E27FC236}">
                <a16:creationId xmlns:a16="http://schemas.microsoft.com/office/drawing/2014/main" id="{AFA773F6-2AAF-67AF-874B-11B2FF94303C}"/>
              </a:ext>
            </a:extLst>
          </p:cNvPr>
          <p:cNvPicPr>
            <a:picLocks noChangeAspect="1"/>
          </p:cNvPicPr>
          <p:nvPr userDrawn="1"/>
        </p:nvPicPr>
        <p:blipFill>
          <a:blip r:embed="rId2"/>
          <a:stretch>
            <a:fillRect/>
          </a:stretch>
        </p:blipFill>
        <p:spPr>
          <a:xfrm>
            <a:off x="157654" y="79796"/>
            <a:ext cx="1445383" cy="329184"/>
          </a:xfrm>
          <a:prstGeom prst="rect">
            <a:avLst/>
          </a:prstGeom>
        </p:spPr>
      </p:pic>
      <p:sp>
        <p:nvSpPr>
          <p:cNvPr id="7" name="Google Shape;45;p25">
            <a:extLst>
              <a:ext uri="{FF2B5EF4-FFF2-40B4-BE49-F238E27FC236}">
                <a16:creationId xmlns:a16="http://schemas.microsoft.com/office/drawing/2014/main" id="{317DF346-D203-BBFF-9204-A5B79394A7BC}"/>
              </a:ext>
            </a:extLst>
          </p:cNvPr>
          <p:cNvSpPr txBox="1">
            <a:spLocks noGrp="1"/>
          </p:cNvSpPr>
          <p:nvPr>
            <p:ph type="title"/>
          </p:nvPr>
        </p:nvSpPr>
        <p:spPr>
          <a:xfrm>
            <a:off x="415600" y="782869"/>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atin typeface="Lato Heavy" panose="020F0502020204030203" pitchFamily="34" charset="0"/>
                <a:ea typeface="Lato Heavy" panose="020F0502020204030203" pitchFamily="34" charset="0"/>
                <a:cs typeface="Lato Heavy" panose="020F0502020204030203" pitchFamily="34" charset="0"/>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Tree>
    <p:extLst>
      <p:ext uri="{BB962C8B-B14F-4D97-AF65-F5344CB8AC3E}">
        <p14:creationId xmlns:p14="http://schemas.microsoft.com/office/powerpoint/2010/main" val="1651309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 Gray Bar Color">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4D64CB0C-B9C7-B8C5-3C75-987BB668F855}"/>
              </a:ext>
            </a:extLst>
          </p:cNvPr>
          <p:cNvSpPr>
            <a:spLocks noGrp="1"/>
          </p:cNvSpPr>
          <p:nvPr>
            <p:ph type="title"/>
          </p:nvPr>
        </p:nvSpPr>
        <p:spPr>
          <a:xfrm>
            <a:off x="507952" y="900632"/>
            <a:ext cx="11116979" cy="763600"/>
          </a:xfrm>
          <a:prstGeom prst="rect">
            <a:avLst/>
          </a:prstGeom>
        </p:spPr>
        <p:txBody>
          <a:bodyPr lIns="0" tIns="0" rIns="0" bIns="0"/>
          <a:lstStyle>
            <a:lvl1pPr>
              <a:defRPr sz="3200">
                <a:gradFill>
                  <a:gsLst>
                    <a:gs pos="100000">
                      <a:srgbClr val="20E0B2"/>
                    </a:gs>
                    <a:gs pos="0">
                      <a:srgbClr val="3CB1E5"/>
                    </a:gs>
                  </a:gsLst>
                  <a:lin ang="0" scaled="0"/>
                </a:gradFill>
                <a:latin typeface="Lato Black" panose="020F0A02020204030203" pitchFamily="34" charset="0"/>
              </a:defRPr>
            </a:lvl1pPr>
          </a:lstStyle>
          <a:p>
            <a:r>
              <a:rPr lang="en-US" dirty="0"/>
              <a:t>Click to edit Master title style</a:t>
            </a:r>
          </a:p>
        </p:txBody>
      </p:sp>
      <p:sp>
        <p:nvSpPr>
          <p:cNvPr id="8" name="Google Shape;27;p135">
            <a:extLst>
              <a:ext uri="{FF2B5EF4-FFF2-40B4-BE49-F238E27FC236}">
                <a16:creationId xmlns:a16="http://schemas.microsoft.com/office/drawing/2014/main" id="{C06310CD-54B6-BEF4-6DB4-1EA7F9BFFD84}"/>
              </a:ext>
            </a:extLst>
          </p:cNvPr>
          <p:cNvSpPr/>
          <p:nvPr userDrawn="1"/>
        </p:nvSpPr>
        <p:spPr>
          <a:xfrm>
            <a:off x="0" y="0"/>
            <a:ext cx="12192000" cy="487680"/>
          </a:xfrm>
          <a:prstGeom prst="rect">
            <a:avLst/>
          </a:prstGeom>
          <a:solidFill>
            <a:srgbClr val="F7F8F9"/>
          </a:solidFill>
          <a:ln>
            <a:noFill/>
          </a:ln>
        </p:spPr>
        <p:txBody>
          <a:bodyPr spcFirstLastPara="1" wrap="square" lIns="100733" tIns="100733" rIns="100733" bIns="100733"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1533" b="0" i="0" u="none" strike="noStrike" cap="none">
              <a:solidFill>
                <a:srgbClr val="000000"/>
              </a:solidFill>
              <a:latin typeface="Arial"/>
              <a:ea typeface="Arial"/>
              <a:cs typeface="Arial"/>
              <a:sym typeface="Arial"/>
            </a:endParaRPr>
          </a:p>
        </p:txBody>
      </p:sp>
      <p:pic>
        <p:nvPicPr>
          <p:cNvPr id="9" name="Picture 8" descr="A blue text on a black background&#10;&#10;Description automatically generated with low confidence">
            <a:extLst>
              <a:ext uri="{FF2B5EF4-FFF2-40B4-BE49-F238E27FC236}">
                <a16:creationId xmlns:a16="http://schemas.microsoft.com/office/drawing/2014/main" id="{DEB0B518-C42C-E4CE-CFFD-17825185EF99}"/>
              </a:ext>
            </a:extLst>
          </p:cNvPr>
          <p:cNvPicPr>
            <a:picLocks noChangeAspect="1"/>
          </p:cNvPicPr>
          <p:nvPr userDrawn="1"/>
        </p:nvPicPr>
        <p:blipFill>
          <a:blip r:embed="rId2"/>
          <a:stretch>
            <a:fillRect/>
          </a:stretch>
        </p:blipFill>
        <p:spPr>
          <a:xfrm>
            <a:off x="157655" y="79796"/>
            <a:ext cx="1445383" cy="329184"/>
          </a:xfrm>
          <a:prstGeom prst="rect">
            <a:avLst/>
          </a:prstGeom>
        </p:spPr>
      </p:pic>
    </p:spTree>
    <p:extLst>
      <p:ext uri="{BB962C8B-B14F-4D97-AF65-F5344CB8AC3E}">
        <p14:creationId xmlns:p14="http://schemas.microsoft.com/office/powerpoint/2010/main" val="245391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 White Bar Standard">
    <p:spTree>
      <p:nvGrpSpPr>
        <p:cNvPr id="1" name=""/>
        <p:cNvGrpSpPr/>
        <p:nvPr/>
      </p:nvGrpSpPr>
      <p:grpSpPr>
        <a:xfrm>
          <a:off x="0" y="0"/>
          <a:ext cx="0" cy="0"/>
          <a:chOff x="0" y="0"/>
          <a:chExt cx="0" cy="0"/>
        </a:xfrm>
      </p:grpSpPr>
      <p:sp>
        <p:nvSpPr>
          <p:cNvPr id="2" name="Google Shape;27;p135">
            <a:extLst>
              <a:ext uri="{FF2B5EF4-FFF2-40B4-BE49-F238E27FC236}">
                <a16:creationId xmlns:a16="http://schemas.microsoft.com/office/drawing/2014/main" id="{A753302C-BAE0-EC0B-D4AE-A5374731426D}"/>
              </a:ext>
            </a:extLst>
          </p:cNvPr>
          <p:cNvSpPr/>
          <p:nvPr userDrawn="1"/>
        </p:nvSpPr>
        <p:spPr>
          <a:xfrm flipV="1">
            <a:off x="0" y="487680"/>
            <a:ext cx="12192000" cy="6370320"/>
          </a:xfrm>
          <a:prstGeom prst="rect">
            <a:avLst/>
          </a:prstGeom>
          <a:solidFill>
            <a:srgbClr val="F7F8F9"/>
          </a:solidFill>
          <a:ln>
            <a:noFill/>
          </a:ln>
        </p:spPr>
        <p:txBody>
          <a:bodyPr spcFirstLastPara="1" wrap="square" lIns="100733" tIns="100733" rIns="100733" bIns="100733"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1533" b="0" i="0" u="none" strike="noStrike" cap="none">
              <a:solidFill>
                <a:srgbClr val="000000"/>
              </a:solidFill>
              <a:latin typeface="Arial"/>
              <a:ea typeface="Arial"/>
              <a:cs typeface="Arial"/>
              <a:sym typeface="Arial"/>
            </a:endParaRPr>
          </a:p>
        </p:txBody>
      </p:sp>
      <p:pic>
        <p:nvPicPr>
          <p:cNvPr id="3" name="Picture 2" descr="A blue text on a black background&#10;&#10;Description automatically generated with low confidence">
            <a:extLst>
              <a:ext uri="{FF2B5EF4-FFF2-40B4-BE49-F238E27FC236}">
                <a16:creationId xmlns:a16="http://schemas.microsoft.com/office/drawing/2014/main" id="{A38DB6FF-AD91-FDBA-996D-D3A2090C6E84}"/>
              </a:ext>
            </a:extLst>
          </p:cNvPr>
          <p:cNvPicPr>
            <a:picLocks noChangeAspect="1"/>
          </p:cNvPicPr>
          <p:nvPr userDrawn="1"/>
        </p:nvPicPr>
        <p:blipFill>
          <a:blip r:embed="rId2"/>
          <a:stretch>
            <a:fillRect/>
          </a:stretch>
        </p:blipFill>
        <p:spPr>
          <a:xfrm>
            <a:off x="157655" y="79796"/>
            <a:ext cx="1445383" cy="329184"/>
          </a:xfrm>
          <a:prstGeom prst="rect">
            <a:avLst/>
          </a:prstGeom>
        </p:spPr>
      </p:pic>
      <p:sp>
        <p:nvSpPr>
          <p:cNvPr id="4" name="Title 4">
            <a:extLst>
              <a:ext uri="{FF2B5EF4-FFF2-40B4-BE49-F238E27FC236}">
                <a16:creationId xmlns:a16="http://schemas.microsoft.com/office/drawing/2014/main" id="{C6F0DB71-6CB5-8594-F2A7-C5F5E2E29D87}"/>
              </a:ext>
            </a:extLst>
          </p:cNvPr>
          <p:cNvSpPr>
            <a:spLocks noGrp="1"/>
          </p:cNvSpPr>
          <p:nvPr>
            <p:ph type="title"/>
          </p:nvPr>
        </p:nvSpPr>
        <p:spPr>
          <a:xfrm>
            <a:off x="507953" y="900632"/>
            <a:ext cx="11116979" cy="763600"/>
          </a:xfrm>
          <a:prstGeom prst="rect">
            <a:avLst/>
          </a:prstGeom>
        </p:spPr>
        <p:txBody>
          <a:bodyPr lIns="0" tIns="0" rIns="0" bIns="0"/>
          <a:lstStyle>
            <a:lvl1pPr>
              <a:defRPr sz="3200">
                <a:solidFill>
                  <a:schemeClr val="tx1"/>
                </a:solidFill>
                <a:latin typeface="Lato Black" panose="020F0A02020204030203" pitchFamily="34" charset="0"/>
              </a:defRPr>
            </a:lvl1pPr>
          </a:lstStyle>
          <a:p>
            <a:r>
              <a:rPr lang="en-US" dirty="0"/>
              <a:t>Click to edit Master title style</a:t>
            </a:r>
          </a:p>
        </p:txBody>
      </p:sp>
    </p:spTree>
    <p:extLst>
      <p:ext uri="{BB962C8B-B14F-4D97-AF65-F5344CB8AC3E}">
        <p14:creationId xmlns:p14="http://schemas.microsoft.com/office/powerpoint/2010/main" val="28376575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48671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609585"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396" indent="-152396" algn="l" defTabSz="609585"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189" indent="-152396" algn="l" defTabSz="609585"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1981" indent="-152396" algn="l" defTabSz="609585"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77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566"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358"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150"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94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735"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913782"/>
      </p:ext>
    </p:extLst>
  </p:cSld>
  <p:clrMap bg1="lt1" tx1="dk1" bg2="lt2" tx2="dk2" accent1="accent1" accent2="accent2" accent3="accent3" accent4="accent4" accent5="accent5" accent6="accent6" hlink="hlink" folHlink="folHlink"/>
  <p:sldLayoutIdLst>
    <p:sldLayoutId id="2147483719" r:id="rId1"/>
    <p:sldLayoutId id="2147483720" r:id="rId2"/>
  </p:sldLayoutIdLst>
  <p:txStyles>
    <p:titleStyle>
      <a:lvl1pPr algn="l" defTabSz="609585"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396" indent="-152396" algn="l" defTabSz="609585"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189" indent="-152396" algn="l" defTabSz="609585"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1981" indent="-152396" algn="l" defTabSz="609585"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77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566"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358"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150"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94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735"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103388"/>
      </p:ext>
    </p:extLst>
  </p:cSld>
  <p:clrMap bg1="lt1" tx1="dk1" bg2="lt2" tx2="dk2" accent1="accent1" accent2="accent2" accent3="accent3" accent4="accent4" accent5="accent5" accent6="accent6" hlink="hlink" folHlink="folHlink"/>
  <p:sldLayoutIdLst>
    <p:sldLayoutId id="2147483722" r:id="rId1"/>
    <p:sldLayoutId id="2147483729" r:id="rId2"/>
    <p:sldLayoutId id="2147483723" r:id="rId3"/>
    <p:sldLayoutId id="2147483724" r:id="rId4"/>
    <p:sldLayoutId id="2147483725" r:id="rId5"/>
    <p:sldLayoutId id="2147483726" r:id="rId6"/>
  </p:sldLayoutIdLst>
  <p:txStyles>
    <p:titleStyle>
      <a:lvl1pPr algn="l" defTabSz="609585"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396" indent="-152396" algn="l" defTabSz="609585"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189" indent="-152396" algn="l" defTabSz="609585"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1981" indent="-152396" algn="l" defTabSz="609585"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77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566"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358"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150"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94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735"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099993"/>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609585"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396" indent="-152396" algn="l" defTabSz="609585"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189" indent="-152396" algn="l" defTabSz="609585"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1981" indent="-152396" algn="l" defTabSz="609585"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77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566"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358"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150"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94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735"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9.sv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9.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6.sv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6.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2.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3" name="Google Shape;123;p1"/>
          <p:cNvPicPr preferRelativeResize="0"/>
          <p:nvPr/>
        </p:nvPicPr>
        <p:blipFill rotWithShape="1">
          <a:blip r:embed="rId3">
            <a:alphaModFix/>
          </a:blip>
          <a:srcRect/>
          <a:stretch/>
        </p:blipFill>
        <p:spPr>
          <a:xfrm>
            <a:off x="8769040" y="3429000"/>
            <a:ext cx="2824789" cy="665079"/>
          </a:xfrm>
          <a:prstGeom prst="rect">
            <a:avLst/>
          </a:prstGeom>
          <a:noFill/>
          <a:ln>
            <a:noFill/>
          </a:ln>
        </p:spPr>
      </p:pic>
      <p:sp>
        <p:nvSpPr>
          <p:cNvPr id="2" name="Title 1">
            <a:extLst>
              <a:ext uri="{FF2B5EF4-FFF2-40B4-BE49-F238E27FC236}">
                <a16:creationId xmlns:a16="http://schemas.microsoft.com/office/drawing/2014/main" id="{A940133D-EFE5-8324-5FBF-EAB73E437D73}"/>
              </a:ext>
            </a:extLst>
          </p:cNvPr>
          <p:cNvSpPr>
            <a:spLocks noGrp="1"/>
          </p:cNvSpPr>
          <p:nvPr>
            <p:ph type="title"/>
          </p:nvPr>
        </p:nvSpPr>
        <p:spPr/>
        <p:txBody>
          <a:bodyPr/>
          <a:lstStyle/>
          <a:p>
            <a:r>
              <a:rPr lang="en-US" sz="4000" dirty="0"/>
              <a:t>Business Review</a:t>
            </a:r>
          </a:p>
        </p:txBody>
      </p:sp>
      <p:sp>
        <p:nvSpPr>
          <p:cNvPr id="3" name="Text Placeholder 2">
            <a:extLst>
              <a:ext uri="{FF2B5EF4-FFF2-40B4-BE49-F238E27FC236}">
                <a16:creationId xmlns:a16="http://schemas.microsoft.com/office/drawing/2014/main" id="{C5AEE66C-5B9E-61F1-9263-77789A556C60}"/>
              </a:ext>
            </a:extLst>
          </p:cNvPr>
          <p:cNvSpPr>
            <a:spLocks noGrp="1"/>
          </p:cNvSpPr>
          <p:nvPr>
            <p:ph type="body" sz="quarter" idx="14"/>
          </p:nvPr>
        </p:nvSpPr>
        <p:spPr>
          <a:xfrm>
            <a:off x="598171" y="3971788"/>
            <a:ext cx="5492749" cy="1290494"/>
          </a:xfrm>
        </p:spPr>
        <p:txBody>
          <a:bodyPr/>
          <a:lstStyle/>
          <a:p>
            <a:r>
              <a:rPr lang="en-US" dirty="0"/>
              <a:t>Prepared for :  Blake @ </a:t>
            </a:r>
            <a:r>
              <a:rPr lang="en-US" dirty="0" err="1"/>
              <a:t>KeHE</a:t>
            </a:r>
            <a:endParaRPr lang="en-US" dirty="0"/>
          </a:p>
          <a:p>
            <a:r>
              <a:rPr lang="en-US" dirty="0"/>
              <a:t>Prepared by : Cody &amp; Ryan @ </a:t>
            </a:r>
            <a:r>
              <a:rPr lang="en-US" dirty="0" err="1"/>
              <a:t>Journeyfront</a:t>
            </a:r>
            <a:endParaRPr lang="en-US" dirty="0"/>
          </a:p>
          <a:p>
            <a:r>
              <a:rPr lang="en-US" dirty="0"/>
              <a:t>Prepared on : May 25,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9" name="TextBox 18">
            <a:extLst>
              <a:ext uri="{FF2B5EF4-FFF2-40B4-BE49-F238E27FC236}">
                <a16:creationId xmlns:a16="http://schemas.microsoft.com/office/drawing/2014/main" id="{7D541919-4158-7217-74C2-13E17E66C207}"/>
              </a:ext>
            </a:extLst>
          </p:cNvPr>
          <p:cNvSpPr txBox="1"/>
          <p:nvPr/>
        </p:nvSpPr>
        <p:spPr>
          <a:xfrm>
            <a:off x="365931" y="874617"/>
            <a:ext cx="5315145" cy="415050"/>
          </a:xfrm>
          <a:prstGeom prst="rect">
            <a:avLst/>
          </a:prstGeom>
          <a:noFill/>
        </p:spPr>
        <p:txBody>
          <a:bodyPr wrap="square" lIns="0" tIns="0" rIns="0" bIns="0" rtlCol="0">
            <a:spAutoFit/>
          </a:bodyPr>
          <a:lstStyle/>
          <a:p>
            <a:r>
              <a:rPr lang="en-US" sz="2697" dirty="0">
                <a:solidFill>
                  <a:schemeClr val="tx1"/>
                </a:solidFill>
                <a:latin typeface="Lato Black" panose="020F0A02020204030203" pitchFamily="34" charset="0"/>
                <a:ea typeface="Lato Heavy" panose="020F0502020204030203" pitchFamily="34" charset="0"/>
                <a:cs typeface="Lato Heavy" panose="020F0502020204030203" pitchFamily="34" charset="0"/>
              </a:rPr>
              <a:t>STANDARD OFFERING</a:t>
            </a:r>
          </a:p>
        </p:txBody>
      </p:sp>
      <p:sp>
        <p:nvSpPr>
          <p:cNvPr id="26" name="Google Shape;163;p4">
            <a:extLst>
              <a:ext uri="{FF2B5EF4-FFF2-40B4-BE49-F238E27FC236}">
                <a16:creationId xmlns:a16="http://schemas.microsoft.com/office/drawing/2014/main" id="{2023E5BA-7D3B-7468-3E2B-33CB24E9A179}"/>
              </a:ext>
            </a:extLst>
          </p:cNvPr>
          <p:cNvSpPr txBox="1"/>
          <p:nvPr/>
        </p:nvSpPr>
        <p:spPr>
          <a:xfrm>
            <a:off x="694704" y="1299871"/>
            <a:ext cx="3178654" cy="196265"/>
          </a:xfrm>
          <a:prstGeom prst="rect">
            <a:avLst/>
          </a:prstGeom>
          <a:noFill/>
          <a:ln>
            <a:noFill/>
          </a:ln>
        </p:spPr>
        <p:txBody>
          <a:bodyPr spcFirstLastPara="1" wrap="square" lIns="0" tIns="8562" rIns="0" bIns="0" anchor="t" anchorCtr="0">
            <a:noAutofit/>
          </a:bodyPr>
          <a:lstStyle>
            <a:defPPr marR="0" lvl="0" algn="l" rtl="0">
              <a:lnSpc>
                <a:spcPct val="100000"/>
              </a:lnSpc>
              <a:spcBef>
                <a:spcPts val="0"/>
              </a:spcBef>
              <a:spcAft>
                <a:spcPts val="0"/>
              </a:spcAft>
            </a:defPPr>
            <a:lvl1pPr marL="12700">
              <a:buSzPts val="900"/>
              <a:defRPr sz="1600">
                <a:solidFill>
                  <a:schemeClr val="tx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sz="1618" dirty="0">
                <a:latin typeface="Lato Medium" panose="020F0502020204030203" pitchFamily="34" charset="0"/>
                <a:ea typeface="Lato Medium" panose="020F0502020204030203" pitchFamily="34" charset="0"/>
                <a:cs typeface="Lato Medium" panose="020F0502020204030203" pitchFamily="34" charset="0"/>
              </a:rPr>
              <a:t>PROFESSIONAL SERVICES</a:t>
            </a:r>
            <a:endParaRPr sz="1618"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32" name="Google Shape;158;p4">
            <a:extLst>
              <a:ext uri="{FF2B5EF4-FFF2-40B4-BE49-F238E27FC236}">
                <a16:creationId xmlns:a16="http://schemas.microsoft.com/office/drawing/2014/main" id="{99616BDD-A1AA-6C76-A231-8E8E472554E2}"/>
              </a:ext>
            </a:extLst>
          </p:cNvPr>
          <p:cNvSpPr txBox="1"/>
          <p:nvPr/>
        </p:nvSpPr>
        <p:spPr>
          <a:xfrm>
            <a:off x="5097412" y="1950559"/>
            <a:ext cx="3698697" cy="3357817"/>
          </a:xfrm>
          <a:prstGeom prst="rect">
            <a:avLst/>
          </a:prstGeom>
          <a:noFill/>
          <a:ln>
            <a:noFill/>
          </a:ln>
        </p:spPr>
        <p:txBody>
          <a:bodyPr spcFirstLastPara="1" wrap="square" lIns="0" tIns="8562" rIns="0" bIns="0" anchor="t" anchorCtr="0">
            <a:noAutofit/>
          </a:bodyPr>
          <a:lstStyle/>
          <a:p>
            <a:pPr defTabSz="616458">
              <a:spcAft>
                <a:spcPts val="809"/>
              </a:spcAft>
              <a:buSzPts val="650"/>
              <a:defRPr/>
            </a:pPr>
            <a:r>
              <a:rPr lang="en-US" sz="1348" b="1" dirty="0">
                <a:solidFill>
                  <a:srgbClr val="3CB1E5"/>
                </a:solidFill>
                <a:latin typeface="Lato" panose="020F0502020204030203" pitchFamily="34" charset="0"/>
                <a:cs typeface="Lato" panose="020F0502020204030203" pitchFamily="34" charset="0"/>
              </a:rPr>
              <a:t>LIVE TRAINING</a:t>
            </a:r>
            <a:br>
              <a:rPr lang="en-US" sz="1618" b="1" dirty="0">
                <a:solidFill>
                  <a:srgbClr val="000000">
                    <a:lumMod val="75000"/>
                    <a:lumOff val="25000"/>
                  </a:srgbClr>
                </a:solidFill>
                <a:latin typeface="Lato" panose="020F0502020204030203" pitchFamily="34" charset="0"/>
                <a:cs typeface="Lato" panose="020F0502020204030203" pitchFamily="34" charset="0"/>
              </a:rPr>
            </a:br>
            <a:r>
              <a:rPr lang="en-US" sz="1348" dirty="0">
                <a:solidFill>
                  <a:srgbClr val="000000">
                    <a:lumMod val="75000"/>
                    <a:lumOff val="25000"/>
                  </a:srgbClr>
                </a:solidFill>
                <a:latin typeface="Lato" panose="020F0502020204030203" pitchFamily="34" charset="0"/>
              </a:rPr>
              <a:t>Live trainings for your team on how to use and get the most value from the product, including client best practices.</a:t>
            </a:r>
          </a:p>
          <a:p>
            <a:pPr defTabSz="616458">
              <a:spcAft>
                <a:spcPts val="809"/>
              </a:spcAft>
              <a:buSzPts val="650"/>
              <a:defRPr/>
            </a:pPr>
            <a:endParaRPr lang="en-US" sz="1618" b="1" dirty="0">
              <a:solidFill>
                <a:srgbClr val="000000">
                  <a:lumMod val="75000"/>
                  <a:lumOff val="25000"/>
                </a:srgbClr>
              </a:solidFill>
              <a:latin typeface="Lato" panose="020F0502020204030203" pitchFamily="34" charset="0"/>
            </a:endParaRPr>
          </a:p>
          <a:p>
            <a:pPr defTabSz="616458">
              <a:spcAft>
                <a:spcPts val="809"/>
              </a:spcAft>
              <a:buSzPts val="650"/>
              <a:defRPr/>
            </a:pPr>
            <a:r>
              <a:rPr lang="en-US" sz="1348" b="1" dirty="0">
                <a:solidFill>
                  <a:srgbClr val="3CB1E5"/>
                </a:solidFill>
                <a:latin typeface="Lato" panose="020F0502020204030203" pitchFamily="34" charset="0"/>
              </a:rPr>
              <a:t>ONGOING SUPPORT</a:t>
            </a:r>
            <a:br>
              <a:rPr lang="en-US" sz="1618" b="1" dirty="0">
                <a:solidFill>
                  <a:srgbClr val="000000">
                    <a:lumMod val="75000"/>
                    <a:lumOff val="25000"/>
                  </a:srgbClr>
                </a:solidFill>
                <a:latin typeface="Lato" panose="020F0502020204030203" pitchFamily="34" charset="0"/>
              </a:rPr>
            </a:br>
            <a:r>
              <a:rPr lang="en-US" sz="1348" dirty="0">
                <a:solidFill>
                  <a:srgbClr val="000000">
                    <a:lumMod val="75000"/>
                    <a:lumOff val="25000"/>
                  </a:srgbClr>
                </a:solidFill>
                <a:latin typeface="Lato" panose="020F0502020204030203" pitchFamily="34" charset="0"/>
              </a:rPr>
              <a:t>Structured guidance and assistance in setting up your account and getting started with Journeyfront.</a:t>
            </a:r>
          </a:p>
        </p:txBody>
      </p:sp>
      <p:sp>
        <p:nvSpPr>
          <p:cNvPr id="33" name="Google Shape;160;p4">
            <a:extLst>
              <a:ext uri="{FF2B5EF4-FFF2-40B4-BE49-F238E27FC236}">
                <a16:creationId xmlns:a16="http://schemas.microsoft.com/office/drawing/2014/main" id="{B22465D0-87FF-FAF2-902E-52CB88B7F188}"/>
              </a:ext>
            </a:extLst>
          </p:cNvPr>
          <p:cNvSpPr txBox="1"/>
          <p:nvPr/>
        </p:nvSpPr>
        <p:spPr>
          <a:xfrm>
            <a:off x="723275" y="1950560"/>
            <a:ext cx="3698697" cy="2810723"/>
          </a:xfrm>
          <a:prstGeom prst="rect">
            <a:avLst/>
          </a:prstGeom>
          <a:noFill/>
          <a:ln>
            <a:noFill/>
          </a:ln>
        </p:spPr>
        <p:txBody>
          <a:bodyPr spcFirstLastPara="1" wrap="square" lIns="0" tIns="8562" rIns="0" bIns="0" anchor="t" anchorCtr="0">
            <a:noAutofit/>
          </a:bodyPr>
          <a:lstStyle/>
          <a:p>
            <a:pPr defTabSz="616458">
              <a:spcAft>
                <a:spcPts val="809"/>
              </a:spcAft>
              <a:buSzPts val="650"/>
              <a:defRPr/>
            </a:pPr>
            <a:r>
              <a:rPr lang="en-US" sz="1348" b="1" dirty="0">
                <a:solidFill>
                  <a:srgbClr val="3CB1E5"/>
                </a:solidFill>
                <a:latin typeface="Lato" panose="020F0502020204030203" pitchFamily="34" charset="0"/>
                <a:cs typeface="Lato" panose="020F0502020204030203" pitchFamily="34" charset="0"/>
              </a:rPr>
              <a:t>DEDICATED CUSTOMER SUCCESS MANAGER</a:t>
            </a:r>
            <a:br>
              <a:rPr lang="en-US" sz="1348" b="1" dirty="0">
                <a:solidFill>
                  <a:srgbClr val="000000">
                    <a:lumMod val="75000"/>
                    <a:lumOff val="25000"/>
                  </a:srgbClr>
                </a:solidFill>
                <a:latin typeface="Lato" panose="020F0502020204030203" pitchFamily="34" charset="0"/>
                <a:cs typeface="Lato" panose="020F0502020204030203" pitchFamily="34" charset="0"/>
              </a:rPr>
            </a:br>
            <a:r>
              <a:rPr lang="en-US" sz="1213" dirty="0">
                <a:solidFill>
                  <a:srgbClr val="000000">
                    <a:lumMod val="75000"/>
                    <a:lumOff val="25000"/>
                  </a:srgbClr>
                </a:solidFill>
                <a:latin typeface="Lato" panose="020F0502020204030203" pitchFamily="34" charset="0"/>
              </a:rPr>
              <a:t>A dedicated Customer Success Manager to work with you from implementation on to ensure you're getting the most from the Journeyfront partnership.</a:t>
            </a:r>
          </a:p>
          <a:p>
            <a:pPr defTabSz="616458">
              <a:spcAft>
                <a:spcPts val="809"/>
              </a:spcAft>
              <a:buSzPts val="650"/>
              <a:defRPr/>
            </a:pPr>
            <a:endParaRPr lang="en-US" sz="1348" dirty="0">
              <a:solidFill>
                <a:srgbClr val="000000">
                  <a:lumMod val="75000"/>
                  <a:lumOff val="25000"/>
                </a:srgbClr>
              </a:solidFill>
              <a:latin typeface="Lato" panose="020F0502020204030203" pitchFamily="34" charset="0"/>
            </a:endParaRPr>
          </a:p>
          <a:p>
            <a:pPr defTabSz="616458">
              <a:spcAft>
                <a:spcPts val="809"/>
              </a:spcAft>
              <a:buSzPts val="650"/>
              <a:defRPr/>
            </a:pPr>
            <a:r>
              <a:rPr lang="en-US" sz="1348" b="1" dirty="0">
                <a:solidFill>
                  <a:srgbClr val="3CB1E5"/>
                </a:solidFill>
                <a:latin typeface="Lato" panose="020F0502020204030203" pitchFamily="34" charset="0"/>
                <a:cs typeface="Lato" panose="020F0502020204030203" pitchFamily="34" charset="0"/>
              </a:rPr>
              <a:t>ONBOARDING</a:t>
            </a:r>
            <a:br>
              <a:rPr lang="en-US" sz="1348" b="1" dirty="0">
                <a:solidFill>
                  <a:srgbClr val="000000">
                    <a:lumMod val="75000"/>
                    <a:lumOff val="25000"/>
                  </a:srgbClr>
                </a:solidFill>
                <a:latin typeface="Lato" panose="020F0502020204030203" pitchFamily="34" charset="0"/>
                <a:cs typeface="Lato" panose="020F0502020204030203" pitchFamily="34" charset="0"/>
              </a:rPr>
            </a:br>
            <a:r>
              <a:rPr lang="en-US" sz="1213" dirty="0">
                <a:solidFill>
                  <a:srgbClr val="000000">
                    <a:lumMod val="75000"/>
                    <a:lumOff val="25000"/>
                  </a:srgbClr>
                </a:solidFill>
                <a:latin typeface="Lato" panose="020F0502020204030203" pitchFamily="34" charset="0"/>
              </a:rPr>
              <a:t>Dedicated account manager will provide structured guidance and assistance in setting up your account and getting started with Journeyfront.</a:t>
            </a:r>
          </a:p>
          <a:p>
            <a:pPr indent="-77057" defTabSz="616458">
              <a:spcAft>
                <a:spcPts val="809"/>
              </a:spcAft>
              <a:buSzPts val="650"/>
              <a:buFont typeface="Arial"/>
              <a:buChar char="•"/>
              <a:defRPr/>
            </a:pPr>
            <a:endParaRPr lang="en-US" sz="1348" dirty="0">
              <a:solidFill>
                <a:srgbClr val="000000">
                  <a:lumMod val="75000"/>
                  <a:lumOff val="25000"/>
                </a:srgbClr>
              </a:solidFill>
              <a:latin typeface="Lato" panose="020F0502020204030203" pitchFamily="34" charset="0"/>
              <a:cs typeface="Lato" panose="020F0502020204030203" pitchFamily="34" charset="0"/>
            </a:endParaRPr>
          </a:p>
        </p:txBody>
      </p:sp>
      <p:pic>
        <p:nvPicPr>
          <p:cNvPr id="34" name="Graphic 33">
            <a:extLst>
              <a:ext uri="{FF2B5EF4-FFF2-40B4-BE49-F238E27FC236}">
                <a16:creationId xmlns:a16="http://schemas.microsoft.com/office/drawing/2014/main" id="{787C9DA3-E127-CA1D-A440-434282F2CB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41750" flipH="1">
            <a:off x="4166963" y="4951400"/>
            <a:ext cx="8437181" cy="2754137"/>
          </a:xfrm>
          <a:prstGeom prst="rect">
            <a:avLst/>
          </a:prstGeom>
        </p:spPr>
      </p:pic>
      <p:pic>
        <p:nvPicPr>
          <p:cNvPr id="35" name="Picture 34">
            <a:extLst>
              <a:ext uri="{FF2B5EF4-FFF2-40B4-BE49-F238E27FC236}">
                <a16:creationId xmlns:a16="http://schemas.microsoft.com/office/drawing/2014/main" id="{C69E6FF8-5C0E-8863-B7AC-6EB31E4A6F5B}"/>
              </a:ext>
            </a:extLst>
          </p:cNvPr>
          <p:cNvPicPr>
            <a:picLocks noChangeAspect="1"/>
          </p:cNvPicPr>
          <p:nvPr/>
        </p:nvPicPr>
        <p:blipFill>
          <a:blip r:embed="rId5"/>
          <a:stretch>
            <a:fillRect/>
          </a:stretch>
        </p:blipFill>
        <p:spPr>
          <a:xfrm rot="1907471">
            <a:off x="-1628598" y="4692324"/>
            <a:ext cx="4164919" cy="4174583"/>
          </a:xfrm>
          <a:prstGeom prst="rect">
            <a:avLst/>
          </a:prstGeom>
        </p:spPr>
      </p:pic>
      <p:sp>
        <p:nvSpPr>
          <p:cNvPr id="37" name="Oval 36">
            <a:extLst>
              <a:ext uri="{FF2B5EF4-FFF2-40B4-BE49-F238E27FC236}">
                <a16:creationId xmlns:a16="http://schemas.microsoft.com/office/drawing/2014/main" id="{CEDC6234-2971-E5CB-F6FA-884146CBA5EF}"/>
              </a:ext>
            </a:extLst>
          </p:cNvPr>
          <p:cNvSpPr/>
          <p:nvPr/>
        </p:nvSpPr>
        <p:spPr>
          <a:xfrm>
            <a:off x="365931" y="1317503"/>
            <a:ext cx="246580" cy="24658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48" b="1" dirty="0">
                <a:latin typeface="+mj-lt"/>
                <a:ea typeface="Lato Heavy" panose="020F0502020204030203" pitchFamily="34" charset="0"/>
                <a:cs typeface="Lato Heavy" panose="020F0502020204030203" pitchFamily="34" charset="0"/>
              </a:rPr>
              <a:t>2</a:t>
            </a:r>
          </a:p>
        </p:txBody>
      </p:sp>
    </p:spTree>
    <p:extLst>
      <p:ext uri="{BB962C8B-B14F-4D97-AF65-F5344CB8AC3E}">
        <p14:creationId xmlns:p14="http://schemas.microsoft.com/office/powerpoint/2010/main" val="278634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BB8AA8-039E-83A1-314F-57C0E19A7D11}"/>
              </a:ext>
            </a:extLst>
          </p:cNvPr>
          <p:cNvSpPr>
            <a:spLocks noGrp="1"/>
          </p:cNvSpPr>
          <p:nvPr>
            <p:ph type="body" sz="quarter" idx="10"/>
          </p:nvPr>
        </p:nvSpPr>
        <p:spPr/>
        <p:txBody>
          <a:bodyPr/>
          <a:lstStyle/>
          <a:p>
            <a:r>
              <a:rPr lang="en-US" sz="4045" dirty="0"/>
              <a:t>OPTIONAL ADD-ONS</a:t>
            </a:r>
          </a:p>
        </p:txBody>
      </p:sp>
    </p:spTree>
    <p:extLst>
      <p:ext uri="{BB962C8B-B14F-4D97-AF65-F5344CB8AC3E}">
        <p14:creationId xmlns:p14="http://schemas.microsoft.com/office/powerpoint/2010/main" val="1965183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9" name="TextBox 18">
            <a:extLst>
              <a:ext uri="{FF2B5EF4-FFF2-40B4-BE49-F238E27FC236}">
                <a16:creationId xmlns:a16="http://schemas.microsoft.com/office/drawing/2014/main" id="{7D541919-4158-7217-74C2-13E17E66C207}"/>
              </a:ext>
            </a:extLst>
          </p:cNvPr>
          <p:cNvSpPr txBox="1"/>
          <p:nvPr/>
        </p:nvSpPr>
        <p:spPr>
          <a:xfrm>
            <a:off x="365931" y="874617"/>
            <a:ext cx="5315145" cy="415050"/>
          </a:xfrm>
          <a:prstGeom prst="rect">
            <a:avLst/>
          </a:prstGeom>
          <a:noFill/>
        </p:spPr>
        <p:txBody>
          <a:bodyPr wrap="square" lIns="0" tIns="0" rIns="0" bIns="0" rtlCol="0">
            <a:spAutoFit/>
          </a:bodyPr>
          <a:lstStyle/>
          <a:p>
            <a:r>
              <a:rPr lang="en-US" sz="2697" dirty="0">
                <a:solidFill>
                  <a:schemeClr val="tx1"/>
                </a:solidFill>
                <a:latin typeface="Lato Black" panose="020F0A02020204030203" pitchFamily="34" charset="0"/>
                <a:ea typeface="Lato Heavy" panose="020F0502020204030203" pitchFamily="34" charset="0"/>
                <a:cs typeface="Lato Heavy" panose="020F0502020204030203" pitchFamily="34" charset="0"/>
              </a:rPr>
              <a:t>OPTIONAL ADD-ONS</a:t>
            </a:r>
          </a:p>
        </p:txBody>
      </p:sp>
      <p:sp>
        <p:nvSpPr>
          <p:cNvPr id="21" name="Google Shape;158;p4">
            <a:extLst>
              <a:ext uri="{FF2B5EF4-FFF2-40B4-BE49-F238E27FC236}">
                <a16:creationId xmlns:a16="http://schemas.microsoft.com/office/drawing/2014/main" id="{EED414F8-FC98-FB58-CF22-6F6B3C8DA5CC}"/>
              </a:ext>
            </a:extLst>
          </p:cNvPr>
          <p:cNvSpPr txBox="1"/>
          <p:nvPr/>
        </p:nvSpPr>
        <p:spPr>
          <a:xfrm>
            <a:off x="4456807" y="1893704"/>
            <a:ext cx="3390472" cy="3357817"/>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LANGUAGE PROFICIENCY TESTS</a:t>
            </a:r>
            <a:br>
              <a:rPr lang="en-US" sz="1348" b="1" dirty="0">
                <a:solidFill>
                  <a:schemeClr val="tx1">
                    <a:lumMod val="75000"/>
                    <a:lumOff val="25000"/>
                  </a:schemeClr>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cs typeface="Lato" panose="020F0502020204030203" pitchFamily="34" charset="0"/>
              </a:rPr>
              <a:t>Evaluate speaking and writing proficiency skills in 10+ languages via automated language assessments; basic language assessments also available in other languages.</a:t>
            </a:r>
          </a:p>
          <a:p>
            <a:pPr marL="8562">
              <a:spcBef>
                <a:spcPts val="519"/>
              </a:spcBef>
              <a:buSzPts val="650"/>
            </a:pPr>
            <a:endParaRPr lang="en-US" sz="1348" dirty="0">
              <a:solidFill>
                <a:schemeClr val="tx1">
                  <a:lumMod val="75000"/>
                  <a:lumOff val="25000"/>
                </a:schemeClr>
              </a:solidFill>
              <a:latin typeface="Lato" panose="020F0502020204030203" pitchFamily="34" charset="0"/>
              <a:cs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CAREER PATHWAYS TOOL</a:t>
            </a:r>
            <a:br>
              <a:rPr lang="en-US" sz="1348" b="1" dirty="0">
                <a:solidFill>
                  <a:schemeClr val="tx1">
                    <a:lumMod val="75000"/>
                    <a:lumOff val="25000"/>
                  </a:schemeClr>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cs typeface="Lato" panose="020F0502020204030203" pitchFamily="34" charset="0"/>
              </a:rPr>
              <a:t>Match employees or candidates to job and career pathways within your company, improving job matching and internal mobility / retention.</a:t>
            </a:r>
          </a:p>
        </p:txBody>
      </p:sp>
      <p:sp>
        <p:nvSpPr>
          <p:cNvPr id="22" name="Google Shape;159;p4">
            <a:extLst>
              <a:ext uri="{FF2B5EF4-FFF2-40B4-BE49-F238E27FC236}">
                <a16:creationId xmlns:a16="http://schemas.microsoft.com/office/drawing/2014/main" id="{E4A14B97-A33E-D623-5500-A8DDDD28F2E0}"/>
              </a:ext>
            </a:extLst>
          </p:cNvPr>
          <p:cNvSpPr txBox="1"/>
          <p:nvPr/>
        </p:nvSpPr>
        <p:spPr>
          <a:xfrm>
            <a:off x="8198711" y="1893704"/>
            <a:ext cx="3390472" cy="3945841"/>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ATS INTEGRATION</a:t>
            </a:r>
            <a:br>
              <a:rPr lang="en-US" sz="1348" b="1" dirty="0">
                <a:solidFill>
                  <a:schemeClr val="tx1">
                    <a:lumMod val="75000"/>
                    <a:lumOff val="25000"/>
                  </a:schemeClr>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cs typeface="Lato" panose="020F0502020204030203" pitchFamily="34" charset="0"/>
              </a:rPr>
              <a:t>Integrate Journeyfront with your ATS for a seamless candidate and hiring team experience.</a:t>
            </a:r>
          </a:p>
          <a:p>
            <a:pPr marL="8562">
              <a:spcBef>
                <a:spcPts val="519"/>
              </a:spcBef>
              <a:buSzPts val="650"/>
            </a:pPr>
            <a:endParaRPr lang="en-US" sz="1348" b="1" dirty="0">
              <a:solidFill>
                <a:schemeClr val="tx1">
                  <a:lumMod val="75000"/>
                  <a:lumOff val="25000"/>
                </a:schemeClr>
              </a:solidFill>
              <a:latin typeface="Lato" panose="020F0502020204030203" pitchFamily="34" charset="0"/>
              <a:cs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HRIS INTEGRATION</a:t>
            </a:r>
            <a:br>
              <a:rPr lang="en-US" sz="1348" b="1" dirty="0">
                <a:solidFill>
                  <a:schemeClr val="tx1">
                    <a:lumMod val="75000"/>
                    <a:lumOff val="25000"/>
                  </a:schemeClr>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rPr>
              <a:t>Integrate Journeyfront with your HRIS for candidate employee performance and turnover data collection.</a:t>
            </a:r>
          </a:p>
          <a:p>
            <a:pPr marL="8562">
              <a:spcBef>
                <a:spcPts val="519"/>
              </a:spcBef>
              <a:buSzPts val="650"/>
            </a:pPr>
            <a:endParaRPr lang="en-US" sz="1348"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SINGLE SIGN ON</a:t>
            </a:r>
            <a:br>
              <a:rPr lang="en-US" sz="1348" b="1" dirty="0">
                <a:solidFill>
                  <a:schemeClr val="tx1">
                    <a:lumMod val="75000"/>
                    <a:lumOff val="25000"/>
                  </a:schemeClr>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rPr>
              <a:t>Collect or import employee performance and turnover Integrate Journeyfront with your SSO provider to increase security and simplify system and user management.</a:t>
            </a:r>
            <a:endParaRPr lang="en-US" sz="1348" dirty="0">
              <a:solidFill>
                <a:schemeClr val="tx1">
                  <a:lumMod val="75000"/>
                  <a:lumOff val="25000"/>
                </a:schemeClr>
              </a:solidFill>
              <a:latin typeface="Lato" panose="020F0502020204030203" pitchFamily="34" charset="0"/>
              <a:cs typeface="Lato" panose="020F0502020204030203" pitchFamily="34" charset="0"/>
            </a:endParaRPr>
          </a:p>
        </p:txBody>
      </p:sp>
      <p:sp>
        <p:nvSpPr>
          <p:cNvPr id="23" name="Google Shape;160;p4">
            <a:extLst>
              <a:ext uri="{FF2B5EF4-FFF2-40B4-BE49-F238E27FC236}">
                <a16:creationId xmlns:a16="http://schemas.microsoft.com/office/drawing/2014/main" id="{261A660D-9A93-810B-0F4E-9113DC1F24AC}"/>
              </a:ext>
            </a:extLst>
          </p:cNvPr>
          <p:cNvSpPr txBox="1"/>
          <p:nvPr/>
        </p:nvSpPr>
        <p:spPr>
          <a:xfrm>
            <a:off x="714904" y="1893705"/>
            <a:ext cx="3390472" cy="2810723"/>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PREDICTIVE BEHAVIORAL ASSESSMENTS</a:t>
            </a:r>
            <a:br>
              <a:rPr lang="en-US" sz="1348" b="1" dirty="0">
                <a:solidFill>
                  <a:srgbClr val="11465B"/>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rPr>
              <a:t>Behavioral assessments designed to predict candidate job performance and retention based on insights continually found in employee/candidate data.</a:t>
            </a:r>
          </a:p>
          <a:p>
            <a:pPr marL="8562">
              <a:spcBef>
                <a:spcPts val="519"/>
              </a:spcBef>
              <a:buSzPts val="650"/>
            </a:pPr>
            <a:endParaRPr lang="en-US" sz="1348"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rPr>
              <a:t>JOB SIMULATIONS</a:t>
            </a:r>
            <a:br>
              <a:rPr lang="en-US" sz="1348" b="1" dirty="0">
                <a:solidFill>
                  <a:srgbClr val="11465B"/>
                </a:solidFill>
                <a:latin typeface="Lato" panose="020F0502020204030203" pitchFamily="34" charset="0"/>
              </a:rPr>
            </a:br>
            <a:r>
              <a:rPr lang="en-US" sz="1348" dirty="0">
                <a:solidFill>
                  <a:schemeClr val="tx1">
                    <a:lumMod val="75000"/>
                    <a:lumOff val="25000"/>
                  </a:schemeClr>
                </a:solidFill>
                <a:latin typeface="Lato" panose="020F0502020204030203" pitchFamily="34" charset="0"/>
              </a:rPr>
              <a:t>Measure candidate ability using job-relevant off the shelf or custom skills tests.</a:t>
            </a:r>
          </a:p>
          <a:p>
            <a:pPr marL="8562">
              <a:spcBef>
                <a:spcPts val="519"/>
              </a:spcBef>
              <a:buSzPts val="650"/>
            </a:pPr>
            <a:endParaRPr lang="en-US" sz="1348"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rPr>
              <a:t>SKILLS TESTS</a:t>
            </a:r>
            <a:br>
              <a:rPr lang="en-US" sz="1348" b="1" dirty="0">
                <a:solidFill>
                  <a:srgbClr val="11465B"/>
                </a:solidFill>
                <a:latin typeface="Lato" panose="020F0502020204030203" pitchFamily="34" charset="0"/>
              </a:rPr>
            </a:br>
            <a:r>
              <a:rPr lang="en-US" sz="1348" dirty="0">
                <a:solidFill>
                  <a:schemeClr val="tx1">
                    <a:lumMod val="75000"/>
                    <a:lumOff val="25000"/>
                  </a:schemeClr>
                </a:solidFill>
                <a:latin typeface="Lato" panose="020F0502020204030203" pitchFamily="34" charset="0"/>
              </a:rPr>
              <a:t>Measure candidate ability using job-relevant off the shelf or custom skills tests.</a:t>
            </a:r>
            <a:endParaRPr lang="en-US" sz="1348" dirty="0">
              <a:solidFill>
                <a:schemeClr val="tx1">
                  <a:lumMod val="75000"/>
                  <a:lumOff val="25000"/>
                </a:schemeClr>
              </a:solidFill>
              <a:latin typeface="Lato" panose="020F0502020204030203" pitchFamily="34" charset="0"/>
              <a:cs typeface="Lato" panose="020F0502020204030203" pitchFamily="34" charset="0"/>
            </a:endParaRPr>
          </a:p>
        </p:txBody>
      </p:sp>
      <p:pic>
        <p:nvPicPr>
          <p:cNvPr id="29" name="Graphic 28">
            <a:extLst>
              <a:ext uri="{FF2B5EF4-FFF2-40B4-BE49-F238E27FC236}">
                <a16:creationId xmlns:a16="http://schemas.microsoft.com/office/drawing/2014/main" id="{4CBD52E1-A547-FF60-6990-1E46EEEDEC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69113" y="5135491"/>
            <a:ext cx="5815921" cy="2581947"/>
          </a:xfrm>
          <a:prstGeom prst="rect">
            <a:avLst/>
          </a:prstGeom>
        </p:spPr>
      </p:pic>
      <p:sp>
        <p:nvSpPr>
          <p:cNvPr id="8" name="Google Shape;163;p4">
            <a:extLst>
              <a:ext uri="{FF2B5EF4-FFF2-40B4-BE49-F238E27FC236}">
                <a16:creationId xmlns:a16="http://schemas.microsoft.com/office/drawing/2014/main" id="{2D8BA2D9-A2A3-6D0E-25D2-8EE1598431F7}"/>
              </a:ext>
            </a:extLst>
          </p:cNvPr>
          <p:cNvSpPr txBox="1"/>
          <p:nvPr/>
        </p:nvSpPr>
        <p:spPr>
          <a:xfrm>
            <a:off x="694356" y="1292667"/>
            <a:ext cx="2372793" cy="169975"/>
          </a:xfrm>
          <a:prstGeom prst="rect">
            <a:avLst/>
          </a:prstGeom>
          <a:noFill/>
          <a:ln>
            <a:noFill/>
          </a:ln>
        </p:spPr>
        <p:txBody>
          <a:bodyPr spcFirstLastPara="1" wrap="square" lIns="0" tIns="8562" rIns="0" bIns="0" anchor="t" anchorCtr="0">
            <a:noAutofit/>
          </a:bodyPr>
          <a:lstStyle>
            <a:defPPr marR="0" lvl="0" algn="l" rtl="0">
              <a:lnSpc>
                <a:spcPct val="100000"/>
              </a:lnSpc>
              <a:spcBef>
                <a:spcPts val="0"/>
              </a:spcBef>
              <a:spcAft>
                <a:spcPts val="0"/>
              </a:spcAft>
            </a:defPPr>
            <a:lvl1pPr marL="12700">
              <a:buSzPts val="900"/>
              <a:defRPr sz="1600">
                <a:solidFill>
                  <a:schemeClr val="tx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sz="1618" dirty="0">
                <a:latin typeface="Lato Medium" panose="020F0502020204030203" pitchFamily="34" charset="0"/>
                <a:ea typeface="Lato Medium" panose="020F0502020204030203" pitchFamily="34" charset="0"/>
                <a:cs typeface="Lato Medium" panose="020F0502020204030203" pitchFamily="34" charset="0"/>
              </a:rPr>
              <a:t>SOFTWARE TOOLS</a:t>
            </a:r>
            <a:endParaRPr sz="1618"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9" name="Oval 8">
            <a:extLst>
              <a:ext uri="{FF2B5EF4-FFF2-40B4-BE49-F238E27FC236}">
                <a16:creationId xmlns:a16="http://schemas.microsoft.com/office/drawing/2014/main" id="{7BEC54A9-1E20-CEA8-5708-5497E8F17F5C}"/>
              </a:ext>
            </a:extLst>
          </p:cNvPr>
          <p:cNvSpPr/>
          <p:nvPr/>
        </p:nvSpPr>
        <p:spPr>
          <a:xfrm>
            <a:off x="365931" y="1317503"/>
            <a:ext cx="246580" cy="24658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48" b="1" dirty="0">
                <a:latin typeface="+mj-lt"/>
                <a:ea typeface="Lato Heavy" panose="020F0502020204030203" pitchFamily="34" charset="0"/>
                <a:cs typeface="Lato Heavy" panose="020F0502020204030203" pitchFamily="34" charset="0"/>
              </a:rPr>
              <a:t>1</a:t>
            </a:r>
          </a:p>
        </p:txBody>
      </p:sp>
    </p:spTree>
    <p:extLst>
      <p:ext uri="{BB962C8B-B14F-4D97-AF65-F5344CB8AC3E}">
        <p14:creationId xmlns:p14="http://schemas.microsoft.com/office/powerpoint/2010/main" val="2334094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9" name="TextBox 18">
            <a:extLst>
              <a:ext uri="{FF2B5EF4-FFF2-40B4-BE49-F238E27FC236}">
                <a16:creationId xmlns:a16="http://schemas.microsoft.com/office/drawing/2014/main" id="{7D541919-4158-7217-74C2-13E17E66C207}"/>
              </a:ext>
            </a:extLst>
          </p:cNvPr>
          <p:cNvSpPr txBox="1"/>
          <p:nvPr/>
        </p:nvSpPr>
        <p:spPr>
          <a:xfrm>
            <a:off x="365931" y="874617"/>
            <a:ext cx="5315145" cy="415050"/>
          </a:xfrm>
          <a:prstGeom prst="rect">
            <a:avLst/>
          </a:prstGeom>
          <a:noFill/>
        </p:spPr>
        <p:txBody>
          <a:bodyPr wrap="square" lIns="0" tIns="0" rIns="0" bIns="0" rtlCol="0">
            <a:spAutoFit/>
          </a:bodyPr>
          <a:lstStyle/>
          <a:p>
            <a:r>
              <a:rPr lang="en-US" sz="2697" dirty="0">
                <a:solidFill>
                  <a:schemeClr val="tx1"/>
                </a:solidFill>
                <a:latin typeface="Lato Black" panose="020F0A02020204030203" pitchFamily="34" charset="0"/>
                <a:ea typeface="Lato Heavy" panose="020F0502020204030203" pitchFamily="34" charset="0"/>
                <a:cs typeface="Lato Heavy" panose="020F0502020204030203" pitchFamily="34" charset="0"/>
              </a:rPr>
              <a:t>OPTIONAL ADD-ONS</a:t>
            </a:r>
          </a:p>
        </p:txBody>
      </p:sp>
      <p:sp>
        <p:nvSpPr>
          <p:cNvPr id="2" name="Google Shape;158;p4">
            <a:extLst>
              <a:ext uri="{FF2B5EF4-FFF2-40B4-BE49-F238E27FC236}">
                <a16:creationId xmlns:a16="http://schemas.microsoft.com/office/drawing/2014/main" id="{624C18CD-6506-5768-703C-6DE708594966}"/>
              </a:ext>
            </a:extLst>
          </p:cNvPr>
          <p:cNvSpPr txBox="1"/>
          <p:nvPr/>
        </p:nvSpPr>
        <p:spPr>
          <a:xfrm>
            <a:off x="4456807" y="1883430"/>
            <a:ext cx="3390472" cy="3357817"/>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DATA IMPORTS &amp; MANAGEMENT</a:t>
            </a:r>
            <a:br>
              <a:rPr lang="en-US" sz="1348" dirty="0">
                <a:solidFill>
                  <a:schemeClr val="tx1">
                    <a:lumMod val="75000"/>
                    <a:lumOff val="25000"/>
                  </a:schemeClr>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rPr>
              <a:t>Journeyfront data experts to manage data imports on your behalf to maintain key dashboards within your account from external systems if needed.</a:t>
            </a:r>
          </a:p>
          <a:p>
            <a:pPr marL="8562">
              <a:spcBef>
                <a:spcPts val="519"/>
              </a:spcBef>
              <a:buSzPts val="650"/>
            </a:pPr>
            <a:endParaRPr lang="en-US" sz="1348"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rPr>
              <a:t>INSTRUMENT MONITORING &amp; IMPROVEMENTS</a:t>
            </a:r>
            <a:br>
              <a:rPr lang="en-US" sz="1348" b="1" dirty="0">
                <a:solidFill>
                  <a:schemeClr val="tx1">
                    <a:lumMod val="75000"/>
                    <a:lumOff val="25000"/>
                  </a:schemeClr>
                </a:solidFill>
                <a:latin typeface="Lato" panose="020F0502020204030203" pitchFamily="34" charset="0"/>
              </a:rPr>
            </a:br>
            <a:r>
              <a:rPr lang="en-US" sz="1348" dirty="0">
                <a:solidFill>
                  <a:schemeClr val="tx1">
                    <a:lumMod val="75000"/>
                    <a:lumOff val="25000"/>
                  </a:schemeClr>
                </a:solidFill>
                <a:latin typeface="Lato" panose="020F0502020204030203" pitchFamily="34" charset="0"/>
              </a:rPr>
              <a:t>A team of experts to monitor the effectiveness of your measurement tool(s) and improve measures as needed to drive key outcomes.</a:t>
            </a:r>
          </a:p>
          <a:p>
            <a:pPr marL="8562">
              <a:spcBef>
                <a:spcPts val="519"/>
              </a:spcBef>
              <a:buSzPts val="650"/>
            </a:pPr>
            <a:endParaRPr lang="en-US" sz="1348"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rPr>
              <a:t>CUSTOM DASHBOARD CREATION SERVICES</a:t>
            </a:r>
            <a:br>
              <a:rPr lang="en-US" sz="1348" b="1" dirty="0">
                <a:solidFill>
                  <a:srgbClr val="11465B"/>
                </a:solidFill>
                <a:latin typeface="Lato" panose="020F0502020204030203" pitchFamily="34" charset="0"/>
              </a:rPr>
            </a:br>
            <a:r>
              <a:rPr lang="en-US" sz="1348" dirty="0">
                <a:solidFill>
                  <a:schemeClr val="tx1">
                    <a:lumMod val="75000"/>
                    <a:lumOff val="25000"/>
                  </a:schemeClr>
                </a:solidFill>
                <a:latin typeface="Lato" panose="020F0502020204030203" pitchFamily="34" charset="0"/>
              </a:rPr>
              <a:t>A team of business intelligence experts and data engineers to build and add custom dashboards to your Journeyfront account to fit your unique needs.</a:t>
            </a:r>
          </a:p>
        </p:txBody>
      </p:sp>
      <p:sp>
        <p:nvSpPr>
          <p:cNvPr id="3" name="Google Shape;159;p4">
            <a:extLst>
              <a:ext uri="{FF2B5EF4-FFF2-40B4-BE49-F238E27FC236}">
                <a16:creationId xmlns:a16="http://schemas.microsoft.com/office/drawing/2014/main" id="{EB8C7D4B-704F-C155-3CB1-0748B1908388}"/>
              </a:ext>
            </a:extLst>
          </p:cNvPr>
          <p:cNvSpPr txBox="1"/>
          <p:nvPr/>
        </p:nvSpPr>
        <p:spPr>
          <a:xfrm>
            <a:off x="8198711" y="1883430"/>
            <a:ext cx="3390472" cy="3945841"/>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CUSTOM ANALYSIS</a:t>
            </a:r>
            <a:br>
              <a:rPr lang="en-US" sz="1348" b="1" dirty="0">
                <a:solidFill>
                  <a:schemeClr val="tx1">
                    <a:lumMod val="75000"/>
                    <a:lumOff val="25000"/>
                  </a:schemeClr>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cs typeface="Lato" panose="020F0502020204030203" pitchFamily="34" charset="0"/>
              </a:rPr>
              <a:t>A team of data experts</a:t>
            </a:r>
            <a:r>
              <a:rPr lang="en-US" sz="1348" dirty="0">
                <a:solidFill>
                  <a:schemeClr val="tx1">
                    <a:lumMod val="75000"/>
                    <a:lumOff val="25000"/>
                  </a:schemeClr>
                </a:solidFill>
                <a:latin typeface="Lato" panose="020F0502020204030203" pitchFamily="34" charset="0"/>
              </a:rPr>
              <a:t> to analyze your data and build reports and/or presentation(s) of findings, helping you tackle your unique hiring challenges or opportunities.</a:t>
            </a:r>
          </a:p>
          <a:p>
            <a:pPr marL="8562">
              <a:spcBef>
                <a:spcPts val="519"/>
              </a:spcBef>
              <a:buSzPts val="650"/>
            </a:pPr>
            <a:endParaRPr lang="en-US" sz="1348"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rPr>
              <a:t>EXPERT GUIDANCE &amp; CONSULTING </a:t>
            </a:r>
            <a:br>
              <a:rPr lang="en-US" sz="1348" b="1" dirty="0">
                <a:solidFill>
                  <a:schemeClr val="tx1">
                    <a:lumMod val="75000"/>
                    <a:lumOff val="25000"/>
                  </a:schemeClr>
                </a:solidFill>
                <a:latin typeface="Lato" panose="020F0502020204030203" pitchFamily="34" charset="0"/>
              </a:rPr>
            </a:br>
            <a:r>
              <a:rPr lang="en-US" sz="1348" dirty="0">
                <a:solidFill>
                  <a:schemeClr val="tx1">
                    <a:lumMod val="75000"/>
                    <a:lumOff val="25000"/>
                  </a:schemeClr>
                </a:solidFill>
                <a:latin typeface="Lato" panose="020F0502020204030203" pitchFamily="34" charset="0"/>
              </a:rPr>
              <a:t>Extra help addressing your most significant hiring challenges or opportunities from our team of hiring and data experts. Includes custom analytics if/when needed.</a:t>
            </a:r>
          </a:p>
          <a:p>
            <a:pPr marL="8562">
              <a:spcBef>
                <a:spcPts val="519"/>
              </a:spcBef>
              <a:buSzPts val="650"/>
            </a:pPr>
            <a:endParaRPr lang="en-US" sz="1348" dirty="0">
              <a:solidFill>
                <a:schemeClr val="tx1">
                  <a:lumMod val="75000"/>
                  <a:lumOff val="25000"/>
                </a:schemeClr>
              </a:solidFill>
              <a:latin typeface="Lato" panose="020F0502020204030203" pitchFamily="34" charset="0"/>
              <a:cs typeface="Lato" panose="020F0502020204030203" pitchFamily="34" charset="0"/>
            </a:endParaRPr>
          </a:p>
        </p:txBody>
      </p:sp>
      <p:sp>
        <p:nvSpPr>
          <p:cNvPr id="4" name="Google Shape;160;p4">
            <a:extLst>
              <a:ext uri="{FF2B5EF4-FFF2-40B4-BE49-F238E27FC236}">
                <a16:creationId xmlns:a16="http://schemas.microsoft.com/office/drawing/2014/main" id="{40663AD3-374E-C5B6-045D-EC172355A08F}"/>
              </a:ext>
            </a:extLst>
          </p:cNvPr>
          <p:cNvSpPr txBox="1"/>
          <p:nvPr/>
        </p:nvSpPr>
        <p:spPr>
          <a:xfrm>
            <a:off x="714904" y="1883431"/>
            <a:ext cx="3390472" cy="2810723"/>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SCREENING PLAN / INTERVIEW MIGRATION</a:t>
            </a:r>
            <a:br>
              <a:rPr lang="en-US" sz="1348" b="1" dirty="0">
                <a:solidFill>
                  <a:schemeClr val="tx1">
                    <a:lumMod val="75000"/>
                    <a:lumOff val="25000"/>
                  </a:schemeClr>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rPr>
              <a:t>A dedicated team to migrate your pre-existing screening plans (found in other systems, google docs, etc.) into your Journeyfront account for you.</a:t>
            </a:r>
          </a:p>
          <a:p>
            <a:pPr marL="8562">
              <a:spcBef>
                <a:spcPts val="519"/>
              </a:spcBef>
              <a:buSzPts val="650"/>
            </a:pPr>
            <a:endParaRPr lang="en-US" sz="1348" b="1" dirty="0">
              <a:solidFill>
                <a:schemeClr val="tx1">
                  <a:lumMod val="75000"/>
                  <a:lumOff val="25000"/>
                </a:schemeClr>
              </a:solidFill>
              <a:latin typeface="Lato" panose="020F0502020204030203" pitchFamily="34" charset="0"/>
              <a:cs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rPr>
              <a:t>CANDIDATE EVALUATION PLAN CREATION SERVICE</a:t>
            </a:r>
            <a:br>
              <a:rPr lang="en-US" sz="1348" b="1" dirty="0">
                <a:solidFill>
                  <a:srgbClr val="11465B"/>
                </a:solidFill>
                <a:latin typeface="Lato" panose="020F0502020204030203" pitchFamily="34" charset="0"/>
              </a:rPr>
            </a:br>
            <a:r>
              <a:rPr lang="en-US" sz="1348" dirty="0">
                <a:solidFill>
                  <a:schemeClr val="tx1">
                    <a:lumMod val="75000"/>
                    <a:lumOff val="25000"/>
                  </a:schemeClr>
                </a:solidFill>
                <a:latin typeface="Lato" panose="020F0502020204030203" pitchFamily="34" charset="0"/>
              </a:rPr>
              <a:t>A team of Journeyfront experts to build screening plans on your behalf, based on your needs as well as hiring best practices and extensive client experience.</a:t>
            </a:r>
          </a:p>
          <a:p>
            <a:pPr marL="8562">
              <a:spcBef>
                <a:spcPts val="519"/>
              </a:spcBef>
              <a:buSzPts val="650"/>
            </a:pPr>
            <a:endParaRPr lang="en-US" sz="1348"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rPr>
              <a:t>JOB PREVIEW VIDEO CREATION</a:t>
            </a:r>
            <a:br>
              <a:rPr lang="en-US" sz="1348" b="1" dirty="0">
                <a:solidFill>
                  <a:schemeClr val="tx1">
                    <a:lumMod val="75000"/>
                    <a:lumOff val="25000"/>
                  </a:schemeClr>
                </a:solidFill>
                <a:latin typeface="Lato" panose="020F0502020204030203" pitchFamily="34" charset="0"/>
              </a:rPr>
            </a:br>
            <a:r>
              <a:rPr lang="en-US" sz="1348" dirty="0">
                <a:solidFill>
                  <a:schemeClr val="tx1">
                    <a:lumMod val="75000"/>
                    <a:lumOff val="25000"/>
                  </a:schemeClr>
                </a:solidFill>
                <a:latin typeface="Lato" panose="020F0502020204030203" pitchFamily="34" charset="0"/>
              </a:rPr>
              <a:t>A film crew to create video-based job previews on your behalf that help candidates know what to expect in the job. Includes scoping, filming and editing.</a:t>
            </a:r>
          </a:p>
          <a:p>
            <a:pPr marL="8562">
              <a:spcBef>
                <a:spcPts val="519"/>
              </a:spcBef>
              <a:buSzPts val="650"/>
            </a:pPr>
            <a:endParaRPr lang="en-US" sz="1348" dirty="0">
              <a:solidFill>
                <a:schemeClr val="tx1">
                  <a:lumMod val="75000"/>
                  <a:lumOff val="25000"/>
                </a:schemeClr>
              </a:solidFill>
              <a:latin typeface="Lato" panose="020F0502020204030203" pitchFamily="34" charset="0"/>
              <a:cs typeface="Lato" panose="020F0502020204030203" pitchFamily="34" charset="0"/>
            </a:endParaRPr>
          </a:p>
        </p:txBody>
      </p:sp>
      <p:sp>
        <p:nvSpPr>
          <p:cNvPr id="5" name="Google Shape;163;p4">
            <a:extLst>
              <a:ext uri="{FF2B5EF4-FFF2-40B4-BE49-F238E27FC236}">
                <a16:creationId xmlns:a16="http://schemas.microsoft.com/office/drawing/2014/main" id="{3C68F5B6-9B3D-4E04-24BA-503653B0245F}"/>
              </a:ext>
            </a:extLst>
          </p:cNvPr>
          <p:cNvSpPr txBox="1"/>
          <p:nvPr/>
        </p:nvSpPr>
        <p:spPr>
          <a:xfrm>
            <a:off x="694704" y="1310145"/>
            <a:ext cx="3178654" cy="196265"/>
          </a:xfrm>
          <a:prstGeom prst="rect">
            <a:avLst/>
          </a:prstGeom>
          <a:noFill/>
          <a:ln>
            <a:noFill/>
          </a:ln>
        </p:spPr>
        <p:txBody>
          <a:bodyPr spcFirstLastPara="1" wrap="square" lIns="0" tIns="8562" rIns="0" bIns="0" anchor="t" anchorCtr="0">
            <a:noAutofit/>
          </a:bodyPr>
          <a:lstStyle>
            <a:defPPr marR="0" lvl="0" algn="l" rtl="0">
              <a:lnSpc>
                <a:spcPct val="100000"/>
              </a:lnSpc>
              <a:spcBef>
                <a:spcPts val="0"/>
              </a:spcBef>
              <a:spcAft>
                <a:spcPts val="0"/>
              </a:spcAft>
            </a:defPPr>
            <a:lvl1pPr marL="12700">
              <a:buSzPts val="900"/>
              <a:defRPr sz="1600">
                <a:solidFill>
                  <a:schemeClr val="tx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sz="1618" dirty="0">
                <a:latin typeface="Lato Medium" panose="020F0502020204030203" pitchFamily="34" charset="0"/>
                <a:ea typeface="Lato Medium" panose="020F0502020204030203" pitchFamily="34" charset="0"/>
                <a:cs typeface="Lato Medium" panose="020F0502020204030203" pitchFamily="34" charset="0"/>
              </a:rPr>
              <a:t>PROFESSIONAL SERVICES</a:t>
            </a:r>
            <a:endParaRPr sz="1618"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6" name="Oval 5">
            <a:extLst>
              <a:ext uri="{FF2B5EF4-FFF2-40B4-BE49-F238E27FC236}">
                <a16:creationId xmlns:a16="http://schemas.microsoft.com/office/drawing/2014/main" id="{DC78B475-7E79-CD16-D6BE-391EDB745D28}"/>
              </a:ext>
            </a:extLst>
          </p:cNvPr>
          <p:cNvSpPr/>
          <p:nvPr/>
        </p:nvSpPr>
        <p:spPr>
          <a:xfrm>
            <a:off x="365931" y="1317503"/>
            <a:ext cx="246580" cy="24658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48" b="1" dirty="0">
                <a:latin typeface="+mj-lt"/>
                <a:ea typeface="Lato Heavy" panose="020F0502020204030203" pitchFamily="34" charset="0"/>
                <a:cs typeface="Lato Heavy" panose="020F0502020204030203" pitchFamily="34" charset="0"/>
              </a:rPr>
              <a:t>2</a:t>
            </a:r>
          </a:p>
        </p:txBody>
      </p:sp>
      <p:pic>
        <p:nvPicPr>
          <p:cNvPr id="8" name="Graphic 7">
            <a:extLst>
              <a:ext uri="{FF2B5EF4-FFF2-40B4-BE49-F238E27FC236}">
                <a16:creationId xmlns:a16="http://schemas.microsoft.com/office/drawing/2014/main" id="{91BD8A07-CDBA-0673-0C97-C64A76D79A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41750" flipH="1">
            <a:off x="4386815" y="5015180"/>
            <a:ext cx="8437181" cy="2754137"/>
          </a:xfrm>
          <a:prstGeom prst="rect">
            <a:avLst/>
          </a:prstGeom>
        </p:spPr>
      </p:pic>
    </p:spTree>
    <p:extLst>
      <p:ext uri="{BB962C8B-B14F-4D97-AF65-F5344CB8AC3E}">
        <p14:creationId xmlns:p14="http://schemas.microsoft.com/office/powerpoint/2010/main" val="1293487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4"/>
          <p:cNvSpPr/>
          <p:nvPr/>
        </p:nvSpPr>
        <p:spPr>
          <a:xfrm>
            <a:off x="4802148" y="1371520"/>
            <a:ext cx="5092000" cy="4775600"/>
          </a:xfrm>
          <a:prstGeom prst="ellipse">
            <a:avLst/>
          </a:prstGeom>
          <a:noFill/>
          <a:ln w="38100" cap="flat" cmpd="sng">
            <a:solidFill>
              <a:srgbClr val="DBDBDB"/>
            </a:solidFill>
            <a:prstDash val="solid"/>
            <a:round/>
            <a:headEnd type="none" w="sm" len="sm"/>
            <a:tailEnd type="none" w="sm" len="sm"/>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4"/>
          <p:cNvSpPr/>
          <p:nvPr/>
        </p:nvSpPr>
        <p:spPr>
          <a:xfrm>
            <a:off x="6599416" y="888577"/>
            <a:ext cx="1394555" cy="997107"/>
          </a:xfrm>
          <a:custGeom>
            <a:avLst/>
            <a:gdLst/>
            <a:ahLst/>
            <a:cxnLst/>
            <a:rect l="l" t="t" r="r" b="b"/>
            <a:pathLst>
              <a:path w="1045916" h="679845" extrusionOk="0">
                <a:moveTo>
                  <a:pt x="0" y="113310"/>
                </a:moveTo>
                <a:cubicBezTo>
                  <a:pt x="0" y="50731"/>
                  <a:pt x="50731" y="0"/>
                  <a:pt x="113310" y="0"/>
                </a:cubicBezTo>
                <a:lnTo>
                  <a:pt x="932606" y="0"/>
                </a:lnTo>
                <a:cubicBezTo>
                  <a:pt x="995185" y="0"/>
                  <a:pt x="1045916" y="50731"/>
                  <a:pt x="1045916" y="113310"/>
                </a:cubicBezTo>
                <a:lnTo>
                  <a:pt x="1045916" y="566535"/>
                </a:lnTo>
                <a:cubicBezTo>
                  <a:pt x="1045916" y="629114"/>
                  <a:pt x="995185" y="679845"/>
                  <a:pt x="932606" y="679845"/>
                </a:cubicBezTo>
                <a:lnTo>
                  <a:pt x="113310" y="679845"/>
                </a:lnTo>
                <a:cubicBezTo>
                  <a:pt x="50731" y="679845"/>
                  <a:pt x="0" y="629114"/>
                  <a:pt x="0" y="566535"/>
                </a:cubicBezTo>
                <a:lnTo>
                  <a:pt x="0" y="113310"/>
                </a:lnTo>
                <a:close/>
              </a:path>
            </a:pathLst>
          </a:custGeom>
          <a:solidFill>
            <a:srgbClr val="F7F7F9"/>
          </a:solidFill>
          <a:ln>
            <a:noFill/>
          </a:ln>
          <a:effectLst>
            <a:outerShdw blurRad="185738" algn="bl" rotWithShape="0">
              <a:srgbClr val="07223B">
                <a:alpha val="15686"/>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1333" b="0" i="0" u="none" strike="noStrike" kern="0" cap="none" spc="0" normalizeH="0" baseline="0" noProof="0">
                <a:ln>
                  <a:noFill/>
                </a:ln>
                <a:solidFill>
                  <a:srgbClr val="000000"/>
                </a:solidFill>
                <a:effectLst/>
                <a:uLnTx/>
                <a:uFillTx/>
                <a:latin typeface="Lato"/>
                <a:ea typeface="Lato"/>
                <a:cs typeface="Lato"/>
                <a:sym typeface="Lato"/>
              </a:rPr>
              <a:t>Identify What Attributes Matter</a:t>
            </a:r>
            <a:endParaRPr kumimoji="0" sz="2456"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4"/>
          <p:cNvSpPr/>
          <p:nvPr/>
        </p:nvSpPr>
        <p:spPr>
          <a:xfrm>
            <a:off x="8324665" y="1581853"/>
            <a:ext cx="1394555" cy="997105"/>
          </a:xfrm>
          <a:custGeom>
            <a:avLst/>
            <a:gdLst/>
            <a:ahLst/>
            <a:cxnLst/>
            <a:rect l="l" t="t" r="r" b="b"/>
            <a:pathLst>
              <a:path w="1045916" h="679845" extrusionOk="0">
                <a:moveTo>
                  <a:pt x="0" y="113310"/>
                </a:moveTo>
                <a:cubicBezTo>
                  <a:pt x="0" y="50731"/>
                  <a:pt x="50731" y="0"/>
                  <a:pt x="113310" y="0"/>
                </a:cubicBezTo>
                <a:lnTo>
                  <a:pt x="932606" y="0"/>
                </a:lnTo>
                <a:cubicBezTo>
                  <a:pt x="995185" y="0"/>
                  <a:pt x="1045916" y="50731"/>
                  <a:pt x="1045916" y="113310"/>
                </a:cubicBezTo>
                <a:lnTo>
                  <a:pt x="1045916" y="566535"/>
                </a:lnTo>
                <a:cubicBezTo>
                  <a:pt x="1045916" y="629114"/>
                  <a:pt x="995185" y="679845"/>
                  <a:pt x="932606" y="679845"/>
                </a:cubicBezTo>
                <a:lnTo>
                  <a:pt x="113310" y="679845"/>
                </a:lnTo>
                <a:cubicBezTo>
                  <a:pt x="50731" y="679845"/>
                  <a:pt x="0" y="629114"/>
                  <a:pt x="0" y="566535"/>
                </a:cubicBezTo>
                <a:lnTo>
                  <a:pt x="0" y="113310"/>
                </a:lnTo>
                <a:close/>
              </a:path>
            </a:pathLst>
          </a:custGeom>
          <a:solidFill>
            <a:srgbClr val="F7F7F9"/>
          </a:solidFill>
          <a:ln>
            <a:noFill/>
          </a:ln>
          <a:effectLst>
            <a:outerShdw blurRad="185738" algn="bl" rotWithShape="0">
              <a:srgbClr val="07223B">
                <a:alpha val="15686"/>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1333" b="0" i="0" u="none" strike="noStrike" kern="0" cap="none" spc="0" normalizeH="0" baseline="0" noProof="0">
                <a:ln>
                  <a:noFill/>
                </a:ln>
                <a:solidFill>
                  <a:srgbClr val="000000"/>
                </a:solidFill>
                <a:effectLst/>
                <a:uLnTx/>
                <a:uFillTx/>
                <a:latin typeface="Lato"/>
                <a:ea typeface="Lato"/>
                <a:cs typeface="Lato"/>
                <a:sym typeface="Lato"/>
              </a:rPr>
              <a:t>Decide on Measurements</a:t>
            </a:r>
            <a:endParaRPr kumimoji="0" sz="2456"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4"/>
          <p:cNvSpPr/>
          <p:nvPr/>
        </p:nvSpPr>
        <p:spPr>
          <a:xfrm>
            <a:off x="9017941" y="3255569"/>
            <a:ext cx="1394555" cy="997105"/>
          </a:xfrm>
          <a:custGeom>
            <a:avLst/>
            <a:gdLst/>
            <a:ahLst/>
            <a:cxnLst/>
            <a:rect l="l" t="t" r="r" b="b"/>
            <a:pathLst>
              <a:path w="1045916" h="679845" extrusionOk="0">
                <a:moveTo>
                  <a:pt x="0" y="113310"/>
                </a:moveTo>
                <a:cubicBezTo>
                  <a:pt x="0" y="50731"/>
                  <a:pt x="50731" y="0"/>
                  <a:pt x="113310" y="0"/>
                </a:cubicBezTo>
                <a:lnTo>
                  <a:pt x="932606" y="0"/>
                </a:lnTo>
                <a:cubicBezTo>
                  <a:pt x="995185" y="0"/>
                  <a:pt x="1045916" y="50731"/>
                  <a:pt x="1045916" y="113310"/>
                </a:cubicBezTo>
                <a:lnTo>
                  <a:pt x="1045916" y="566535"/>
                </a:lnTo>
                <a:cubicBezTo>
                  <a:pt x="1045916" y="629114"/>
                  <a:pt x="995185" y="679845"/>
                  <a:pt x="932606" y="679845"/>
                </a:cubicBezTo>
                <a:lnTo>
                  <a:pt x="113310" y="679845"/>
                </a:lnTo>
                <a:cubicBezTo>
                  <a:pt x="50731" y="679845"/>
                  <a:pt x="0" y="629114"/>
                  <a:pt x="0" y="566535"/>
                </a:cubicBezTo>
                <a:lnTo>
                  <a:pt x="0" y="113310"/>
                </a:lnTo>
                <a:close/>
              </a:path>
            </a:pathLst>
          </a:custGeom>
          <a:solidFill>
            <a:srgbClr val="F7F7F9"/>
          </a:solidFill>
          <a:ln>
            <a:noFill/>
          </a:ln>
          <a:effectLst>
            <a:outerShdw blurRad="185738" algn="bl" rotWithShape="0">
              <a:srgbClr val="07223B">
                <a:alpha val="15690"/>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333" b="0" i="0" u="none" strike="noStrike" kern="0" cap="none" spc="0" normalizeH="0" baseline="0" noProof="0">
                <a:ln>
                  <a:noFill/>
                </a:ln>
                <a:solidFill>
                  <a:srgbClr val="000000"/>
                </a:solidFill>
                <a:effectLst/>
                <a:uLnTx/>
                <a:uFillTx/>
                <a:latin typeface="Lato"/>
                <a:ea typeface="Lato"/>
                <a:cs typeface="Lato"/>
                <a:sym typeface="Lato"/>
              </a:rPr>
              <a:t>Evaluate Applicants</a:t>
            </a:r>
            <a:endParaRPr kumimoji="0" sz="2456"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4"/>
          <p:cNvSpPr/>
          <p:nvPr/>
        </p:nvSpPr>
        <p:spPr>
          <a:xfrm>
            <a:off x="8324665" y="4929284"/>
            <a:ext cx="1394555" cy="997105"/>
          </a:xfrm>
          <a:custGeom>
            <a:avLst/>
            <a:gdLst/>
            <a:ahLst/>
            <a:cxnLst/>
            <a:rect l="l" t="t" r="r" b="b"/>
            <a:pathLst>
              <a:path w="1045916" h="679845" extrusionOk="0">
                <a:moveTo>
                  <a:pt x="0" y="113310"/>
                </a:moveTo>
                <a:cubicBezTo>
                  <a:pt x="0" y="50731"/>
                  <a:pt x="50731" y="0"/>
                  <a:pt x="113310" y="0"/>
                </a:cubicBezTo>
                <a:lnTo>
                  <a:pt x="932606" y="0"/>
                </a:lnTo>
                <a:cubicBezTo>
                  <a:pt x="995185" y="0"/>
                  <a:pt x="1045916" y="50731"/>
                  <a:pt x="1045916" y="113310"/>
                </a:cubicBezTo>
                <a:lnTo>
                  <a:pt x="1045916" y="566535"/>
                </a:lnTo>
                <a:cubicBezTo>
                  <a:pt x="1045916" y="629114"/>
                  <a:pt x="995185" y="679845"/>
                  <a:pt x="932606" y="679845"/>
                </a:cubicBezTo>
                <a:lnTo>
                  <a:pt x="113310" y="679845"/>
                </a:lnTo>
                <a:cubicBezTo>
                  <a:pt x="50731" y="679845"/>
                  <a:pt x="0" y="629114"/>
                  <a:pt x="0" y="566535"/>
                </a:cubicBezTo>
                <a:lnTo>
                  <a:pt x="0" y="113310"/>
                </a:lnTo>
                <a:close/>
              </a:path>
            </a:pathLst>
          </a:custGeom>
          <a:solidFill>
            <a:srgbClr val="F7F7F9"/>
          </a:solidFill>
          <a:ln>
            <a:noFill/>
          </a:ln>
          <a:effectLst>
            <a:outerShdw blurRad="185738" algn="bl" rotWithShape="0">
              <a:srgbClr val="07223B">
                <a:alpha val="15686"/>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333" b="0" i="0" u="none" strike="noStrike" kern="0" cap="none" spc="0" normalizeH="0" baseline="0" noProof="0">
                <a:ln>
                  <a:noFill/>
                </a:ln>
                <a:solidFill>
                  <a:srgbClr val="000000"/>
                </a:solidFill>
                <a:effectLst/>
                <a:uLnTx/>
                <a:uFillTx/>
                <a:latin typeface="Lato"/>
                <a:ea typeface="Lato"/>
                <a:cs typeface="Lato"/>
                <a:sym typeface="Lato"/>
              </a:rPr>
              <a:t>Hire Based on Scores</a:t>
            </a:r>
            <a:endParaRPr kumimoji="0" sz="2456"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4"/>
          <p:cNvSpPr/>
          <p:nvPr/>
        </p:nvSpPr>
        <p:spPr>
          <a:xfrm>
            <a:off x="6529688" y="5622558"/>
            <a:ext cx="1394555" cy="997105"/>
          </a:xfrm>
          <a:custGeom>
            <a:avLst/>
            <a:gdLst/>
            <a:ahLst/>
            <a:cxnLst/>
            <a:rect l="l" t="t" r="r" b="b"/>
            <a:pathLst>
              <a:path w="1045916" h="679845" extrusionOk="0">
                <a:moveTo>
                  <a:pt x="0" y="113310"/>
                </a:moveTo>
                <a:cubicBezTo>
                  <a:pt x="0" y="50731"/>
                  <a:pt x="50731" y="0"/>
                  <a:pt x="113310" y="0"/>
                </a:cubicBezTo>
                <a:lnTo>
                  <a:pt x="932606" y="0"/>
                </a:lnTo>
                <a:cubicBezTo>
                  <a:pt x="995185" y="0"/>
                  <a:pt x="1045916" y="50731"/>
                  <a:pt x="1045916" y="113310"/>
                </a:cubicBezTo>
                <a:lnTo>
                  <a:pt x="1045916" y="566535"/>
                </a:lnTo>
                <a:cubicBezTo>
                  <a:pt x="1045916" y="629114"/>
                  <a:pt x="995185" y="679845"/>
                  <a:pt x="932606" y="679845"/>
                </a:cubicBezTo>
                <a:lnTo>
                  <a:pt x="113310" y="679845"/>
                </a:lnTo>
                <a:cubicBezTo>
                  <a:pt x="50731" y="679845"/>
                  <a:pt x="0" y="629114"/>
                  <a:pt x="0" y="566535"/>
                </a:cubicBezTo>
                <a:lnTo>
                  <a:pt x="0" y="113310"/>
                </a:lnTo>
                <a:close/>
              </a:path>
            </a:pathLst>
          </a:custGeom>
          <a:solidFill>
            <a:srgbClr val="F7F7F9"/>
          </a:solidFill>
          <a:ln>
            <a:noFill/>
          </a:ln>
          <a:effectLst>
            <a:outerShdw blurRad="185738" algn="bl" rotWithShape="0">
              <a:srgbClr val="07223B">
                <a:alpha val="15686"/>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333" b="0" i="0" u="none" strike="noStrike" kern="0" cap="none" spc="0" normalizeH="0" baseline="0" noProof="0">
                <a:ln>
                  <a:noFill/>
                </a:ln>
                <a:solidFill>
                  <a:srgbClr val="000000"/>
                </a:solidFill>
                <a:effectLst/>
                <a:uLnTx/>
                <a:uFillTx/>
                <a:latin typeface="Lato"/>
                <a:ea typeface="Lato"/>
                <a:cs typeface="Lato"/>
                <a:sym typeface="Lato"/>
              </a:rPr>
              <a:t>Track Outcomes</a:t>
            </a:r>
            <a:endParaRPr kumimoji="0" sz="2456"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4"/>
          <p:cNvSpPr/>
          <p:nvPr/>
        </p:nvSpPr>
        <p:spPr>
          <a:xfrm>
            <a:off x="4734709" y="4929284"/>
            <a:ext cx="1394555" cy="997105"/>
          </a:xfrm>
          <a:custGeom>
            <a:avLst/>
            <a:gdLst/>
            <a:ahLst/>
            <a:cxnLst/>
            <a:rect l="l" t="t" r="r" b="b"/>
            <a:pathLst>
              <a:path w="1045916" h="679845" extrusionOk="0">
                <a:moveTo>
                  <a:pt x="0" y="113310"/>
                </a:moveTo>
                <a:cubicBezTo>
                  <a:pt x="0" y="50731"/>
                  <a:pt x="50731" y="0"/>
                  <a:pt x="113310" y="0"/>
                </a:cubicBezTo>
                <a:lnTo>
                  <a:pt x="932606" y="0"/>
                </a:lnTo>
                <a:cubicBezTo>
                  <a:pt x="995185" y="0"/>
                  <a:pt x="1045916" y="50731"/>
                  <a:pt x="1045916" y="113310"/>
                </a:cubicBezTo>
                <a:lnTo>
                  <a:pt x="1045916" y="566535"/>
                </a:lnTo>
                <a:cubicBezTo>
                  <a:pt x="1045916" y="629114"/>
                  <a:pt x="995185" y="679845"/>
                  <a:pt x="932606" y="679845"/>
                </a:cubicBezTo>
                <a:lnTo>
                  <a:pt x="113310" y="679845"/>
                </a:lnTo>
                <a:cubicBezTo>
                  <a:pt x="50731" y="679845"/>
                  <a:pt x="0" y="629114"/>
                  <a:pt x="0" y="566535"/>
                </a:cubicBezTo>
                <a:lnTo>
                  <a:pt x="0" y="113310"/>
                </a:lnTo>
                <a:close/>
              </a:path>
            </a:pathLst>
          </a:custGeom>
          <a:solidFill>
            <a:srgbClr val="F7F7F9"/>
          </a:solidFill>
          <a:ln>
            <a:noFill/>
          </a:ln>
          <a:effectLst>
            <a:outerShdw blurRad="185738" algn="bl" rotWithShape="0">
              <a:srgbClr val="07223B">
                <a:alpha val="15686"/>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333" b="0" i="0" u="none" strike="noStrike" kern="0" cap="none" spc="0" normalizeH="0" baseline="0" noProof="0">
                <a:ln>
                  <a:noFill/>
                </a:ln>
                <a:solidFill>
                  <a:srgbClr val="000000"/>
                </a:solidFill>
                <a:effectLst/>
                <a:uLnTx/>
                <a:uFillTx/>
                <a:latin typeface="Lato"/>
                <a:ea typeface="Lato"/>
                <a:cs typeface="Lato"/>
                <a:sym typeface="Lato"/>
              </a:rPr>
              <a:t>Analyze the “Closed Loop”</a:t>
            </a:r>
            <a:endParaRPr kumimoji="0" sz="2456"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4"/>
          <p:cNvSpPr/>
          <p:nvPr/>
        </p:nvSpPr>
        <p:spPr>
          <a:xfrm>
            <a:off x="4111162" y="3255569"/>
            <a:ext cx="1394555" cy="997105"/>
          </a:xfrm>
          <a:custGeom>
            <a:avLst/>
            <a:gdLst/>
            <a:ahLst/>
            <a:cxnLst/>
            <a:rect l="l" t="t" r="r" b="b"/>
            <a:pathLst>
              <a:path w="1045916" h="679845" extrusionOk="0">
                <a:moveTo>
                  <a:pt x="0" y="113310"/>
                </a:moveTo>
                <a:cubicBezTo>
                  <a:pt x="0" y="50731"/>
                  <a:pt x="50731" y="0"/>
                  <a:pt x="113310" y="0"/>
                </a:cubicBezTo>
                <a:lnTo>
                  <a:pt x="932606" y="0"/>
                </a:lnTo>
                <a:cubicBezTo>
                  <a:pt x="995185" y="0"/>
                  <a:pt x="1045916" y="50731"/>
                  <a:pt x="1045916" y="113310"/>
                </a:cubicBezTo>
                <a:lnTo>
                  <a:pt x="1045916" y="566535"/>
                </a:lnTo>
                <a:cubicBezTo>
                  <a:pt x="1045916" y="629114"/>
                  <a:pt x="995185" y="679845"/>
                  <a:pt x="932606" y="679845"/>
                </a:cubicBezTo>
                <a:lnTo>
                  <a:pt x="113310" y="679845"/>
                </a:lnTo>
                <a:cubicBezTo>
                  <a:pt x="50731" y="679845"/>
                  <a:pt x="0" y="629114"/>
                  <a:pt x="0" y="566535"/>
                </a:cubicBezTo>
                <a:lnTo>
                  <a:pt x="0" y="113310"/>
                </a:lnTo>
                <a:close/>
              </a:path>
            </a:pathLst>
          </a:custGeom>
          <a:solidFill>
            <a:srgbClr val="F7F7F9"/>
          </a:solidFill>
          <a:ln>
            <a:noFill/>
          </a:ln>
          <a:effectLst>
            <a:outerShdw blurRad="185738" algn="bl" rotWithShape="0">
              <a:srgbClr val="07223B">
                <a:alpha val="15686"/>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333" b="0" i="0" u="none" strike="noStrike" kern="0" cap="none" spc="0" normalizeH="0" baseline="0" noProof="0">
                <a:ln>
                  <a:noFill/>
                </a:ln>
                <a:solidFill>
                  <a:srgbClr val="000000"/>
                </a:solidFill>
                <a:effectLst/>
                <a:uLnTx/>
                <a:uFillTx/>
                <a:latin typeface="Lato"/>
                <a:ea typeface="Lato"/>
                <a:cs typeface="Lato"/>
                <a:sym typeface="Lato"/>
              </a:rPr>
              <a:t>Make Changes (Optimize)</a:t>
            </a:r>
            <a:endParaRPr kumimoji="0" sz="2456"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4"/>
          <p:cNvSpPr/>
          <p:nvPr/>
        </p:nvSpPr>
        <p:spPr>
          <a:xfrm>
            <a:off x="4734709" y="1532000"/>
            <a:ext cx="1534011" cy="1096817"/>
          </a:xfrm>
          <a:custGeom>
            <a:avLst/>
            <a:gdLst/>
            <a:ahLst/>
            <a:cxnLst/>
            <a:rect l="l" t="t" r="r" b="b"/>
            <a:pathLst>
              <a:path w="1150508" h="747830" extrusionOk="0">
                <a:moveTo>
                  <a:pt x="0" y="124641"/>
                </a:moveTo>
                <a:cubicBezTo>
                  <a:pt x="0" y="55804"/>
                  <a:pt x="55804" y="0"/>
                  <a:pt x="124641" y="0"/>
                </a:cubicBezTo>
                <a:lnTo>
                  <a:pt x="1025867" y="0"/>
                </a:lnTo>
                <a:cubicBezTo>
                  <a:pt x="1094704" y="0"/>
                  <a:pt x="1150508" y="55804"/>
                  <a:pt x="1150508" y="124641"/>
                </a:cubicBezTo>
                <a:lnTo>
                  <a:pt x="1150508" y="623189"/>
                </a:lnTo>
                <a:cubicBezTo>
                  <a:pt x="1150508" y="692026"/>
                  <a:pt x="1094704" y="747830"/>
                  <a:pt x="1025867" y="747830"/>
                </a:cubicBezTo>
                <a:lnTo>
                  <a:pt x="124641" y="747830"/>
                </a:lnTo>
                <a:cubicBezTo>
                  <a:pt x="55804" y="747830"/>
                  <a:pt x="0" y="692026"/>
                  <a:pt x="0" y="623189"/>
                </a:cubicBezTo>
                <a:lnTo>
                  <a:pt x="0" y="124641"/>
                </a:lnTo>
                <a:close/>
              </a:path>
            </a:pathLst>
          </a:custGeom>
          <a:solidFill>
            <a:srgbClr val="F7F7F9"/>
          </a:solidFill>
          <a:ln>
            <a:noFill/>
          </a:ln>
          <a:effectLst>
            <a:outerShdw blurRad="185738" algn="bl" rotWithShape="0">
              <a:srgbClr val="07223B">
                <a:alpha val="15686"/>
              </a:srgbClr>
            </a:outerShdw>
          </a:effectLst>
        </p:spPr>
        <p:txBody>
          <a:bodyPr spcFirstLastPara="1" wrap="square" lIns="140100" tIns="140100" rIns="140100" bIns="1401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333" b="0" i="0" u="none" strike="noStrike" kern="0" cap="none" spc="0" normalizeH="0" baseline="0" noProof="0">
                <a:ln>
                  <a:noFill/>
                </a:ln>
                <a:solidFill>
                  <a:srgbClr val="000000"/>
                </a:solidFill>
                <a:effectLst/>
                <a:uLnTx/>
                <a:uFillTx/>
                <a:latin typeface="Lato"/>
                <a:ea typeface="Lato"/>
                <a:cs typeface="Lato"/>
                <a:sym typeface="Lato"/>
              </a:rPr>
              <a:t>Define Desired Outcomes</a:t>
            </a:r>
            <a:endParaRPr kumimoji="0" sz="2456"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4"/>
          <p:cNvSpPr/>
          <p:nvPr/>
        </p:nvSpPr>
        <p:spPr>
          <a:xfrm>
            <a:off x="5323756" y="1392436"/>
            <a:ext cx="356000" cy="356000"/>
          </a:xfrm>
          <a:prstGeom prst="ellipse">
            <a:avLst/>
          </a:prstGeom>
          <a:solidFill>
            <a:srgbClr val="48A8D7"/>
          </a:solidFill>
          <a:ln>
            <a:noFill/>
          </a:ln>
        </p:spPr>
        <p:txBody>
          <a:bodyPr spcFirstLastPara="1" wrap="square" lIns="91400" tIns="91400" rIns="91400" bIns="914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56" b="0" i="0" u="none" strike="noStrike" kern="0" cap="none" spc="0" normalizeH="0" baseline="0" noProof="0">
                <a:ln>
                  <a:noFill/>
                </a:ln>
                <a:solidFill>
                  <a:srgbClr val="FFFFFF"/>
                </a:solidFill>
                <a:effectLst/>
                <a:uLnTx/>
                <a:uFillTx/>
                <a:latin typeface="Lato Black"/>
                <a:ea typeface="Lato Black"/>
                <a:cs typeface="Lato Black"/>
                <a:sym typeface="Lato Black"/>
              </a:rPr>
              <a:t>1</a:t>
            </a:r>
            <a:endParaRPr kumimoji="0" sz="2456" b="0" i="0" u="none" strike="noStrike" kern="0" cap="none" spc="0" normalizeH="0" baseline="0" noProof="0">
              <a:ln>
                <a:noFill/>
              </a:ln>
              <a:solidFill>
                <a:srgbClr val="FFFFFF"/>
              </a:solidFill>
              <a:effectLst/>
              <a:uLnTx/>
              <a:uFillTx/>
              <a:latin typeface="Lato Black"/>
              <a:ea typeface="Lato Black"/>
              <a:cs typeface="Lato Black"/>
              <a:sym typeface="Lato Black"/>
            </a:endParaRPr>
          </a:p>
        </p:txBody>
      </p:sp>
      <p:sp>
        <p:nvSpPr>
          <p:cNvPr id="102" name="Google Shape;102;p4"/>
          <p:cNvSpPr/>
          <p:nvPr/>
        </p:nvSpPr>
        <p:spPr>
          <a:xfrm rot="4080347">
            <a:off x="6297741" y="1438405"/>
            <a:ext cx="264877" cy="177673"/>
          </a:xfrm>
          <a:prstGeom prst="triangle">
            <a:avLst>
              <a:gd name="adj" fmla="val 50000"/>
            </a:avLst>
          </a:prstGeom>
          <a:solidFill>
            <a:srgbClr val="DBDBDB"/>
          </a:solidFill>
          <a:ln>
            <a:noFill/>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4"/>
          <p:cNvSpPr/>
          <p:nvPr/>
        </p:nvSpPr>
        <p:spPr>
          <a:xfrm rot="1319653">
            <a:off x="4848021" y="2767159"/>
            <a:ext cx="264877" cy="177824"/>
          </a:xfrm>
          <a:prstGeom prst="triangle">
            <a:avLst>
              <a:gd name="adj" fmla="val 50000"/>
            </a:avLst>
          </a:prstGeom>
          <a:solidFill>
            <a:srgbClr val="DBDBDB"/>
          </a:solidFill>
          <a:ln>
            <a:noFill/>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4"/>
          <p:cNvSpPr/>
          <p:nvPr/>
        </p:nvSpPr>
        <p:spPr>
          <a:xfrm rot="-6791915">
            <a:off x="8022563" y="5939839"/>
            <a:ext cx="265029" cy="177579"/>
          </a:xfrm>
          <a:prstGeom prst="triangle">
            <a:avLst>
              <a:gd name="adj" fmla="val 50000"/>
            </a:avLst>
          </a:prstGeom>
          <a:solidFill>
            <a:srgbClr val="DBDBDB"/>
          </a:solidFill>
          <a:ln>
            <a:noFill/>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4"/>
          <p:cNvSpPr/>
          <p:nvPr/>
        </p:nvSpPr>
        <p:spPr>
          <a:xfrm rot="-3601793">
            <a:off x="6166754" y="5847843"/>
            <a:ext cx="265040" cy="177768"/>
          </a:xfrm>
          <a:prstGeom prst="triangle">
            <a:avLst>
              <a:gd name="adj" fmla="val 50000"/>
            </a:avLst>
          </a:prstGeom>
          <a:solidFill>
            <a:srgbClr val="DBDBDB"/>
          </a:solidFill>
          <a:ln>
            <a:noFill/>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4"/>
          <p:cNvSpPr/>
          <p:nvPr/>
        </p:nvSpPr>
        <p:spPr>
          <a:xfrm>
            <a:off x="8843984" y="1392436"/>
            <a:ext cx="356000" cy="356000"/>
          </a:xfrm>
          <a:prstGeom prst="ellipse">
            <a:avLst/>
          </a:prstGeom>
          <a:solidFill>
            <a:srgbClr val="48A8D7"/>
          </a:solidFill>
          <a:ln>
            <a:noFill/>
          </a:ln>
        </p:spPr>
        <p:txBody>
          <a:bodyPr spcFirstLastPara="1" wrap="square" lIns="91400" tIns="91400" rIns="91400" bIns="914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56" b="0" i="0" u="none" strike="noStrike" kern="0" cap="none" spc="0" normalizeH="0" baseline="0" noProof="0">
                <a:ln>
                  <a:noFill/>
                </a:ln>
                <a:solidFill>
                  <a:srgbClr val="FFFFFF"/>
                </a:solidFill>
                <a:effectLst/>
                <a:uLnTx/>
                <a:uFillTx/>
                <a:latin typeface="Lato Black"/>
                <a:ea typeface="Lato Black"/>
                <a:cs typeface="Lato Black"/>
                <a:sym typeface="Lato Black"/>
              </a:rPr>
              <a:t>3</a:t>
            </a:r>
            <a:endParaRPr kumimoji="0" sz="2456" b="0" i="0" u="none" strike="noStrike" kern="0" cap="none" spc="0" normalizeH="0" baseline="0" noProof="0">
              <a:ln>
                <a:noFill/>
              </a:ln>
              <a:solidFill>
                <a:srgbClr val="FFFFFF"/>
              </a:solidFill>
              <a:effectLst/>
              <a:uLnTx/>
              <a:uFillTx/>
              <a:latin typeface="Lato Black"/>
              <a:ea typeface="Lato Black"/>
              <a:cs typeface="Lato Black"/>
              <a:sym typeface="Lato Black"/>
            </a:endParaRPr>
          </a:p>
        </p:txBody>
      </p:sp>
      <p:sp>
        <p:nvSpPr>
          <p:cNvPr id="107" name="Google Shape;107;p4"/>
          <p:cNvSpPr/>
          <p:nvPr/>
        </p:nvSpPr>
        <p:spPr>
          <a:xfrm>
            <a:off x="9537260" y="3099436"/>
            <a:ext cx="356000" cy="356000"/>
          </a:xfrm>
          <a:prstGeom prst="ellipse">
            <a:avLst/>
          </a:prstGeom>
          <a:solidFill>
            <a:srgbClr val="48A8D7"/>
          </a:solidFill>
          <a:ln>
            <a:noFill/>
          </a:ln>
        </p:spPr>
        <p:txBody>
          <a:bodyPr spcFirstLastPara="1" wrap="square" lIns="91400" tIns="91400" rIns="91400" bIns="914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56" b="0" i="0" u="none" strike="noStrike" kern="0" cap="none" spc="0" normalizeH="0" baseline="0" noProof="0">
                <a:ln>
                  <a:noFill/>
                </a:ln>
                <a:solidFill>
                  <a:srgbClr val="FFFFFF"/>
                </a:solidFill>
                <a:effectLst/>
                <a:uLnTx/>
                <a:uFillTx/>
                <a:latin typeface="Lato Black"/>
                <a:ea typeface="Lato Black"/>
                <a:cs typeface="Lato Black"/>
                <a:sym typeface="Lato Black"/>
              </a:rPr>
              <a:t>4</a:t>
            </a:r>
            <a:endParaRPr kumimoji="0" sz="2456" b="0" i="0" u="none" strike="noStrike" kern="0" cap="none" spc="0" normalizeH="0" baseline="0" noProof="0">
              <a:ln>
                <a:noFill/>
              </a:ln>
              <a:solidFill>
                <a:srgbClr val="FFFFFF"/>
              </a:solidFill>
              <a:effectLst/>
              <a:uLnTx/>
              <a:uFillTx/>
              <a:latin typeface="Lato Black"/>
              <a:ea typeface="Lato Black"/>
              <a:cs typeface="Lato Black"/>
              <a:sym typeface="Lato Black"/>
            </a:endParaRPr>
          </a:p>
        </p:txBody>
      </p:sp>
      <p:sp>
        <p:nvSpPr>
          <p:cNvPr id="108" name="Google Shape;108;p4"/>
          <p:cNvSpPr/>
          <p:nvPr/>
        </p:nvSpPr>
        <p:spPr>
          <a:xfrm>
            <a:off x="4630480" y="3099436"/>
            <a:ext cx="356000" cy="356000"/>
          </a:xfrm>
          <a:prstGeom prst="ellipse">
            <a:avLst/>
          </a:prstGeom>
          <a:solidFill>
            <a:srgbClr val="48A8D7"/>
          </a:solidFill>
          <a:ln>
            <a:noFill/>
          </a:ln>
        </p:spPr>
        <p:txBody>
          <a:bodyPr spcFirstLastPara="1" wrap="square" lIns="91400" tIns="91400" rIns="91400" bIns="914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56" b="0" i="0" u="none" strike="noStrike" kern="0" cap="none" spc="0" normalizeH="0" baseline="0" noProof="0">
                <a:ln>
                  <a:noFill/>
                </a:ln>
                <a:solidFill>
                  <a:srgbClr val="FFFFFF"/>
                </a:solidFill>
                <a:effectLst/>
                <a:uLnTx/>
                <a:uFillTx/>
                <a:latin typeface="Lato Black"/>
                <a:ea typeface="Lato Black"/>
                <a:cs typeface="Lato Black"/>
                <a:sym typeface="Lato Black"/>
              </a:rPr>
              <a:t>8</a:t>
            </a:r>
            <a:endParaRPr kumimoji="0" sz="2456" b="0" i="0" u="none" strike="noStrike" kern="0" cap="none" spc="0" normalizeH="0" baseline="0" noProof="0">
              <a:ln>
                <a:noFill/>
              </a:ln>
              <a:solidFill>
                <a:srgbClr val="FFFFFF"/>
              </a:solidFill>
              <a:effectLst/>
              <a:uLnTx/>
              <a:uFillTx/>
              <a:latin typeface="Lato Black"/>
              <a:ea typeface="Lato Black"/>
              <a:cs typeface="Lato Black"/>
              <a:sym typeface="Lato Black"/>
            </a:endParaRPr>
          </a:p>
        </p:txBody>
      </p:sp>
      <p:sp>
        <p:nvSpPr>
          <p:cNvPr id="109" name="Google Shape;109;p4"/>
          <p:cNvSpPr/>
          <p:nvPr/>
        </p:nvSpPr>
        <p:spPr>
          <a:xfrm>
            <a:off x="5254028" y="4785224"/>
            <a:ext cx="356000" cy="356000"/>
          </a:xfrm>
          <a:prstGeom prst="ellipse">
            <a:avLst/>
          </a:prstGeom>
          <a:solidFill>
            <a:srgbClr val="48A8D7"/>
          </a:solidFill>
          <a:ln>
            <a:noFill/>
          </a:ln>
        </p:spPr>
        <p:txBody>
          <a:bodyPr spcFirstLastPara="1" wrap="square" lIns="91400" tIns="91400" rIns="91400" bIns="914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56" b="0" i="0" u="none" strike="noStrike" kern="0" cap="none" spc="0" normalizeH="0" baseline="0" noProof="0">
                <a:ln>
                  <a:noFill/>
                </a:ln>
                <a:solidFill>
                  <a:srgbClr val="FFFFFF"/>
                </a:solidFill>
                <a:effectLst/>
                <a:uLnTx/>
                <a:uFillTx/>
                <a:latin typeface="Lato Black"/>
                <a:ea typeface="Lato Black"/>
                <a:cs typeface="Lato Black"/>
                <a:sym typeface="Lato Black"/>
              </a:rPr>
              <a:t>7</a:t>
            </a:r>
            <a:endParaRPr kumimoji="0" sz="2456" b="0" i="0" u="none" strike="noStrike" kern="0" cap="none" spc="0" normalizeH="0" baseline="0" noProof="0">
              <a:ln>
                <a:noFill/>
              </a:ln>
              <a:solidFill>
                <a:srgbClr val="FFFFFF"/>
              </a:solidFill>
              <a:effectLst/>
              <a:uLnTx/>
              <a:uFillTx/>
              <a:latin typeface="Lato Black"/>
              <a:ea typeface="Lato Black"/>
              <a:cs typeface="Lato Black"/>
              <a:sym typeface="Lato Black"/>
            </a:endParaRPr>
          </a:p>
        </p:txBody>
      </p:sp>
      <p:sp>
        <p:nvSpPr>
          <p:cNvPr id="110" name="Google Shape;110;p4"/>
          <p:cNvSpPr/>
          <p:nvPr/>
        </p:nvSpPr>
        <p:spPr>
          <a:xfrm>
            <a:off x="8843984" y="4786487"/>
            <a:ext cx="356000" cy="356000"/>
          </a:xfrm>
          <a:prstGeom prst="ellipse">
            <a:avLst/>
          </a:prstGeom>
          <a:solidFill>
            <a:srgbClr val="48A8D7"/>
          </a:solidFill>
          <a:ln>
            <a:noFill/>
          </a:ln>
        </p:spPr>
        <p:txBody>
          <a:bodyPr spcFirstLastPara="1" wrap="square" lIns="91400" tIns="91400" rIns="91400" bIns="914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56" b="0" i="0" u="none" strike="noStrike" kern="0" cap="none" spc="0" normalizeH="0" baseline="0" noProof="0">
                <a:ln>
                  <a:noFill/>
                </a:ln>
                <a:solidFill>
                  <a:srgbClr val="FFFFFF"/>
                </a:solidFill>
                <a:effectLst/>
                <a:uLnTx/>
                <a:uFillTx/>
                <a:latin typeface="Lato Black"/>
                <a:ea typeface="Lato Black"/>
                <a:cs typeface="Lato Black"/>
                <a:sym typeface="Lato Black"/>
              </a:rPr>
              <a:t>5</a:t>
            </a:r>
            <a:endParaRPr kumimoji="0" sz="2456" b="0" i="0" u="none" strike="noStrike" kern="0" cap="none" spc="0" normalizeH="0" baseline="0" noProof="0">
              <a:ln>
                <a:noFill/>
              </a:ln>
              <a:solidFill>
                <a:srgbClr val="FFFFFF"/>
              </a:solidFill>
              <a:effectLst/>
              <a:uLnTx/>
              <a:uFillTx/>
              <a:latin typeface="Lato Black"/>
              <a:ea typeface="Lato Black"/>
              <a:cs typeface="Lato Black"/>
              <a:sym typeface="Lato Black"/>
            </a:endParaRPr>
          </a:p>
        </p:txBody>
      </p:sp>
      <p:sp>
        <p:nvSpPr>
          <p:cNvPr id="111" name="Google Shape;111;p4"/>
          <p:cNvSpPr/>
          <p:nvPr/>
        </p:nvSpPr>
        <p:spPr>
          <a:xfrm>
            <a:off x="7049005" y="5496668"/>
            <a:ext cx="356000" cy="356000"/>
          </a:xfrm>
          <a:prstGeom prst="ellipse">
            <a:avLst/>
          </a:prstGeom>
          <a:solidFill>
            <a:srgbClr val="48A8D7"/>
          </a:solidFill>
          <a:ln>
            <a:noFill/>
          </a:ln>
        </p:spPr>
        <p:txBody>
          <a:bodyPr spcFirstLastPara="1" wrap="square" lIns="91400" tIns="91400" rIns="91400" bIns="914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56" b="0" i="0" u="none" strike="noStrike" kern="0" cap="none" spc="0" normalizeH="0" baseline="0" noProof="0">
                <a:ln>
                  <a:noFill/>
                </a:ln>
                <a:solidFill>
                  <a:srgbClr val="FFFFFF"/>
                </a:solidFill>
                <a:effectLst/>
                <a:uLnTx/>
                <a:uFillTx/>
                <a:latin typeface="Lato Black"/>
                <a:ea typeface="Lato Black"/>
                <a:cs typeface="Lato Black"/>
                <a:sym typeface="Lato Black"/>
              </a:rPr>
              <a:t>6</a:t>
            </a:r>
            <a:endParaRPr kumimoji="0" sz="2456" b="0" i="0" u="none" strike="noStrike" kern="0" cap="none" spc="0" normalizeH="0" baseline="0" noProof="0">
              <a:ln>
                <a:noFill/>
              </a:ln>
              <a:solidFill>
                <a:srgbClr val="FFFFFF"/>
              </a:solidFill>
              <a:effectLst/>
              <a:uLnTx/>
              <a:uFillTx/>
              <a:latin typeface="Lato Black"/>
              <a:ea typeface="Lato Black"/>
              <a:cs typeface="Lato Black"/>
              <a:sym typeface="Lato Black"/>
            </a:endParaRPr>
          </a:p>
        </p:txBody>
      </p:sp>
      <p:sp>
        <p:nvSpPr>
          <p:cNvPr id="112" name="Google Shape;112;p4"/>
          <p:cNvSpPr/>
          <p:nvPr/>
        </p:nvSpPr>
        <p:spPr>
          <a:xfrm>
            <a:off x="7118733" y="714833"/>
            <a:ext cx="356000" cy="356000"/>
          </a:xfrm>
          <a:prstGeom prst="ellipse">
            <a:avLst/>
          </a:prstGeom>
          <a:solidFill>
            <a:srgbClr val="48A8D7"/>
          </a:solidFill>
          <a:ln>
            <a:noFill/>
          </a:ln>
        </p:spPr>
        <p:txBody>
          <a:bodyPr spcFirstLastPara="1" wrap="square" lIns="91400" tIns="91400" rIns="91400" bIns="914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56" b="0" i="0" u="none" strike="noStrike" kern="0" cap="none" spc="0" normalizeH="0" baseline="0" noProof="0">
                <a:ln>
                  <a:noFill/>
                </a:ln>
                <a:solidFill>
                  <a:srgbClr val="FFFFFF"/>
                </a:solidFill>
                <a:effectLst/>
                <a:uLnTx/>
                <a:uFillTx/>
                <a:latin typeface="Lato Black"/>
                <a:ea typeface="Lato Black"/>
                <a:cs typeface="Lato Black"/>
                <a:sym typeface="Lato Black"/>
              </a:rPr>
              <a:t>2</a:t>
            </a:r>
            <a:endParaRPr kumimoji="0" sz="2456" b="0" i="0" u="none" strike="noStrike" kern="0" cap="none" spc="0" normalizeH="0" baseline="0" noProof="0">
              <a:ln>
                <a:noFill/>
              </a:ln>
              <a:solidFill>
                <a:srgbClr val="FFFFFF"/>
              </a:solidFill>
              <a:effectLst/>
              <a:uLnTx/>
              <a:uFillTx/>
              <a:latin typeface="Lato Black"/>
              <a:ea typeface="Lato Black"/>
              <a:cs typeface="Lato Black"/>
              <a:sym typeface="Lato Black"/>
            </a:endParaRPr>
          </a:p>
        </p:txBody>
      </p:sp>
      <p:sp>
        <p:nvSpPr>
          <p:cNvPr id="113" name="Google Shape;113;p4"/>
          <p:cNvSpPr/>
          <p:nvPr/>
        </p:nvSpPr>
        <p:spPr>
          <a:xfrm rot="6719653">
            <a:off x="8090291" y="1437881"/>
            <a:ext cx="264877" cy="177824"/>
          </a:xfrm>
          <a:prstGeom prst="triangle">
            <a:avLst>
              <a:gd name="adj" fmla="val 50000"/>
            </a:avLst>
          </a:prstGeom>
          <a:solidFill>
            <a:srgbClr val="DBDBDB"/>
          </a:solidFill>
          <a:ln>
            <a:noFill/>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p:nvPr/>
        </p:nvSpPr>
        <p:spPr>
          <a:xfrm rot="9515032">
            <a:off x="9586798" y="2777019"/>
            <a:ext cx="265104" cy="177827"/>
          </a:xfrm>
          <a:prstGeom prst="triangle">
            <a:avLst>
              <a:gd name="adj" fmla="val 50000"/>
            </a:avLst>
          </a:prstGeom>
          <a:solidFill>
            <a:srgbClr val="DBDBDB"/>
          </a:solidFill>
          <a:ln>
            <a:noFill/>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4"/>
          <p:cNvSpPr/>
          <p:nvPr/>
        </p:nvSpPr>
        <p:spPr>
          <a:xfrm rot="-9585482">
            <a:off x="9578658" y="4546021"/>
            <a:ext cx="264751" cy="177811"/>
          </a:xfrm>
          <a:prstGeom prst="triangle">
            <a:avLst>
              <a:gd name="adj" fmla="val 50000"/>
            </a:avLst>
          </a:prstGeom>
          <a:solidFill>
            <a:srgbClr val="DBDBDB"/>
          </a:solidFill>
          <a:ln>
            <a:noFill/>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4"/>
          <p:cNvSpPr/>
          <p:nvPr/>
        </p:nvSpPr>
        <p:spPr>
          <a:xfrm rot="-1308085">
            <a:off x="4841088" y="4507005"/>
            <a:ext cx="264951" cy="177896"/>
          </a:xfrm>
          <a:prstGeom prst="triangle">
            <a:avLst>
              <a:gd name="adj" fmla="val 50000"/>
            </a:avLst>
          </a:prstGeom>
          <a:solidFill>
            <a:srgbClr val="DBDBDB"/>
          </a:solidFill>
          <a:ln>
            <a:noFill/>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itle 1">
            <a:extLst>
              <a:ext uri="{FF2B5EF4-FFF2-40B4-BE49-F238E27FC236}">
                <a16:creationId xmlns:a16="http://schemas.microsoft.com/office/drawing/2014/main" id="{4359FAF5-33EE-1182-04C0-58C97751B2AF}"/>
              </a:ext>
            </a:extLst>
          </p:cNvPr>
          <p:cNvSpPr>
            <a:spLocks noGrp="1"/>
          </p:cNvSpPr>
          <p:nvPr>
            <p:ph type="title"/>
          </p:nvPr>
        </p:nvSpPr>
        <p:spPr>
          <a:xfrm>
            <a:off x="507952" y="900632"/>
            <a:ext cx="3276427" cy="2198804"/>
          </a:xfrm>
        </p:spPr>
        <p:txBody>
          <a:bodyPr>
            <a:noAutofit/>
          </a:bodyPr>
          <a:lstStyle/>
          <a:p>
            <a:pPr algn="ctr">
              <a:lnSpc>
                <a:spcPts val="4000"/>
              </a:lnSpc>
            </a:pPr>
            <a:r>
              <a:rPr lang="en-US" sz="4400" dirty="0">
                <a:latin typeface="Lato Light" panose="020F0502020204030203" pitchFamily="34" charset="0"/>
                <a:ea typeface="Lato Light" panose="020F0502020204030203" pitchFamily="34" charset="0"/>
                <a:cs typeface="Lato Light" panose="020F0502020204030203" pitchFamily="34" charset="0"/>
              </a:rPr>
              <a:t>The </a:t>
            </a:r>
            <a:br>
              <a:rPr lang="en-US" sz="4400" dirty="0">
                <a:latin typeface="Lato Light" panose="020F0502020204030203" pitchFamily="34" charset="0"/>
                <a:ea typeface="Lato Light" panose="020F0502020204030203" pitchFamily="34" charset="0"/>
                <a:cs typeface="Lato Light" panose="020F0502020204030203" pitchFamily="34" charset="0"/>
              </a:rPr>
            </a:br>
            <a:r>
              <a:rPr lang="en-US" sz="4400" dirty="0"/>
              <a:t>HIRING ACCURACY </a:t>
            </a:r>
            <a:r>
              <a:rPr lang="en-US" sz="4400" dirty="0">
                <a:latin typeface="Lato Light" panose="020F0502020204030203" pitchFamily="34" charset="0"/>
                <a:ea typeface="Lato Light" panose="020F0502020204030203" pitchFamily="34" charset="0"/>
                <a:cs typeface="Lato Light" panose="020F0502020204030203" pitchFamily="34" charset="0"/>
              </a:rPr>
              <a:t>Process</a:t>
            </a:r>
          </a:p>
        </p:txBody>
      </p:sp>
      <p:grpSp>
        <p:nvGrpSpPr>
          <p:cNvPr id="22" name="Group 21">
            <a:extLst>
              <a:ext uri="{FF2B5EF4-FFF2-40B4-BE49-F238E27FC236}">
                <a16:creationId xmlns:a16="http://schemas.microsoft.com/office/drawing/2014/main" id="{5507C8EA-7DCB-68C5-B00A-3DEFBC90F5E0}"/>
              </a:ext>
            </a:extLst>
          </p:cNvPr>
          <p:cNvGrpSpPr/>
          <p:nvPr/>
        </p:nvGrpSpPr>
        <p:grpSpPr>
          <a:xfrm>
            <a:off x="6645754" y="3175994"/>
            <a:ext cx="1503983" cy="2498674"/>
            <a:chOff x="5404908" y="1767929"/>
            <a:chExt cx="1503983" cy="2498674"/>
          </a:xfrm>
          <a:solidFill>
            <a:srgbClr val="3CB1E5"/>
          </a:solidFill>
        </p:grpSpPr>
        <p:sp>
          <p:nvSpPr>
            <p:cNvPr id="16" name="Rounded Rectangle 15">
              <a:extLst>
                <a:ext uri="{FF2B5EF4-FFF2-40B4-BE49-F238E27FC236}">
                  <a16:creationId xmlns:a16="http://schemas.microsoft.com/office/drawing/2014/main" id="{4D976419-053A-CCC1-F573-B064E6646E3B}"/>
                </a:ext>
              </a:extLst>
            </p:cNvPr>
            <p:cNvSpPr/>
            <p:nvPr/>
          </p:nvSpPr>
          <p:spPr>
            <a:xfrm>
              <a:off x="5404908" y="1767929"/>
              <a:ext cx="1495836" cy="1024456"/>
            </a:xfrm>
            <a:prstGeom prst="roundRect">
              <a:avLst/>
            </a:prstGeom>
            <a:solidFill>
              <a:srgbClr val="F7F8F9"/>
            </a:solidFill>
            <a:ln w="28575">
              <a:solidFill>
                <a:srgbClr val="F21D8D"/>
              </a:solidFill>
            </a:ln>
            <a:effectLst>
              <a:outerShdw blurRad="185738" algn="bl" rotWithShape="0">
                <a:srgbClr val="07223B">
                  <a:alpha val="15690"/>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400" b="1" i="0" u="none" strike="noStrike" kern="0" cap="none" spc="0" normalizeH="0" baseline="0" noProof="0" dirty="0">
                  <a:ln>
                    <a:noFill/>
                  </a:ln>
                  <a:solidFill>
                    <a:srgbClr val="F21D8D"/>
                  </a:solidFill>
                  <a:effectLst/>
                  <a:uLnTx/>
                  <a:uFillTx/>
                  <a:latin typeface="Lato"/>
                  <a:ea typeface="Lato"/>
                  <a:cs typeface="Lato"/>
                  <a:sym typeface="Arial"/>
                </a:rPr>
                <a:t>Currently We Are Here</a:t>
              </a:r>
            </a:p>
          </p:txBody>
        </p:sp>
        <p:cxnSp>
          <p:nvCxnSpPr>
            <p:cNvPr id="20" name="Straight Connector 19">
              <a:extLst>
                <a:ext uri="{FF2B5EF4-FFF2-40B4-BE49-F238E27FC236}">
                  <a16:creationId xmlns:a16="http://schemas.microsoft.com/office/drawing/2014/main" id="{BAA8F8DB-EF27-0877-89CF-86AE0336ADC2}"/>
                </a:ext>
              </a:extLst>
            </p:cNvPr>
            <p:cNvCxnSpPr>
              <a:cxnSpLocks/>
              <a:stCxn id="16" idx="2"/>
              <a:endCxn id="21" idx="4"/>
            </p:cNvCxnSpPr>
            <p:nvPr/>
          </p:nvCxnSpPr>
          <p:spPr>
            <a:xfrm>
              <a:off x="6152826" y="2792385"/>
              <a:ext cx="704856" cy="1467782"/>
            </a:xfrm>
            <a:prstGeom prst="line">
              <a:avLst/>
            </a:prstGeom>
            <a:grpFill/>
            <a:ln w="28575">
              <a:solidFill>
                <a:srgbClr val="F21D8D"/>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3C7329D-F6CC-E7A8-A918-749A7D34CEA9}"/>
                </a:ext>
              </a:extLst>
            </p:cNvPr>
            <p:cNvSpPr/>
            <p:nvPr/>
          </p:nvSpPr>
          <p:spPr>
            <a:xfrm rot="20239972">
              <a:off x="6742255" y="4099967"/>
              <a:ext cx="166636" cy="166636"/>
            </a:xfrm>
            <a:prstGeom prst="ellipse">
              <a:avLst/>
            </a:prstGeom>
            <a:solidFill>
              <a:srgbClr val="F21D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7" name="Graphic 6">
            <a:extLst>
              <a:ext uri="{FF2B5EF4-FFF2-40B4-BE49-F238E27FC236}">
                <a16:creationId xmlns:a16="http://schemas.microsoft.com/office/drawing/2014/main" id="{1D6B6792-3BEC-8B26-65CA-D510AB3D0B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2588" y="6095930"/>
            <a:ext cx="2326929" cy="2682875"/>
          </a:xfrm>
          <a:prstGeom prst="rect">
            <a:avLst/>
          </a:prstGeom>
        </p:spPr>
      </p:pic>
      <p:pic>
        <p:nvPicPr>
          <p:cNvPr id="8" name="Graphic 7">
            <a:extLst>
              <a:ext uri="{FF2B5EF4-FFF2-40B4-BE49-F238E27FC236}">
                <a16:creationId xmlns:a16="http://schemas.microsoft.com/office/drawing/2014/main" id="{7679BEBC-EB96-7C19-8F58-F17F3527D9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14621" y="209198"/>
            <a:ext cx="2789127" cy="3078475"/>
          </a:xfrm>
          <a:prstGeom prst="rect">
            <a:avLst/>
          </a:prstGeom>
        </p:spPr>
      </p:pic>
      <p:pic>
        <p:nvPicPr>
          <p:cNvPr id="9" name="Graphic 8">
            <a:extLst>
              <a:ext uri="{FF2B5EF4-FFF2-40B4-BE49-F238E27FC236}">
                <a16:creationId xmlns:a16="http://schemas.microsoft.com/office/drawing/2014/main" id="{A0F225F4-DCA0-9A69-FA09-B153671586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9513" y="4159994"/>
            <a:ext cx="2912179" cy="308069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2" name="Google Shape;192;p2"/>
          <p:cNvSpPr txBox="1"/>
          <p:nvPr/>
        </p:nvSpPr>
        <p:spPr>
          <a:xfrm>
            <a:off x="700550" y="1701825"/>
            <a:ext cx="9348325" cy="4401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b="1" dirty="0">
                <a:latin typeface="Lato"/>
                <a:ea typeface="Lato"/>
                <a:cs typeface="Lato"/>
                <a:sym typeface="Lato"/>
              </a:rPr>
              <a:t>Initial Goals</a:t>
            </a:r>
          </a:p>
          <a:p>
            <a:pPr marL="0" marR="0" lvl="0" indent="0" algn="l" rtl="0">
              <a:lnSpc>
                <a:spcPct val="100000"/>
              </a:lnSpc>
              <a:spcBef>
                <a:spcPts val="0"/>
              </a:spcBef>
              <a:spcAft>
                <a:spcPts val="0"/>
              </a:spcAft>
              <a:buClr>
                <a:srgbClr val="000000"/>
              </a:buClr>
              <a:buSzPts val="2400"/>
              <a:buFont typeface="Arial"/>
              <a:buNone/>
            </a:pPr>
            <a:r>
              <a:rPr lang="en-US" sz="1800" dirty="0">
                <a:solidFill>
                  <a:schemeClr val="tx1">
                    <a:lumMod val="75000"/>
                    <a:lumOff val="25000"/>
                  </a:schemeClr>
                </a:solidFill>
                <a:latin typeface="Lato"/>
                <a:ea typeface="Lato"/>
                <a:cs typeface="Lato"/>
                <a:sym typeface="Lato"/>
              </a:rPr>
              <a:t>Our focus when we kicked off our partnership</a:t>
            </a:r>
            <a:endParaRPr sz="1800" dirty="0">
              <a:solidFill>
                <a:schemeClr val="tx1">
                  <a:lumMod val="75000"/>
                  <a:lumOff val="25000"/>
                </a:schemeClr>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r>
              <a:rPr lang="en-US" sz="1800" dirty="0">
                <a:solidFill>
                  <a:schemeClr val="tx1">
                    <a:lumMod val="75000"/>
                    <a:lumOff val="25000"/>
                  </a:schemeClr>
                </a:solidFill>
                <a:latin typeface="Lato"/>
                <a:ea typeface="Lato"/>
                <a:cs typeface="Lato"/>
                <a:sym typeface="Lato"/>
              </a:rPr>
              <a:t>Objective A:</a:t>
            </a:r>
            <a:endParaRPr sz="1800" dirty="0">
              <a:solidFill>
                <a:schemeClr val="tx1">
                  <a:lumMod val="75000"/>
                  <a:lumOff val="25000"/>
                </a:schemeClr>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r>
              <a:rPr lang="en-US" sz="1800" dirty="0">
                <a:solidFill>
                  <a:schemeClr val="tx1">
                    <a:lumMod val="75000"/>
                    <a:lumOff val="25000"/>
                  </a:schemeClr>
                </a:solidFill>
                <a:latin typeface="Lato"/>
                <a:ea typeface="Lato"/>
                <a:cs typeface="Lato"/>
                <a:sym typeface="Lato"/>
              </a:rPr>
              <a:t>Objective B:</a:t>
            </a:r>
            <a:endParaRPr sz="1800" dirty="0">
              <a:solidFill>
                <a:schemeClr val="tx1">
                  <a:lumMod val="75000"/>
                  <a:lumOff val="25000"/>
                </a:schemeClr>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r>
              <a:rPr lang="en-US" sz="1800" dirty="0">
                <a:solidFill>
                  <a:schemeClr val="tx1">
                    <a:lumMod val="75000"/>
                    <a:lumOff val="25000"/>
                  </a:schemeClr>
                </a:solidFill>
                <a:latin typeface="Lato"/>
                <a:ea typeface="Lato"/>
                <a:cs typeface="Lato"/>
                <a:sym typeface="Lato"/>
              </a:rPr>
              <a:t>Objective C:</a:t>
            </a:r>
          </a:p>
          <a:p>
            <a:pPr marL="0" marR="0" lvl="0" indent="0" algn="l" rtl="0">
              <a:lnSpc>
                <a:spcPct val="100000"/>
              </a:lnSpc>
              <a:spcBef>
                <a:spcPts val="0"/>
              </a:spcBef>
              <a:spcAft>
                <a:spcPts val="0"/>
              </a:spcAft>
              <a:buClr>
                <a:srgbClr val="000000"/>
              </a:buClr>
              <a:buSzPts val="2400"/>
              <a:buFont typeface="Arial"/>
              <a:buNone/>
            </a:pPr>
            <a:r>
              <a:rPr lang="en-US" sz="1800" dirty="0">
                <a:solidFill>
                  <a:schemeClr val="tx1">
                    <a:lumMod val="75000"/>
                    <a:lumOff val="25000"/>
                  </a:schemeClr>
                </a:solidFill>
                <a:latin typeface="Lato"/>
                <a:ea typeface="Lato"/>
                <a:cs typeface="Lato"/>
                <a:sym typeface="Lato"/>
              </a:rPr>
              <a:t>Objective D:</a:t>
            </a:r>
          </a:p>
          <a:p>
            <a:pPr marL="0" marR="0" lvl="0" indent="0" algn="l" rtl="0">
              <a:lnSpc>
                <a:spcPct val="100000"/>
              </a:lnSpc>
              <a:spcBef>
                <a:spcPts val="0"/>
              </a:spcBef>
              <a:spcAft>
                <a:spcPts val="0"/>
              </a:spcAft>
              <a:buClr>
                <a:srgbClr val="000000"/>
              </a:buClr>
              <a:buSzPts val="2400"/>
              <a:buFont typeface="Arial"/>
              <a:buNone/>
            </a:pPr>
            <a:r>
              <a:rPr lang="en-US" sz="1800" dirty="0">
                <a:solidFill>
                  <a:schemeClr val="tx1">
                    <a:lumMod val="75000"/>
                    <a:lumOff val="25000"/>
                  </a:schemeClr>
                </a:solidFill>
                <a:latin typeface="Lato"/>
                <a:ea typeface="Lato"/>
                <a:cs typeface="Lato"/>
                <a:sym typeface="Lato"/>
              </a:rPr>
              <a:t>Objective E:</a:t>
            </a:r>
            <a:endParaRPr sz="1800" dirty="0">
              <a:solidFill>
                <a:schemeClr val="tx1">
                  <a:lumMod val="75000"/>
                  <a:lumOff val="25000"/>
                </a:schemeClr>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2000" dirty="0">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r>
              <a:rPr lang="en-US" sz="2000" b="1" dirty="0">
                <a:latin typeface="Lato"/>
                <a:ea typeface="Lato"/>
                <a:cs typeface="Lato"/>
                <a:sym typeface="Lato"/>
              </a:rPr>
              <a:t>Accomplished to Date</a:t>
            </a:r>
          </a:p>
          <a:p>
            <a:pPr marL="0" marR="0" lvl="0" indent="0" algn="l" rtl="0">
              <a:lnSpc>
                <a:spcPct val="100000"/>
              </a:lnSpc>
              <a:spcBef>
                <a:spcPts val="0"/>
              </a:spcBef>
              <a:spcAft>
                <a:spcPts val="0"/>
              </a:spcAft>
              <a:buClr>
                <a:srgbClr val="000000"/>
              </a:buClr>
              <a:buSzPts val="2400"/>
              <a:buFont typeface="Arial"/>
              <a:buNone/>
            </a:pPr>
            <a:r>
              <a:rPr lang="en-US" sz="1800" dirty="0">
                <a:solidFill>
                  <a:schemeClr val="tx1">
                    <a:lumMod val="75000"/>
                    <a:lumOff val="25000"/>
                  </a:schemeClr>
                </a:solidFill>
                <a:latin typeface="Lato"/>
                <a:ea typeface="Lato"/>
                <a:cs typeface="Lato"/>
                <a:sym typeface="Lato"/>
              </a:rPr>
              <a:t>Since then, we’ve (state top 2 - 3 deliverables and goals achieved. Ex: Increased conversion on 3x, implemented internal campaign with a 36-hr concept to launch timeline, and contributed to 15% increase in ratings. </a:t>
            </a:r>
            <a:endParaRPr sz="1800" dirty="0">
              <a:solidFill>
                <a:schemeClr val="tx1">
                  <a:lumMod val="75000"/>
                  <a:lumOff val="25000"/>
                </a:schemeClr>
              </a:solidFill>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endParaRPr sz="2000" dirty="0">
              <a:latin typeface="Lato"/>
              <a:ea typeface="Lato"/>
              <a:cs typeface="Lato"/>
              <a:sym typeface="Lato"/>
            </a:endParaRPr>
          </a:p>
          <a:p>
            <a:pPr marL="0" marR="0" lvl="0" indent="0" algn="l" rtl="0">
              <a:lnSpc>
                <a:spcPct val="100000"/>
              </a:lnSpc>
              <a:spcBef>
                <a:spcPts val="0"/>
              </a:spcBef>
              <a:spcAft>
                <a:spcPts val="0"/>
              </a:spcAft>
              <a:buClr>
                <a:srgbClr val="000000"/>
              </a:buClr>
              <a:buSzPts val="2400"/>
              <a:buFont typeface="Arial"/>
              <a:buNone/>
            </a:pPr>
            <a:r>
              <a:rPr lang="en-US" sz="2000" b="1" dirty="0">
                <a:latin typeface="Lato"/>
                <a:ea typeface="Lato"/>
                <a:cs typeface="Lato"/>
                <a:sym typeface="Lato"/>
              </a:rPr>
              <a:t>Next Phase</a:t>
            </a:r>
          </a:p>
          <a:p>
            <a:pPr marL="0" marR="0" lvl="0" indent="0" algn="l" rtl="0">
              <a:lnSpc>
                <a:spcPct val="100000"/>
              </a:lnSpc>
              <a:spcBef>
                <a:spcPts val="0"/>
              </a:spcBef>
              <a:spcAft>
                <a:spcPts val="0"/>
              </a:spcAft>
              <a:buClr>
                <a:srgbClr val="000000"/>
              </a:buClr>
              <a:buSzPts val="2400"/>
              <a:buFont typeface="Arial"/>
              <a:buNone/>
            </a:pPr>
            <a:r>
              <a:rPr lang="en-US" sz="1800" dirty="0">
                <a:solidFill>
                  <a:schemeClr val="tx1">
                    <a:lumMod val="75000"/>
                    <a:lumOff val="25000"/>
                  </a:schemeClr>
                </a:solidFill>
                <a:latin typeface="Lato"/>
                <a:ea typeface="Lato"/>
                <a:cs typeface="Lato"/>
                <a:sym typeface="Lato"/>
              </a:rPr>
              <a:t>As we look ahead to [Q3], and [2023], our focus will be on x, y, and z. </a:t>
            </a:r>
            <a:endParaRPr sz="1800" dirty="0">
              <a:solidFill>
                <a:schemeClr val="tx1">
                  <a:lumMod val="75000"/>
                  <a:lumOff val="25000"/>
                </a:schemeClr>
              </a:solidFill>
              <a:latin typeface="Lato"/>
              <a:ea typeface="Lato"/>
              <a:cs typeface="Lato"/>
              <a:sym typeface="Lato"/>
            </a:endParaRPr>
          </a:p>
        </p:txBody>
      </p:sp>
      <p:sp>
        <p:nvSpPr>
          <p:cNvPr id="2" name="Title 1">
            <a:extLst>
              <a:ext uri="{FF2B5EF4-FFF2-40B4-BE49-F238E27FC236}">
                <a16:creationId xmlns:a16="http://schemas.microsoft.com/office/drawing/2014/main" id="{B5E8A096-E121-31E7-3D34-C48BC7A4EC10}"/>
              </a:ext>
            </a:extLst>
          </p:cNvPr>
          <p:cNvSpPr>
            <a:spLocks noGrp="1"/>
          </p:cNvSpPr>
          <p:nvPr>
            <p:ph type="title"/>
          </p:nvPr>
        </p:nvSpPr>
        <p:spPr>
          <a:xfrm>
            <a:off x="507953" y="900632"/>
            <a:ext cx="8508726" cy="763600"/>
          </a:xfrm>
        </p:spPr>
        <p:txBody>
          <a:bodyPr/>
          <a:lstStyle/>
          <a:p>
            <a:r>
              <a:rPr lang="en-US" dirty="0"/>
              <a:t>Executive Partnership Summary</a:t>
            </a:r>
          </a:p>
        </p:txBody>
      </p:sp>
      <p:pic>
        <p:nvPicPr>
          <p:cNvPr id="4" name="Graphic 3">
            <a:extLst>
              <a:ext uri="{FF2B5EF4-FFF2-40B4-BE49-F238E27FC236}">
                <a16:creationId xmlns:a16="http://schemas.microsoft.com/office/drawing/2014/main" id="{DF8E579C-0335-1793-9337-812E1971FD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64575">
            <a:off x="-1517904" y="5964644"/>
            <a:ext cx="2340211" cy="2582988"/>
          </a:xfrm>
          <a:prstGeom prst="rect">
            <a:avLst/>
          </a:prstGeom>
        </p:spPr>
      </p:pic>
      <p:pic>
        <p:nvPicPr>
          <p:cNvPr id="3" name="Graphic 2">
            <a:extLst>
              <a:ext uri="{FF2B5EF4-FFF2-40B4-BE49-F238E27FC236}">
                <a16:creationId xmlns:a16="http://schemas.microsoft.com/office/drawing/2014/main" id="{B449C732-1819-4572-1961-A0522CFAFE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041750" flipH="1">
            <a:off x="4929453" y="4900598"/>
            <a:ext cx="8437181" cy="275413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grpSp>
        <p:nvGrpSpPr>
          <p:cNvPr id="2" name="Group 1">
            <a:extLst>
              <a:ext uri="{FF2B5EF4-FFF2-40B4-BE49-F238E27FC236}">
                <a16:creationId xmlns:a16="http://schemas.microsoft.com/office/drawing/2014/main" id="{2725C789-0714-DCD7-54EE-842528E7F3F6}"/>
              </a:ext>
            </a:extLst>
          </p:cNvPr>
          <p:cNvGrpSpPr/>
          <p:nvPr/>
        </p:nvGrpSpPr>
        <p:grpSpPr>
          <a:xfrm>
            <a:off x="2430427" y="1899863"/>
            <a:ext cx="1834289" cy="4399152"/>
            <a:chOff x="2520378" y="1852238"/>
            <a:chExt cx="2046476" cy="4399152"/>
          </a:xfrm>
        </p:grpSpPr>
        <p:sp>
          <p:nvSpPr>
            <p:cNvPr id="230" name="Google Shape;230;p5"/>
            <p:cNvSpPr/>
            <p:nvPr/>
          </p:nvSpPr>
          <p:spPr>
            <a:xfrm>
              <a:off x="2526502" y="2531605"/>
              <a:ext cx="2040352" cy="3719785"/>
            </a:xfrm>
            <a:prstGeom prst="rect">
              <a:avLst/>
            </a:prstGeom>
            <a:solidFill>
              <a:srgbClr val="F7F8F9"/>
            </a:solidFill>
            <a:ln>
              <a:noFill/>
            </a:ln>
          </p:spPr>
          <p:txBody>
            <a:bodyPr spcFirstLastPara="1" wrap="square" lIns="121900" tIns="121900" rIns="121900" bIns="121900" anchor="ctr" anchorCtr="0">
              <a:noAutofit/>
            </a:bodyPr>
            <a:lstStyle/>
            <a:p>
              <a:pPr>
                <a:buSzPts val="1400"/>
              </a:pPr>
              <a:endParaRPr dirty="0">
                <a:latin typeface="Lato" panose="020F0502020204030203" pitchFamily="34" charset="0"/>
              </a:endParaRPr>
            </a:p>
          </p:txBody>
        </p:sp>
        <p:sp>
          <p:nvSpPr>
            <p:cNvPr id="232" name="Google Shape;232;p5"/>
            <p:cNvSpPr txBox="1"/>
            <p:nvPr/>
          </p:nvSpPr>
          <p:spPr>
            <a:xfrm>
              <a:off x="2520378" y="2159468"/>
              <a:ext cx="1727300" cy="30937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i="0" u="none" strike="noStrike" cap="none">
                  <a:solidFill>
                    <a:srgbClr val="5E5E5E"/>
                  </a:solidFill>
                  <a:latin typeface="Lato" panose="020F0502020204030203" pitchFamily="34" charset="0"/>
                  <a:ea typeface="Roboto"/>
                  <a:cs typeface="Roboto"/>
                  <a:sym typeface="Roboto"/>
                </a:rPr>
                <a:t>2nd Adjustment</a:t>
              </a:r>
              <a:endParaRPr sz="900" i="0" u="sng" strike="noStrike" cap="none">
                <a:solidFill>
                  <a:srgbClr val="5E5E5E"/>
                </a:solidFill>
                <a:latin typeface="Lato" panose="020F0502020204030203" pitchFamily="34" charset="0"/>
                <a:ea typeface="Roboto"/>
                <a:cs typeface="Roboto"/>
                <a:sym typeface="Roboto"/>
              </a:endParaRPr>
            </a:p>
          </p:txBody>
        </p:sp>
        <p:sp>
          <p:nvSpPr>
            <p:cNvPr id="233" name="Google Shape;233;p5"/>
            <p:cNvSpPr txBox="1"/>
            <p:nvPr/>
          </p:nvSpPr>
          <p:spPr>
            <a:xfrm>
              <a:off x="2533053" y="2653929"/>
              <a:ext cx="2027677" cy="359732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000" b="0" i="0" u="sng" strike="noStrike" cap="none" dirty="0" err="1">
                  <a:solidFill>
                    <a:srgbClr val="5E5E5E"/>
                  </a:solidFill>
                  <a:latin typeface="Lato" panose="020F0502020204030203" pitchFamily="34" charset="0"/>
                  <a:ea typeface="Roboto"/>
                  <a:cs typeface="Roboto"/>
                  <a:sym typeface="Roboto"/>
                </a:rPr>
                <a:t>PATLive</a:t>
              </a:r>
              <a:r>
                <a:rPr lang="en-US" sz="1000" b="0" i="0" u="sng" strike="noStrike" cap="none" dirty="0">
                  <a:solidFill>
                    <a:srgbClr val="5E5E5E"/>
                  </a:solidFill>
                  <a:latin typeface="Lato" panose="020F0502020204030203" pitchFamily="34" charset="0"/>
                  <a:ea typeface="Roboto"/>
                  <a:cs typeface="Roboto"/>
                  <a:sym typeface="Roboto"/>
                </a:rPr>
                <a:t> Requested Changes</a:t>
              </a:r>
              <a:endParaRPr sz="1000" b="0" i="0" u="sng" strike="noStrike" cap="none" dirty="0">
                <a:solidFill>
                  <a:srgbClr val="5E5E5E"/>
                </a:solidFill>
                <a:latin typeface="Lato" panose="020F0502020204030203" pitchFamily="34" charset="0"/>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r>
                <a:rPr lang="en-US" sz="1000" b="0" i="0" u="none" strike="noStrike" cap="none" dirty="0">
                  <a:solidFill>
                    <a:srgbClr val="5E5E5E"/>
                  </a:solidFill>
                  <a:latin typeface="Lato" panose="020F0502020204030203" pitchFamily="34" charset="0"/>
                  <a:ea typeface="Roboto"/>
                  <a:cs typeface="Roboto"/>
                  <a:sym typeface="Roboto"/>
                </a:rPr>
                <a:t>Replaced:</a:t>
              </a: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Phone interview and Video interview were combined </a:t>
              </a: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000000"/>
                </a:buClr>
                <a:buSzPts val="1100"/>
                <a:buFont typeface="Arial"/>
                <a:buNone/>
              </a:pPr>
              <a:r>
                <a:rPr lang="en-US" sz="1000" b="0" i="0" u="none" strike="noStrike" cap="none" dirty="0">
                  <a:solidFill>
                    <a:srgbClr val="5E5E5E"/>
                  </a:solidFill>
                  <a:latin typeface="Lato" panose="020F0502020204030203" pitchFamily="34" charset="0"/>
                  <a:ea typeface="Roboto"/>
                  <a:cs typeface="Roboto"/>
                  <a:sym typeface="Roboto"/>
                </a:rPr>
                <a:t>Removed:</a:t>
              </a: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1 Pre-screen question</a:t>
              </a: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1 Interview question: disrespectful customers</a:t>
              </a: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000000"/>
                </a:buClr>
                <a:buSzPts val="1100"/>
                <a:buFont typeface="Arial"/>
                <a:buNone/>
              </a:pPr>
              <a:r>
                <a:rPr lang="en-US" sz="1000" b="0" i="0" u="none" strike="noStrike" cap="none" dirty="0">
                  <a:solidFill>
                    <a:srgbClr val="5E5E5E"/>
                  </a:solidFill>
                  <a:latin typeface="Lato" panose="020F0502020204030203" pitchFamily="34" charset="0"/>
                  <a:ea typeface="Roboto"/>
                  <a:cs typeface="Roboto"/>
                  <a:sym typeface="Roboto"/>
                </a:rPr>
                <a:t>Added: </a:t>
              </a: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Created Kickoff Step in stages</a:t>
              </a:r>
              <a:endParaRPr sz="1000" b="0" i="0" u="none" strike="noStrike" cap="none" dirty="0">
                <a:solidFill>
                  <a:srgbClr val="5E5E5E"/>
                </a:solidFill>
                <a:latin typeface="Lato" panose="020F0502020204030203" pitchFamily="34" charset="0"/>
                <a:ea typeface="Roboto"/>
                <a:cs typeface="Roboto"/>
                <a:sym typeface="Roboto"/>
              </a:endParaRPr>
            </a:p>
          </p:txBody>
        </p:sp>
        <p:sp>
          <p:nvSpPr>
            <p:cNvPr id="234" name="Google Shape;234;p5"/>
            <p:cNvSpPr txBox="1"/>
            <p:nvPr/>
          </p:nvSpPr>
          <p:spPr>
            <a:xfrm>
              <a:off x="2520378" y="1852238"/>
              <a:ext cx="1944256" cy="255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a:defPPr>
              <a:lvl1pPr marL="0" indent="0" algn="ctr">
                <a:lnSpc>
                  <a:spcPct val="115000"/>
                </a:lnSpc>
                <a:spcAft>
                  <a:spcPts val="2100"/>
                </a:spcAft>
                <a:buSzPts val="1300"/>
                <a:buNone/>
                <a:defRPr b="1">
                  <a:solidFill>
                    <a:srgbClr val="3CB1E5"/>
                  </a:solidFill>
                  <a:latin typeface="Lato Black" panose="020F0A02020204030203" pitchFamily="34" charset="0"/>
                  <a:ea typeface="Roboto"/>
                  <a:cs typeface="Roboto"/>
                </a:defRPr>
              </a:lvl1pPr>
            </a:lstStyle>
            <a:p>
              <a:pPr algn="l"/>
              <a:r>
                <a:rPr lang="en-US" sz="1600" dirty="0">
                  <a:sym typeface="Roboto"/>
                </a:rPr>
                <a:t>April 2022</a:t>
              </a:r>
              <a:endParaRPr sz="1600" dirty="0">
                <a:sym typeface="Roboto"/>
              </a:endParaRPr>
            </a:p>
          </p:txBody>
        </p:sp>
      </p:grpSp>
      <p:grpSp>
        <p:nvGrpSpPr>
          <p:cNvPr id="6" name="Group 5">
            <a:extLst>
              <a:ext uri="{FF2B5EF4-FFF2-40B4-BE49-F238E27FC236}">
                <a16:creationId xmlns:a16="http://schemas.microsoft.com/office/drawing/2014/main" id="{C6D18298-E95B-C41B-9490-75DFB570AA6B}"/>
              </a:ext>
            </a:extLst>
          </p:cNvPr>
          <p:cNvGrpSpPr/>
          <p:nvPr/>
        </p:nvGrpSpPr>
        <p:grpSpPr>
          <a:xfrm>
            <a:off x="513592" y="1899856"/>
            <a:ext cx="1834436" cy="4399159"/>
            <a:chOff x="314278" y="1852231"/>
            <a:chExt cx="2052381" cy="4399159"/>
          </a:xfrm>
        </p:grpSpPr>
        <p:sp>
          <p:nvSpPr>
            <p:cNvPr id="237" name="Google Shape;237;p5"/>
            <p:cNvSpPr/>
            <p:nvPr/>
          </p:nvSpPr>
          <p:spPr>
            <a:xfrm>
              <a:off x="320584" y="2531606"/>
              <a:ext cx="2046075" cy="3719784"/>
            </a:xfrm>
            <a:prstGeom prst="rect">
              <a:avLst/>
            </a:prstGeom>
            <a:solidFill>
              <a:srgbClr val="F7F8F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Lato" panose="020F0502020204030203" pitchFamily="34" charset="0"/>
                <a:sym typeface="Arial"/>
              </a:endParaRPr>
            </a:p>
          </p:txBody>
        </p:sp>
        <p:sp>
          <p:nvSpPr>
            <p:cNvPr id="240" name="Google Shape;240;p5"/>
            <p:cNvSpPr txBox="1"/>
            <p:nvPr/>
          </p:nvSpPr>
          <p:spPr>
            <a:xfrm>
              <a:off x="314278" y="2159468"/>
              <a:ext cx="1651047" cy="29584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i="0" u="none" strike="noStrike" cap="none" dirty="0">
                  <a:solidFill>
                    <a:srgbClr val="5E5E5E"/>
                  </a:solidFill>
                  <a:latin typeface="Lato" panose="020F0502020204030203" pitchFamily="34" charset="0"/>
                  <a:ea typeface="Roboto"/>
                  <a:cs typeface="Roboto"/>
                  <a:sym typeface="Roboto"/>
                </a:rPr>
                <a:t>1st Adjustment</a:t>
              </a:r>
              <a:endParaRPr i="0" u="none" strike="noStrike" cap="none" dirty="0">
                <a:solidFill>
                  <a:srgbClr val="5E5E5E"/>
                </a:solidFill>
                <a:latin typeface="Lato" panose="020F0502020204030203" pitchFamily="34" charset="0"/>
                <a:ea typeface="Roboto"/>
                <a:cs typeface="Roboto"/>
                <a:sym typeface="Roboto"/>
              </a:endParaRPr>
            </a:p>
          </p:txBody>
        </p:sp>
        <p:sp>
          <p:nvSpPr>
            <p:cNvPr id="241" name="Google Shape;241;p5"/>
            <p:cNvSpPr txBox="1"/>
            <p:nvPr/>
          </p:nvSpPr>
          <p:spPr>
            <a:xfrm>
              <a:off x="326878" y="2653903"/>
              <a:ext cx="2034084" cy="3061097"/>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000" b="0" i="0" u="sng" strike="noStrike" cap="none" dirty="0">
                  <a:solidFill>
                    <a:srgbClr val="5E5E5E"/>
                  </a:solidFill>
                  <a:latin typeface="Lato" panose="020F0502020204030203" pitchFamily="34" charset="0"/>
                  <a:ea typeface="Roboto"/>
                  <a:cs typeface="Roboto"/>
                  <a:sym typeface="Roboto"/>
                </a:rPr>
                <a:t>JF Recommended</a:t>
              </a:r>
              <a:endParaRPr sz="1000" b="0" i="0" u="sng" strike="noStrike" cap="none" dirty="0">
                <a:solidFill>
                  <a:srgbClr val="5E5E5E"/>
                </a:solidFill>
                <a:latin typeface="Lato" panose="020F0502020204030203" pitchFamily="34" charset="0"/>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r>
                <a:rPr lang="en-US" sz="1000" b="0" i="0" u="none" strike="noStrike" cap="none" dirty="0">
                  <a:solidFill>
                    <a:srgbClr val="5E5E5E"/>
                  </a:solidFill>
                  <a:latin typeface="Lato" panose="020F0502020204030203" pitchFamily="34" charset="0"/>
                  <a:ea typeface="Roboto"/>
                  <a:cs typeface="Roboto"/>
                  <a:sym typeface="Roboto"/>
                </a:rPr>
                <a:t>Replaced:</a:t>
              </a: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5E5E5E"/>
                </a:buClr>
                <a:buSzPts val="1100"/>
                <a:buFont typeface="Roboto"/>
                <a:buChar char="●"/>
              </a:pPr>
              <a:r>
                <a:rPr lang="en-US" sz="1000" b="1" i="0" u="none" strike="noStrike" cap="none" dirty="0">
                  <a:solidFill>
                    <a:srgbClr val="5E5E5E"/>
                  </a:solidFill>
                  <a:latin typeface="Lato" panose="020F0502020204030203" pitchFamily="34" charset="0"/>
                  <a:ea typeface="Roboto"/>
                  <a:cs typeface="Roboto"/>
                  <a:sym typeface="Roboto"/>
                </a:rPr>
                <a:t>Performance Model</a:t>
              </a:r>
              <a:endParaRPr sz="1000" b="1"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Pre-screen Ambition question to Video Response</a:t>
              </a: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Updated scoring criteria in interviews</a:t>
              </a:r>
              <a:endParaRPr sz="1000" b="0" i="0" u="none" strike="noStrike" cap="none" dirty="0">
                <a:solidFill>
                  <a:srgbClr val="5E5E5E"/>
                </a:solidFill>
                <a:latin typeface="Lato" panose="020F0502020204030203" pitchFamily="34" charset="0"/>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5E5E5E"/>
                </a:solidFill>
                <a:latin typeface="Lato" panose="020F0502020204030203" pitchFamily="34" charset="0"/>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r>
                <a:rPr lang="en-US" sz="1000" b="0" i="0" u="sng" strike="noStrike" cap="none" dirty="0" err="1">
                  <a:solidFill>
                    <a:srgbClr val="5E5E5E"/>
                  </a:solidFill>
                  <a:latin typeface="Lato" panose="020F0502020204030203" pitchFamily="34" charset="0"/>
                  <a:ea typeface="Roboto"/>
                  <a:cs typeface="Roboto"/>
                  <a:sym typeface="Roboto"/>
                </a:rPr>
                <a:t>PATLive</a:t>
              </a:r>
              <a:r>
                <a:rPr lang="en-US" sz="1000" b="0" i="0" u="sng" strike="noStrike" cap="none" dirty="0">
                  <a:solidFill>
                    <a:srgbClr val="5E5E5E"/>
                  </a:solidFill>
                  <a:latin typeface="Lato" panose="020F0502020204030203" pitchFamily="34" charset="0"/>
                  <a:ea typeface="Roboto"/>
                  <a:cs typeface="Roboto"/>
                  <a:sym typeface="Roboto"/>
                </a:rPr>
                <a:t> Requested Changes</a:t>
              </a:r>
              <a:endParaRPr sz="1000" b="0" i="0" u="sng" strike="noStrike" cap="none" dirty="0">
                <a:solidFill>
                  <a:srgbClr val="5E5E5E"/>
                </a:solidFill>
                <a:latin typeface="Lato" panose="020F0502020204030203" pitchFamily="34" charset="0"/>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r>
                <a:rPr lang="en-US" sz="1000" b="0" i="0" u="none" strike="noStrike" cap="none" dirty="0">
                  <a:solidFill>
                    <a:srgbClr val="5E5E5E"/>
                  </a:solidFill>
                  <a:latin typeface="Lato" panose="020F0502020204030203" pitchFamily="34" charset="0"/>
                  <a:ea typeface="Roboto"/>
                  <a:cs typeface="Roboto"/>
                  <a:sym typeface="Roboto"/>
                </a:rPr>
                <a:t>Removed:</a:t>
              </a: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6 Interview questions</a:t>
              </a: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000000"/>
                </a:buClr>
                <a:buSzPts val="1100"/>
                <a:buFont typeface="Arial"/>
                <a:buNone/>
              </a:pPr>
              <a:r>
                <a:rPr lang="en-US" sz="1000" b="0" i="0" u="none" strike="noStrike" cap="none" dirty="0">
                  <a:solidFill>
                    <a:srgbClr val="5E5E5E"/>
                  </a:solidFill>
                  <a:latin typeface="Lato" panose="020F0502020204030203" pitchFamily="34" charset="0"/>
                  <a:ea typeface="Roboto"/>
                  <a:cs typeface="Roboto"/>
                  <a:sym typeface="Roboto"/>
                </a:rPr>
                <a:t>Added:</a:t>
              </a: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4 Interview questions: Coping ability, Employee quote, Integrity, Real Job Preview</a:t>
              </a:r>
              <a:endParaRPr sz="1000" b="0" i="0" u="none" strike="noStrike" cap="none" dirty="0">
                <a:solidFill>
                  <a:srgbClr val="5E5E5E"/>
                </a:solidFill>
                <a:latin typeface="Lato" panose="020F0502020204030203" pitchFamily="34" charset="0"/>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5E5E5E"/>
                </a:solidFill>
                <a:latin typeface="Lato" panose="020F0502020204030203" pitchFamily="34" charset="0"/>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endParaRPr sz="800" b="0" i="0" u="none" strike="noStrike" cap="none" dirty="0">
                <a:solidFill>
                  <a:srgbClr val="5E5E5E"/>
                </a:solidFill>
                <a:latin typeface="Lato" panose="020F0502020204030203" pitchFamily="34" charset="0"/>
                <a:ea typeface="Roboto"/>
                <a:cs typeface="Roboto"/>
                <a:sym typeface="Roboto"/>
              </a:endParaRPr>
            </a:p>
          </p:txBody>
        </p:sp>
        <p:sp>
          <p:nvSpPr>
            <p:cNvPr id="242" name="Google Shape;242;p5"/>
            <p:cNvSpPr txBox="1"/>
            <p:nvPr/>
          </p:nvSpPr>
          <p:spPr>
            <a:xfrm>
              <a:off x="314278" y="1852231"/>
              <a:ext cx="1998702" cy="255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a:defPPr>
              <a:lvl1pPr marL="0" indent="0" algn="ctr">
                <a:lnSpc>
                  <a:spcPct val="115000"/>
                </a:lnSpc>
                <a:spcAft>
                  <a:spcPts val="2100"/>
                </a:spcAft>
                <a:buSzPts val="1300"/>
                <a:buNone/>
                <a:defRPr b="1">
                  <a:solidFill>
                    <a:srgbClr val="3CB1E5"/>
                  </a:solidFill>
                  <a:latin typeface="Lato Black" panose="020F0A02020204030203" pitchFamily="34" charset="0"/>
                  <a:ea typeface="Roboto"/>
                  <a:cs typeface="Roboto"/>
                </a:defRPr>
              </a:lvl1pPr>
            </a:lstStyle>
            <a:p>
              <a:pPr algn="l"/>
              <a:r>
                <a:rPr lang="en-US" sz="1600" dirty="0">
                  <a:sym typeface="Roboto"/>
                </a:rPr>
                <a:t>February 2022</a:t>
              </a:r>
              <a:endParaRPr sz="1600" dirty="0">
                <a:sym typeface="Roboto"/>
              </a:endParaRPr>
            </a:p>
          </p:txBody>
        </p:sp>
      </p:grpSp>
      <p:grpSp>
        <p:nvGrpSpPr>
          <p:cNvPr id="3" name="Group 2">
            <a:extLst>
              <a:ext uri="{FF2B5EF4-FFF2-40B4-BE49-F238E27FC236}">
                <a16:creationId xmlns:a16="http://schemas.microsoft.com/office/drawing/2014/main" id="{BFCA054E-B92A-8677-E994-F561ECC0CBA9}"/>
              </a:ext>
            </a:extLst>
          </p:cNvPr>
          <p:cNvGrpSpPr/>
          <p:nvPr/>
        </p:nvGrpSpPr>
        <p:grpSpPr>
          <a:xfrm>
            <a:off x="4352678" y="1886563"/>
            <a:ext cx="1828800" cy="4412314"/>
            <a:chOff x="4732460" y="1838938"/>
            <a:chExt cx="2040357" cy="4412314"/>
          </a:xfrm>
        </p:grpSpPr>
        <p:sp>
          <p:nvSpPr>
            <p:cNvPr id="245" name="Google Shape;245;p5"/>
            <p:cNvSpPr/>
            <p:nvPr/>
          </p:nvSpPr>
          <p:spPr>
            <a:xfrm>
              <a:off x="4732460" y="2535428"/>
              <a:ext cx="2034084" cy="3715824"/>
            </a:xfrm>
            <a:prstGeom prst="rect">
              <a:avLst/>
            </a:prstGeom>
            <a:solidFill>
              <a:srgbClr val="F7F8F9"/>
            </a:solidFill>
            <a:ln>
              <a:noFill/>
            </a:ln>
          </p:spPr>
          <p:txBody>
            <a:bodyPr spcFirstLastPara="1" wrap="square" lIns="121900" tIns="121900" rIns="121900" bIns="121900" anchor="ctr" anchorCtr="0">
              <a:noAutofit/>
            </a:bodyPr>
            <a:lstStyle/>
            <a:p>
              <a:pPr>
                <a:buSzPts val="1400"/>
              </a:pPr>
              <a:endParaRPr dirty="0">
                <a:latin typeface="Lato" panose="020F0502020204030203" pitchFamily="34" charset="0"/>
              </a:endParaRPr>
            </a:p>
          </p:txBody>
        </p:sp>
        <p:sp>
          <p:nvSpPr>
            <p:cNvPr id="248" name="Google Shape;248;p5"/>
            <p:cNvSpPr txBox="1"/>
            <p:nvPr/>
          </p:nvSpPr>
          <p:spPr>
            <a:xfrm>
              <a:off x="4738660" y="2159468"/>
              <a:ext cx="1714826" cy="2819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i="0" u="none" strike="noStrike" cap="none" dirty="0">
                  <a:solidFill>
                    <a:srgbClr val="5E5E5E"/>
                  </a:solidFill>
                  <a:latin typeface="Lato" panose="020F0502020204030203" pitchFamily="34" charset="0"/>
                  <a:ea typeface="Roboto"/>
                  <a:cs typeface="Roboto"/>
                  <a:sym typeface="Roboto"/>
                </a:rPr>
                <a:t>3rd Adjustment</a:t>
              </a:r>
              <a:endParaRPr i="0" u="none" strike="noStrike" cap="none" dirty="0">
                <a:solidFill>
                  <a:srgbClr val="5E5E5E"/>
                </a:solidFill>
                <a:latin typeface="Lato" panose="020F0502020204030203" pitchFamily="34" charset="0"/>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endParaRPr sz="900" i="0" u="sng" strike="noStrike" cap="none" dirty="0">
                <a:solidFill>
                  <a:srgbClr val="5E5E5E"/>
                </a:solidFill>
                <a:latin typeface="Lato" panose="020F0502020204030203" pitchFamily="34" charset="0"/>
                <a:ea typeface="Roboto"/>
                <a:cs typeface="Roboto"/>
                <a:sym typeface="Roboto"/>
              </a:endParaRPr>
            </a:p>
          </p:txBody>
        </p:sp>
        <p:sp>
          <p:nvSpPr>
            <p:cNvPr id="249" name="Google Shape;249;p5"/>
            <p:cNvSpPr txBox="1"/>
            <p:nvPr/>
          </p:nvSpPr>
          <p:spPr>
            <a:xfrm>
              <a:off x="4738733" y="2666104"/>
              <a:ext cx="2034084" cy="3584756"/>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000" b="0" i="0" u="sng" strike="noStrike" cap="none" dirty="0">
                  <a:solidFill>
                    <a:srgbClr val="5E5E5E"/>
                  </a:solidFill>
                  <a:latin typeface="Lato" panose="020F0502020204030203" pitchFamily="34" charset="0"/>
                  <a:ea typeface="Roboto"/>
                  <a:cs typeface="Roboto"/>
                  <a:sym typeface="Roboto"/>
                </a:rPr>
                <a:t>JF Recommended:</a:t>
              </a:r>
              <a:endParaRPr sz="1000" b="0" i="0" u="none" strike="noStrike" cap="none" dirty="0">
                <a:solidFill>
                  <a:srgbClr val="000000"/>
                </a:solidFill>
                <a:latin typeface="Lato" panose="020F0502020204030203" pitchFamily="34" charset="0"/>
                <a:sym typeface="Arial"/>
              </a:endParaRPr>
            </a:p>
            <a:p>
              <a:pPr marL="457200" marR="0" lvl="0" indent="-228600" algn="l" rtl="0">
                <a:lnSpc>
                  <a:spcPct val="100000"/>
                </a:lnSpc>
                <a:spcBef>
                  <a:spcPts val="0"/>
                </a:spcBef>
                <a:spcAft>
                  <a:spcPts val="0"/>
                </a:spcAft>
                <a:buClr>
                  <a:srgbClr val="5E5E5E"/>
                </a:buClr>
                <a:buSzPts val="1100"/>
                <a:buFont typeface="Roboto"/>
                <a:buNone/>
              </a:pP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Separated Pre-Screen and Job Preview into 2 different activities</a:t>
              </a:r>
              <a:endParaRPr sz="1000" b="0" i="0" u="none" strike="noStrike" cap="none" dirty="0">
                <a:solidFill>
                  <a:srgbClr val="000000"/>
                </a:solidFill>
                <a:latin typeface="Lato" panose="020F0502020204030203" pitchFamily="34" charset="0"/>
                <a:sym typeface="Arial"/>
              </a:endParaRPr>
            </a:p>
            <a:p>
              <a:pPr marL="298450" marR="0" lvl="0" indent="-298450" algn="l" rtl="0">
                <a:lnSpc>
                  <a:spcPct val="100000"/>
                </a:lnSpc>
                <a:spcBef>
                  <a:spcPts val="0"/>
                </a:spcBef>
                <a:spcAft>
                  <a:spcPts val="0"/>
                </a:spcAft>
                <a:buClr>
                  <a:srgbClr val="000000"/>
                </a:buClr>
                <a:buSzPts val="1100"/>
                <a:buFont typeface="Arial"/>
                <a:buNone/>
              </a:pPr>
              <a:r>
                <a:rPr lang="en-US" sz="1000" b="0" i="0" u="none" strike="noStrike" cap="none" dirty="0">
                  <a:solidFill>
                    <a:srgbClr val="5E5E5E"/>
                  </a:solidFill>
                  <a:latin typeface="Lato" panose="020F0502020204030203" pitchFamily="34" charset="0"/>
                  <a:ea typeface="Roboto"/>
                  <a:cs typeface="Roboto"/>
                  <a:sym typeface="Roboto"/>
                </a:rPr>
                <a:t>Removed:</a:t>
              </a:r>
              <a:endParaRPr sz="1000" b="0" i="0" u="none" strike="noStrike" cap="none" dirty="0">
                <a:solidFill>
                  <a:srgbClr val="000000"/>
                </a:solidFill>
                <a:latin typeface="Lato" panose="020F0502020204030203" pitchFamily="34" charset="0"/>
                <a:sym typeface="Arial"/>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Question about min hours per day available to work</a:t>
              </a:r>
              <a:endParaRPr sz="1000" b="0" i="0" u="none" strike="noStrike" cap="none" dirty="0">
                <a:solidFill>
                  <a:srgbClr val="000000"/>
                </a:solidFill>
                <a:latin typeface="Lato" panose="020F0502020204030203" pitchFamily="34" charset="0"/>
                <a:sym typeface="Arial"/>
              </a:endParaRPr>
            </a:p>
            <a:p>
              <a:pPr marL="298450" marR="0" lvl="0" indent="-298450" algn="l" rtl="0">
                <a:lnSpc>
                  <a:spcPct val="100000"/>
                </a:lnSpc>
                <a:spcBef>
                  <a:spcPts val="0"/>
                </a:spcBef>
                <a:spcAft>
                  <a:spcPts val="0"/>
                </a:spcAft>
                <a:buClr>
                  <a:srgbClr val="000000"/>
                </a:buClr>
                <a:buSzPts val="1100"/>
                <a:buFont typeface="Arial"/>
                <a:buNone/>
              </a:pPr>
              <a:r>
                <a:rPr lang="en-US" sz="1000" b="0" i="0" u="none" strike="noStrike" cap="none" dirty="0">
                  <a:solidFill>
                    <a:srgbClr val="5E5E5E"/>
                  </a:solidFill>
                  <a:latin typeface="Lato" panose="020F0502020204030203" pitchFamily="34" charset="0"/>
                  <a:ea typeface="Roboto"/>
                  <a:cs typeface="Roboto"/>
                  <a:sym typeface="Roboto"/>
                </a:rPr>
                <a:t>Added:</a:t>
              </a:r>
              <a:endParaRPr sz="1000" b="0" i="0" u="none" strike="noStrike" cap="none" dirty="0">
                <a:solidFill>
                  <a:srgbClr val="000000"/>
                </a:solidFill>
                <a:latin typeface="Lato" panose="020F0502020204030203" pitchFamily="34" charset="0"/>
                <a:sym typeface="Arial"/>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Attribute questions targeting </a:t>
              </a:r>
              <a:r>
                <a:rPr lang="en-US" sz="1000" b="1" i="0" u="none" strike="noStrike" cap="none" dirty="0">
                  <a:solidFill>
                    <a:srgbClr val="5E5E5E"/>
                  </a:solidFill>
                  <a:latin typeface="Lato" panose="020F0502020204030203" pitchFamily="34" charset="0"/>
                  <a:ea typeface="Roboto"/>
                  <a:cs typeface="Roboto"/>
                  <a:sym typeface="Roboto"/>
                </a:rPr>
                <a:t>Increased Conflict Tolerance &amp; Reduced Conflict Tolerance</a:t>
              </a:r>
              <a:endParaRPr sz="1000" b="1" i="0" u="none" strike="noStrike" cap="none" dirty="0">
                <a:solidFill>
                  <a:srgbClr val="5E5E5E"/>
                </a:solidFill>
                <a:latin typeface="Lato" panose="020F0502020204030203" pitchFamily="34" charset="0"/>
                <a:ea typeface="Roboto"/>
                <a:cs typeface="Roboto"/>
                <a:sym typeface="Roboto"/>
              </a:endParaRPr>
            </a:p>
          </p:txBody>
        </p:sp>
        <p:sp>
          <p:nvSpPr>
            <p:cNvPr id="250" name="Google Shape;250;p5"/>
            <p:cNvSpPr txBox="1"/>
            <p:nvPr/>
          </p:nvSpPr>
          <p:spPr>
            <a:xfrm>
              <a:off x="4738660" y="1838938"/>
              <a:ext cx="1944256" cy="28196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indent="0" algn="ctr">
                <a:lnSpc>
                  <a:spcPct val="115000"/>
                </a:lnSpc>
                <a:spcAft>
                  <a:spcPts val="2100"/>
                </a:spcAft>
                <a:buSzPts val="1300"/>
                <a:buNone/>
                <a:defRPr b="1">
                  <a:solidFill>
                    <a:srgbClr val="3CB1E5"/>
                  </a:solidFill>
                  <a:latin typeface="Lato Black" panose="020F0A02020204030203" pitchFamily="34" charset="0"/>
                  <a:ea typeface="Roboto"/>
                  <a:cs typeface="Roboto"/>
                </a:defRPr>
              </a:lvl1pPr>
            </a:lstStyle>
            <a:p>
              <a:pPr algn="l"/>
              <a:r>
                <a:rPr lang="en-US" sz="1600" dirty="0">
                  <a:sym typeface="Roboto"/>
                </a:rPr>
                <a:t>June 2022</a:t>
              </a:r>
              <a:endParaRPr sz="1600" dirty="0">
                <a:sym typeface="Roboto"/>
              </a:endParaRPr>
            </a:p>
          </p:txBody>
        </p:sp>
      </p:grpSp>
      <p:grpSp>
        <p:nvGrpSpPr>
          <p:cNvPr id="4" name="Group 3">
            <a:extLst>
              <a:ext uri="{FF2B5EF4-FFF2-40B4-BE49-F238E27FC236}">
                <a16:creationId xmlns:a16="http://schemas.microsoft.com/office/drawing/2014/main" id="{30EAAC4E-24BD-3E81-CDF1-8471EFA0C496}"/>
              </a:ext>
            </a:extLst>
          </p:cNvPr>
          <p:cNvGrpSpPr/>
          <p:nvPr/>
        </p:nvGrpSpPr>
        <p:grpSpPr>
          <a:xfrm>
            <a:off x="6274929" y="1886170"/>
            <a:ext cx="1828800" cy="4412312"/>
            <a:chOff x="6938271" y="1838545"/>
            <a:chExt cx="2040359" cy="4412312"/>
          </a:xfrm>
        </p:grpSpPr>
        <p:sp>
          <p:nvSpPr>
            <p:cNvPr id="253" name="Google Shape;253;p5"/>
            <p:cNvSpPr/>
            <p:nvPr/>
          </p:nvSpPr>
          <p:spPr>
            <a:xfrm>
              <a:off x="6938271" y="2535033"/>
              <a:ext cx="2034082" cy="3715824"/>
            </a:xfrm>
            <a:prstGeom prst="rect">
              <a:avLst/>
            </a:prstGeom>
            <a:solidFill>
              <a:srgbClr val="F7F8F9"/>
            </a:solidFill>
            <a:ln>
              <a:noFill/>
            </a:ln>
          </p:spPr>
          <p:txBody>
            <a:bodyPr spcFirstLastPara="1" wrap="square" lIns="121900" tIns="121900" rIns="121900" bIns="121900" anchor="ctr" anchorCtr="0">
              <a:noAutofit/>
            </a:bodyPr>
            <a:lstStyle/>
            <a:p>
              <a:pPr>
                <a:buSzPts val="1400"/>
              </a:pPr>
              <a:endParaRPr dirty="0">
                <a:latin typeface="Lato" panose="020F0502020204030203" pitchFamily="34" charset="0"/>
              </a:endParaRPr>
            </a:p>
          </p:txBody>
        </p:sp>
        <p:sp>
          <p:nvSpPr>
            <p:cNvPr id="256" name="Google Shape;256;p5"/>
            <p:cNvSpPr txBox="1"/>
            <p:nvPr/>
          </p:nvSpPr>
          <p:spPr>
            <a:xfrm>
              <a:off x="6944472" y="2159468"/>
              <a:ext cx="1578761" cy="2819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i="0" u="none" strike="noStrike" cap="none" dirty="0">
                  <a:solidFill>
                    <a:srgbClr val="5E5E5E"/>
                  </a:solidFill>
                  <a:latin typeface="Lato" panose="020F0502020204030203" pitchFamily="34" charset="0"/>
                  <a:ea typeface="Roboto"/>
                  <a:cs typeface="Roboto"/>
                  <a:sym typeface="Roboto"/>
                </a:rPr>
                <a:t>4th Adjustment</a:t>
              </a:r>
              <a:endParaRPr i="0" u="none" strike="noStrike" cap="none" dirty="0">
                <a:solidFill>
                  <a:srgbClr val="5E5E5E"/>
                </a:solidFill>
                <a:latin typeface="Lato" panose="020F0502020204030203" pitchFamily="34" charset="0"/>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endParaRPr sz="900" i="0" u="sng" strike="noStrike" cap="none" dirty="0">
                <a:solidFill>
                  <a:srgbClr val="5E5E5E"/>
                </a:solidFill>
                <a:latin typeface="Lato" panose="020F0502020204030203" pitchFamily="34" charset="0"/>
                <a:ea typeface="Roboto"/>
                <a:cs typeface="Roboto"/>
                <a:sym typeface="Roboto"/>
              </a:endParaRPr>
            </a:p>
          </p:txBody>
        </p:sp>
        <p:sp>
          <p:nvSpPr>
            <p:cNvPr id="257" name="Google Shape;257;p5"/>
            <p:cNvSpPr txBox="1"/>
            <p:nvPr/>
          </p:nvSpPr>
          <p:spPr>
            <a:xfrm>
              <a:off x="6944547" y="2665708"/>
              <a:ext cx="2034083" cy="3584756"/>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000" b="0" i="0" u="sng" strike="noStrike" cap="none" dirty="0">
                  <a:solidFill>
                    <a:srgbClr val="5E5E5E"/>
                  </a:solidFill>
                  <a:latin typeface="Lato" panose="020F0502020204030203" pitchFamily="34" charset="0"/>
                  <a:ea typeface="Roboto"/>
                  <a:cs typeface="Roboto"/>
                  <a:sym typeface="Roboto"/>
                </a:rPr>
                <a:t>JF Recommended: </a:t>
              </a:r>
              <a:endParaRPr sz="1000" b="0" i="0" u="none" strike="noStrike" cap="none" dirty="0">
                <a:solidFill>
                  <a:srgbClr val="000000"/>
                </a:solidFill>
                <a:latin typeface="Lato" panose="020F0502020204030203" pitchFamily="34" charset="0"/>
                <a:sym typeface="Arial"/>
              </a:endParaRPr>
            </a:p>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Recombined the Pre-screen and Job Preview into 1 activity</a:t>
              </a:r>
              <a:endParaRPr sz="1000" b="0" i="0" u="none" strike="noStrike" cap="none" dirty="0">
                <a:solidFill>
                  <a:srgbClr val="000000"/>
                </a:solidFill>
                <a:latin typeface="Lato" panose="020F0502020204030203" pitchFamily="34" charset="0"/>
                <a:sym typeface="Arial"/>
              </a:endParaRPr>
            </a:p>
            <a:p>
              <a:pPr marL="298450" marR="0" lvl="0" indent="-298450" algn="l" rtl="0">
                <a:lnSpc>
                  <a:spcPct val="100000"/>
                </a:lnSpc>
                <a:spcBef>
                  <a:spcPts val="0"/>
                </a:spcBef>
                <a:spcAft>
                  <a:spcPts val="0"/>
                </a:spcAft>
                <a:buClr>
                  <a:srgbClr val="000000"/>
                </a:buClr>
                <a:buSzPts val="1100"/>
                <a:buFont typeface="Arial"/>
                <a:buNone/>
              </a:pP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000000"/>
                </a:buClr>
                <a:buSzPts val="1100"/>
                <a:buFont typeface="Arial"/>
                <a:buNone/>
              </a:pPr>
              <a:r>
                <a:rPr lang="en-US" sz="1000" b="0" i="0" u="sng" strike="noStrike" cap="none" dirty="0" err="1">
                  <a:solidFill>
                    <a:srgbClr val="5E5E5E"/>
                  </a:solidFill>
                  <a:latin typeface="Lato" panose="020F0502020204030203" pitchFamily="34" charset="0"/>
                  <a:ea typeface="Roboto"/>
                  <a:cs typeface="Roboto"/>
                  <a:sym typeface="Roboto"/>
                </a:rPr>
                <a:t>PATLive</a:t>
              </a:r>
              <a:r>
                <a:rPr lang="en-US" sz="1000" b="0" i="0" u="sng" strike="noStrike" cap="none" dirty="0">
                  <a:solidFill>
                    <a:srgbClr val="5E5E5E"/>
                  </a:solidFill>
                  <a:latin typeface="Lato" panose="020F0502020204030203" pitchFamily="34" charset="0"/>
                  <a:ea typeface="Roboto"/>
                  <a:cs typeface="Roboto"/>
                  <a:sym typeface="Roboto"/>
                </a:rPr>
                <a:t> Requested:</a:t>
              </a:r>
              <a:endParaRPr sz="1000" b="0" i="0" u="none" strike="noStrike" cap="none" dirty="0">
                <a:solidFill>
                  <a:srgbClr val="000000"/>
                </a:solidFill>
                <a:latin typeface="Lato" panose="020F0502020204030203" pitchFamily="34" charset="0"/>
                <a:sym typeface="Arial"/>
              </a:endParaRPr>
            </a:p>
            <a:p>
              <a:pPr marL="298450" marR="0" lvl="0" indent="-298450" algn="l" rtl="0">
                <a:lnSpc>
                  <a:spcPct val="100000"/>
                </a:lnSpc>
                <a:spcBef>
                  <a:spcPts val="0"/>
                </a:spcBef>
                <a:spcAft>
                  <a:spcPts val="0"/>
                </a:spcAft>
                <a:buClr>
                  <a:srgbClr val="000000"/>
                </a:buClr>
                <a:buSzPts val="1100"/>
                <a:buFont typeface="Arial"/>
                <a:buNone/>
              </a:pP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Removed interview question that was optional if applicant had issues hearing or recording their pre-screen questions. </a:t>
              </a:r>
              <a:endParaRPr sz="1000" b="0" i="0" u="none" strike="noStrike" cap="none" dirty="0">
                <a:solidFill>
                  <a:srgbClr val="5E5E5E"/>
                </a:solidFill>
                <a:latin typeface="Lato" panose="020F0502020204030203" pitchFamily="34" charset="0"/>
                <a:ea typeface="Roboto"/>
                <a:cs typeface="Roboto"/>
                <a:sym typeface="Roboto"/>
              </a:endParaRPr>
            </a:p>
          </p:txBody>
        </p:sp>
        <p:sp>
          <p:nvSpPr>
            <p:cNvPr id="258" name="Google Shape;258;p5"/>
            <p:cNvSpPr txBox="1"/>
            <p:nvPr/>
          </p:nvSpPr>
          <p:spPr>
            <a:xfrm>
              <a:off x="6944472" y="1838545"/>
              <a:ext cx="1944256" cy="28196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indent="0">
                <a:lnSpc>
                  <a:spcPct val="115000"/>
                </a:lnSpc>
                <a:spcAft>
                  <a:spcPts val="2100"/>
                </a:spcAft>
                <a:buSzPts val="1300"/>
                <a:buNone/>
                <a:defRPr b="1">
                  <a:solidFill>
                    <a:srgbClr val="3CB1E5"/>
                  </a:solidFill>
                  <a:latin typeface="Lato Black" panose="020F0A02020204030203" pitchFamily="34" charset="0"/>
                  <a:ea typeface="Roboto"/>
                  <a:cs typeface="Roboto"/>
                </a:defRPr>
              </a:lvl1pPr>
            </a:lstStyle>
            <a:p>
              <a:r>
                <a:rPr lang="en-US" sz="1600" dirty="0">
                  <a:sym typeface="Roboto"/>
                </a:rPr>
                <a:t>July 2022</a:t>
              </a:r>
              <a:endParaRPr sz="1600" dirty="0">
                <a:sym typeface="Roboto"/>
              </a:endParaRPr>
            </a:p>
          </p:txBody>
        </p:sp>
      </p:grpSp>
      <p:grpSp>
        <p:nvGrpSpPr>
          <p:cNvPr id="5" name="Group 4">
            <a:extLst>
              <a:ext uri="{FF2B5EF4-FFF2-40B4-BE49-F238E27FC236}">
                <a16:creationId xmlns:a16="http://schemas.microsoft.com/office/drawing/2014/main" id="{1DA75F27-A449-C695-5DAA-D9065A820D96}"/>
              </a:ext>
            </a:extLst>
          </p:cNvPr>
          <p:cNvGrpSpPr/>
          <p:nvPr/>
        </p:nvGrpSpPr>
        <p:grpSpPr>
          <a:xfrm>
            <a:off x="8197180" y="1885777"/>
            <a:ext cx="1828800" cy="4412314"/>
            <a:chOff x="9144084" y="1838152"/>
            <a:chExt cx="2034084" cy="4412314"/>
          </a:xfrm>
        </p:grpSpPr>
        <p:sp>
          <p:nvSpPr>
            <p:cNvPr id="261" name="Google Shape;261;p5"/>
            <p:cNvSpPr/>
            <p:nvPr/>
          </p:nvSpPr>
          <p:spPr>
            <a:xfrm>
              <a:off x="9144084" y="2534642"/>
              <a:ext cx="2034084" cy="3715824"/>
            </a:xfrm>
            <a:prstGeom prst="rect">
              <a:avLst/>
            </a:prstGeom>
            <a:solidFill>
              <a:srgbClr val="F7F8F9"/>
            </a:solidFill>
            <a:ln>
              <a:noFill/>
            </a:ln>
          </p:spPr>
          <p:txBody>
            <a:bodyPr spcFirstLastPara="1" wrap="square" lIns="121900" tIns="121900" rIns="121900" bIns="121900" anchor="ctr" anchorCtr="0">
              <a:noAutofit/>
            </a:bodyPr>
            <a:lstStyle/>
            <a:p>
              <a:pPr>
                <a:buSzPts val="1400"/>
              </a:pPr>
              <a:endParaRPr dirty="0">
                <a:latin typeface="Lato" panose="020F0502020204030203" pitchFamily="34" charset="0"/>
              </a:endParaRPr>
            </a:p>
          </p:txBody>
        </p:sp>
        <p:sp>
          <p:nvSpPr>
            <p:cNvPr id="264" name="Google Shape;264;p5"/>
            <p:cNvSpPr txBox="1"/>
            <p:nvPr/>
          </p:nvSpPr>
          <p:spPr>
            <a:xfrm>
              <a:off x="9150284" y="2159468"/>
              <a:ext cx="1578757" cy="2819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i="0" u="none" strike="noStrike" cap="none" dirty="0">
                  <a:solidFill>
                    <a:srgbClr val="5E5E5E"/>
                  </a:solidFill>
                  <a:latin typeface="Lato" panose="020F0502020204030203" pitchFamily="34" charset="0"/>
                  <a:ea typeface="Roboto"/>
                  <a:cs typeface="Roboto"/>
                  <a:sym typeface="Roboto"/>
                </a:rPr>
                <a:t>5th Adjustment</a:t>
              </a:r>
              <a:endParaRPr i="0" u="none" strike="noStrike" cap="none" dirty="0">
                <a:solidFill>
                  <a:srgbClr val="5E5E5E"/>
                </a:solidFill>
                <a:latin typeface="Lato" panose="020F0502020204030203" pitchFamily="34" charset="0"/>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endParaRPr sz="900" i="0" u="sng" strike="noStrike" cap="none" dirty="0">
                <a:solidFill>
                  <a:srgbClr val="5E5E5E"/>
                </a:solidFill>
                <a:latin typeface="Lato" panose="020F0502020204030203" pitchFamily="34" charset="0"/>
                <a:ea typeface="Roboto"/>
                <a:cs typeface="Roboto"/>
                <a:sym typeface="Roboto"/>
              </a:endParaRPr>
            </a:p>
          </p:txBody>
        </p:sp>
        <p:sp>
          <p:nvSpPr>
            <p:cNvPr id="265" name="Google Shape;265;p5"/>
            <p:cNvSpPr txBox="1"/>
            <p:nvPr/>
          </p:nvSpPr>
          <p:spPr>
            <a:xfrm>
              <a:off x="9150357" y="2665318"/>
              <a:ext cx="2011680" cy="3584756"/>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000" b="0" i="0" u="sng" strike="noStrike" cap="none" dirty="0">
                  <a:solidFill>
                    <a:srgbClr val="5E5E5E"/>
                  </a:solidFill>
                  <a:latin typeface="Lato" panose="020F0502020204030203" pitchFamily="34" charset="0"/>
                  <a:ea typeface="Roboto"/>
                  <a:cs typeface="Roboto"/>
                  <a:sym typeface="Roboto"/>
                </a:rPr>
                <a:t>JF Recommended: </a:t>
              </a:r>
              <a:endParaRPr sz="1000" b="0" i="0" u="none" strike="noStrike" cap="none" dirty="0">
                <a:solidFill>
                  <a:srgbClr val="000000"/>
                </a:solidFill>
                <a:latin typeface="Lato" panose="020F0502020204030203" pitchFamily="34" charset="0"/>
                <a:sym typeface="Arial"/>
              </a:endParaRPr>
            </a:p>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Added the </a:t>
              </a:r>
              <a:r>
                <a:rPr lang="en-US" sz="1000" b="1" i="0" u="none" strike="noStrike" cap="none" dirty="0">
                  <a:solidFill>
                    <a:srgbClr val="5E5E5E"/>
                  </a:solidFill>
                  <a:latin typeface="Lato" panose="020F0502020204030203" pitchFamily="34" charset="0"/>
                  <a:ea typeface="Roboto"/>
                  <a:cs typeface="Roboto"/>
                  <a:sym typeface="Roboto"/>
                </a:rPr>
                <a:t>new 30-day turnover model</a:t>
              </a:r>
              <a:endParaRPr sz="1000" b="0" i="0" u="none" strike="noStrike" cap="none" dirty="0">
                <a:solidFill>
                  <a:srgbClr val="000000"/>
                </a:solidFill>
                <a:latin typeface="Lato" panose="020F0502020204030203" pitchFamily="34" charset="0"/>
                <a:sym typeface="Arial"/>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Removed Satisfaction Model</a:t>
              </a:r>
              <a:endParaRPr sz="1000" b="0" i="0" u="none" strike="noStrike" cap="none" dirty="0">
                <a:solidFill>
                  <a:srgbClr val="000000"/>
                </a:solidFill>
                <a:latin typeface="Lato" panose="020F0502020204030203" pitchFamily="34" charset="0"/>
                <a:sym typeface="Arial"/>
              </a:endParaRPr>
            </a:p>
            <a:p>
              <a:pPr marL="298450" marR="0" lvl="0" indent="-298450" algn="l" rtl="0">
                <a:lnSpc>
                  <a:spcPct val="100000"/>
                </a:lnSpc>
                <a:spcBef>
                  <a:spcPts val="0"/>
                </a:spcBef>
                <a:spcAft>
                  <a:spcPts val="0"/>
                </a:spcAft>
                <a:buClr>
                  <a:srgbClr val="5E5E5E"/>
                </a:buClr>
                <a:buSzPts val="1100"/>
                <a:buFont typeface="Roboto"/>
                <a:buNone/>
              </a:pP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000000"/>
                </a:buClr>
                <a:buSzPts val="1100"/>
                <a:buFont typeface="Arial"/>
                <a:buNone/>
              </a:pPr>
              <a:r>
                <a:rPr lang="en-US" sz="1000" b="0" i="0" u="sng" strike="noStrike" cap="none" dirty="0" err="1">
                  <a:solidFill>
                    <a:srgbClr val="5E5E5E"/>
                  </a:solidFill>
                  <a:latin typeface="Lato" panose="020F0502020204030203" pitchFamily="34" charset="0"/>
                  <a:ea typeface="Roboto"/>
                  <a:cs typeface="Roboto"/>
                  <a:sym typeface="Roboto"/>
                </a:rPr>
                <a:t>PATLive</a:t>
              </a:r>
              <a:r>
                <a:rPr lang="en-US" sz="1000" b="0" i="0" u="sng" strike="noStrike" cap="none" dirty="0">
                  <a:solidFill>
                    <a:srgbClr val="5E5E5E"/>
                  </a:solidFill>
                  <a:latin typeface="Lato" panose="020F0502020204030203" pitchFamily="34" charset="0"/>
                  <a:ea typeface="Roboto"/>
                  <a:cs typeface="Roboto"/>
                  <a:sym typeface="Roboto"/>
                </a:rPr>
                <a:t> Requested:</a:t>
              </a:r>
              <a:endParaRPr sz="1000" b="0" i="0" u="none" strike="noStrike" cap="none" dirty="0">
                <a:solidFill>
                  <a:srgbClr val="000000"/>
                </a:solidFill>
                <a:latin typeface="Lato" panose="020F0502020204030203" pitchFamily="34" charset="0"/>
                <a:sym typeface="Arial"/>
              </a:endParaRPr>
            </a:p>
            <a:p>
              <a:pPr marL="298450" marR="0" lvl="0" indent="-298450" algn="l" rtl="0">
                <a:lnSpc>
                  <a:spcPct val="100000"/>
                </a:lnSpc>
                <a:spcBef>
                  <a:spcPts val="0"/>
                </a:spcBef>
                <a:spcAft>
                  <a:spcPts val="0"/>
                </a:spcAft>
                <a:buClr>
                  <a:srgbClr val="000000"/>
                </a:buClr>
                <a:buSzPts val="1100"/>
                <a:buFont typeface="Arial"/>
                <a:buNone/>
              </a:pP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Changed the video response to an audio response</a:t>
              </a:r>
              <a:endParaRPr sz="1000" b="0" i="0" u="none" strike="noStrike" cap="none" dirty="0">
                <a:solidFill>
                  <a:srgbClr val="5E5E5E"/>
                </a:solidFill>
                <a:latin typeface="Lato" panose="020F0502020204030203" pitchFamily="34" charset="0"/>
                <a:ea typeface="Roboto"/>
                <a:cs typeface="Roboto"/>
                <a:sym typeface="Roboto"/>
              </a:endParaRPr>
            </a:p>
          </p:txBody>
        </p:sp>
        <p:sp>
          <p:nvSpPr>
            <p:cNvPr id="266" name="Google Shape;266;p5"/>
            <p:cNvSpPr txBox="1"/>
            <p:nvPr/>
          </p:nvSpPr>
          <p:spPr>
            <a:xfrm>
              <a:off x="9150284" y="1838152"/>
              <a:ext cx="1944256" cy="281962"/>
            </a:xfrm>
            <a:prstGeom prst="rect">
              <a:avLst/>
            </a:prstGeom>
            <a:noFill/>
            <a:ln>
              <a:noFill/>
            </a:ln>
          </p:spPr>
          <p:txBody>
            <a:bodyPr spcFirstLastPara="1" wrap="square" lIns="0" tIns="0" rIns="0" bIns="0" anchor="t" anchorCtr="0">
              <a:noAutofit/>
            </a:bodyPr>
            <a:lstStyle/>
            <a:p>
              <a:pPr marL="0" marR="0" lvl="0" indent="0" rtl="0">
                <a:lnSpc>
                  <a:spcPct val="115000"/>
                </a:lnSpc>
                <a:spcBef>
                  <a:spcPts val="0"/>
                </a:spcBef>
                <a:spcAft>
                  <a:spcPts val="2100"/>
                </a:spcAft>
                <a:buClr>
                  <a:srgbClr val="000000"/>
                </a:buClr>
                <a:buSzPts val="1300"/>
                <a:buFont typeface="Arial"/>
                <a:buNone/>
              </a:pPr>
              <a:r>
                <a:rPr lang="en-US" sz="1600" b="1" i="0" u="none" strike="noStrike" cap="none" dirty="0">
                  <a:solidFill>
                    <a:srgbClr val="3CB1E5"/>
                  </a:solidFill>
                  <a:latin typeface="Lato Black" panose="020F0A02020204030203" pitchFamily="34" charset="0"/>
                  <a:ea typeface="Roboto"/>
                  <a:cs typeface="Roboto"/>
                  <a:sym typeface="Roboto"/>
                </a:rPr>
                <a:t>Oct/Nov 2022</a:t>
              </a:r>
              <a:endParaRPr sz="1600" b="1" i="0" u="none" strike="noStrike" cap="none" dirty="0">
                <a:solidFill>
                  <a:srgbClr val="3CB1E5"/>
                </a:solidFill>
                <a:latin typeface="Lato Black" panose="020F0A02020204030203" pitchFamily="34" charset="0"/>
                <a:ea typeface="Roboto"/>
                <a:cs typeface="Roboto"/>
                <a:sym typeface="Roboto"/>
              </a:endParaRPr>
            </a:p>
          </p:txBody>
        </p:sp>
      </p:grpSp>
      <p:sp>
        <p:nvSpPr>
          <p:cNvPr id="7" name="Google Shape;225;p5">
            <a:extLst>
              <a:ext uri="{FF2B5EF4-FFF2-40B4-BE49-F238E27FC236}">
                <a16:creationId xmlns:a16="http://schemas.microsoft.com/office/drawing/2014/main" id="{BCA24522-ECE4-A450-15F4-36FC66AA8887}"/>
              </a:ext>
            </a:extLst>
          </p:cNvPr>
          <p:cNvSpPr txBox="1">
            <a:spLocks noGrp="1"/>
          </p:cNvSpPr>
          <p:nvPr>
            <p:ph type="title"/>
          </p:nvPr>
        </p:nvSpPr>
        <p:spPr>
          <a:xfrm>
            <a:off x="507953" y="610010"/>
            <a:ext cx="8386912" cy="763600"/>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chemeClr val="accent1"/>
              </a:buClr>
              <a:buSzPts val="3556"/>
              <a:buFont typeface="Lato"/>
              <a:buNone/>
            </a:pPr>
            <a:r>
              <a:rPr lang="en-US" sz="3200" dirty="0"/>
              <a:t>2022 History of the Virtual Receptionist</a:t>
            </a:r>
            <a:endParaRPr sz="3200" dirty="0"/>
          </a:p>
        </p:txBody>
      </p:sp>
      <p:grpSp>
        <p:nvGrpSpPr>
          <p:cNvPr id="16" name="Group 15">
            <a:extLst>
              <a:ext uri="{FF2B5EF4-FFF2-40B4-BE49-F238E27FC236}">
                <a16:creationId xmlns:a16="http://schemas.microsoft.com/office/drawing/2014/main" id="{E1DCE97E-3B60-4C3D-7E19-153CF6CD201A}"/>
              </a:ext>
            </a:extLst>
          </p:cNvPr>
          <p:cNvGrpSpPr/>
          <p:nvPr/>
        </p:nvGrpSpPr>
        <p:grpSpPr>
          <a:xfrm>
            <a:off x="10119430" y="1885777"/>
            <a:ext cx="1828800" cy="4412314"/>
            <a:chOff x="10532484" y="1838152"/>
            <a:chExt cx="2040357" cy="4412314"/>
          </a:xfrm>
        </p:grpSpPr>
        <p:sp>
          <p:nvSpPr>
            <p:cNvPr id="9" name="Google Shape;261;p5">
              <a:extLst>
                <a:ext uri="{FF2B5EF4-FFF2-40B4-BE49-F238E27FC236}">
                  <a16:creationId xmlns:a16="http://schemas.microsoft.com/office/drawing/2014/main" id="{6A9916A9-89C2-9016-8647-4A0D897DACB1}"/>
                </a:ext>
              </a:extLst>
            </p:cNvPr>
            <p:cNvSpPr/>
            <p:nvPr/>
          </p:nvSpPr>
          <p:spPr>
            <a:xfrm>
              <a:off x="10532484" y="2534642"/>
              <a:ext cx="2034084" cy="3715824"/>
            </a:xfrm>
            <a:prstGeom prst="rect">
              <a:avLst/>
            </a:prstGeom>
            <a:solidFill>
              <a:srgbClr val="F7F8F9"/>
            </a:solidFill>
            <a:ln>
              <a:noFill/>
            </a:ln>
          </p:spPr>
          <p:txBody>
            <a:bodyPr spcFirstLastPara="1" wrap="square" lIns="121900" tIns="121900" rIns="121900" bIns="121900" anchor="ctr" anchorCtr="0">
              <a:noAutofit/>
            </a:bodyPr>
            <a:lstStyle/>
            <a:p>
              <a:pPr>
                <a:buSzPts val="1400"/>
              </a:pPr>
              <a:endParaRPr>
                <a:latin typeface="Lato" panose="020F0502020204030203" pitchFamily="34" charset="0"/>
              </a:endParaRPr>
            </a:p>
          </p:txBody>
        </p:sp>
        <p:sp>
          <p:nvSpPr>
            <p:cNvPr id="10" name="Google Shape;264;p5">
              <a:extLst>
                <a:ext uri="{FF2B5EF4-FFF2-40B4-BE49-F238E27FC236}">
                  <a16:creationId xmlns:a16="http://schemas.microsoft.com/office/drawing/2014/main" id="{69884646-91C1-D31C-641C-D1E2A2165716}"/>
                </a:ext>
              </a:extLst>
            </p:cNvPr>
            <p:cNvSpPr txBox="1"/>
            <p:nvPr/>
          </p:nvSpPr>
          <p:spPr>
            <a:xfrm>
              <a:off x="10538684" y="2159468"/>
              <a:ext cx="1578757" cy="2819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i="0" u="none" strike="noStrike" cap="none" dirty="0">
                  <a:solidFill>
                    <a:srgbClr val="5E5E5E"/>
                  </a:solidFill>
                  <a:latin typeface="Lato" panose="020F0502020204030203" pitchFamily="34" charset="0"/>
                  <a:ea typeface="Roboto"/>
                  <a:cs typeface="Roboto"/>
                  <a:sym typeface="Roboto"/>
                </a:rPr>
                <a:t>6th Adjustment</a:t>
              </a:r>
              <a:endParaRPr i="0" u="none" strike="noStrike" cap="none" dirty="0">
                <a:solidFill>
                  <a:srgbClr val="5E5E5E"/>
                </a:solidFill>
                <a:latin typeface="Lato" panose="020F0502020204030203" pitchFamily="34" charset="0"/>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endParaRPr sz="900" i="0" u="sng" strike="noStrike" cap="none" dirty="0">
                <a:solidFill>
                  <a:srgbClr val="5E5E5E"/>
                </a:solidFill>
                <a:latin typeface="Lato" panose="020F0502020204030203" pitchFamily="34" charset="0"/>
                <a:ea typeface="Roboto"/>
                <a:cs typeface="Roboto"/>
                <a:sym typeface="Roboto"/>
              </a:endParaRPr>
            </a:p>
          </p:txBody>
        </p:sp>
        <p:sp>
          <p:nvSpPr>
            <p:cNvPr id="11" name="Google Shape;265;p5">
              <a:extLst>
                <a:ext uri="{FF2B5EF4-FFF2-40B4-BE49-F238E27FC236}">
                  <a16:creationId xmlns:a16="http://schemas.microsoft.com/office/drawing/2014/main" id="{BEBF7FDC-5200-CF6D-5484-334965C22267}"/>
                </a:ext>
              </a:extLst>
            </p:cNvPr>
            <p:cNvSpPr txBox="1"/>
            <p:nvPr/>
          </p:nvSpPr>
          <p:spPr>
            <a:xfrm>
              <a:off x="10538757" y="2665318"/>
              <a:ext cx="2034084" cy="3584756"/>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000" b="0" i="0" u="sng" strike="noStrike" cap="none" dirty="0">
                  <a:solidFill>
                    <a:srgbClr val="5E5E5E"/>
                  </a:solidFill>
                  <a:latin typeface="Lato" panose="020F0502020204030203" pitchFamily="34" charset="0"/>
                  <a:ea typeface="Roboto"/>
                  <a:cs typeface="Roboto"/>
                  <a:sym typeface="Roboto"/>
                </a:rPr>
                <a:t>JF Recommended: </a:t>
              </a:r>
              <a:endParaRPr sz="1000" b="0" i="0" u="none" strike="noStrike" cap="none" dirty="0">
                <a:solidFill>
                  <a:srgbClr val="000000"/>
                </a:solidFill>
                <a:latin typeface="Lato" panose="020F0502020204030203" pitchFamily="34" charset="0"/>
                <a:sym typeface="Arial"/>
              </a:endParaRPr>
            </a:p>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Added the </a:t>
              </a:r>
              <a:r>
                <a:rPr lang="en-US" sz="1000" b="1" i="0" u="none" strike="noStrike" cap="none" dirty="0">
                  <a:solidFill>
                    <a:srgbClr val="5E5E5E"/>
                  </a:solidFill>
                  <a:latin typeface="Lato" panose="020F0502020204030203" pitchFamily="34" charset="0"/>
                  <a:ea typeface="Roboto"/>
                  <a:cs typeface="Roboto"/>
                  <a:sym typeface="Roboto"/>
                </a:rPr>
                <a:t>new 30-day turnover model</a:t>
              </a:r>
              <a:endParaRPr sz="1000" b="0" i="0" u="none" strike="noStrike" cap="none" dirty="0">
                <a:solidFill>
                  <a:srgbClr val="000000"/>
                </a:solidFill>
                <a:latin typeface="Lato" panose="020F0502020204030203" pitchFamily="34" charset="0"/>
                <a:sym typeface="Arial"/>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Removed Satisfaction Model</a:t>
              </a:r>
              <a:endParaRPr sz="1000" b="0" i="0" u="none" strike="noStrike" cap="none" dirty="0">
                <a:solidFill>
                  <a:srgbClr val="000000"/>
                </a:solidFill>
                <a:latin typeface="Lato" panose="020F0502020204030203" pitchFamily="34" charset="0"/>
                <a:sym typeface="Arial"/>
              </a:endParaRPr>
            </a:p>
            <a:p>
              <a:pPr marL="298450" marR="0" lvl="0" indent="-298450" algn="l" rtl="0">
                <a:lnSpc>
                  <a:spcPct val="100000"/>
                </a:lnSpc>
                <a:spcBef>
                  <a:spcPts val="0"/>
                </a:spcBef>
                <a:spcAft>
                  <a:spcPts val="0"/>
                </a:spcAft>
                <a:buClr>
                  <a:srgbClr val="5E5E5E"/>
                </a:buClr>
                <a:buSzPts val="1100"/>
                <a:buFont typeface="Roboto"/>
                <a:buNone/>
              </a:pP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000000"/>
                </a:buClr>
                <a:buSzPts val="1100"/>
                <a:buFont typeface="Arial"/>
                <a:buNone/>
              </a:pPr>
              <a:r>
                <a:rPr lang="en-US" sz="1000" b="0" i="0" u="sng" strike="noStrike" cap="none" dirty="0" err="1">
                  <a:solidFill>
                    <a:srgbClr val="5E5E5E"/>
                  </a:solidFill>
                  <a:latin typeface="Lato" panose="020F0502020204030203" pitchFamily="34" charset="0"/>
                  <a:ea typeface="Roboto"/>
                  <a:cs typeface="Roboto"/>
                  <a:sym typeface="Roboto"/>
                </a:rPr>
                <a:t>PATLive</a:t>
              </a:r>
              <a:r>
                <a:rPr lang="en-US" sz="1000" b="0" i="0" u="sng" strike="noStrike" cap="none" dirty="0">
                  <a:solidFill>
                    <a:srgbClr val="5E5E5E"/>
                  </a:solidFill>
                  <a:latin typeface="Lato" panose="020F0502020204030203" pitchFamily="34" charset="0"/>
                  <a:ea typeface="Roboto"/>
                  <a:cs typeface="Roboto"/>
                  <a:sym typeface="Roboto"/>
                </a:rPr>
                <a:t> Requested:</a:t>
              </a:r>
              <a:endParaRPr sz="1000" b="0" i="0" u="none" strike="noStrike" cap="none" dirty="0">
                <a:solidFill>
                  <a:srgbClr val="000000"/>
                </a:solidFill>
                <a:latin typeface="Lato" panose="020F0502020204030203" pitchFamily="34" charset="0"/>
                <a:sym typeface="Arial"/>
              </a:endParaRPr>
            </a:p>
            <a:p>
              <a:pPr marL="298450" marR="0" lvl="0" indent="-298450" algn="l" rtl="0">
                <a:lnSpc>
                  <a:spcPct val="100000"/>
                </a:lnSpc>
                <a:spcBef>
                  <a:spcPts val="0"/>
                </a:spcBef>
                <a:spcAft>
                  <a:spcPts val="0"/>
                </a:spcAft>
                <a:buClr>
                  <a:srgbClr val="000000"/>
                </a:buClr>
                <a:buSzPts val="1100"/>
                <a:buFont typeface="Arial"/>
                <a:buNone/>
              </a:pPr>
              <a:endParaRPr sz="1000" b="0" i="0" u="none" strike="noStrike" cap="none" dirty="0">
                <a:solidFill>
                  <a:srgbClr val="5E5E5E"/>
                </a:solidFill>
                <a:latin typeface="Lato" panose="020F0502020204030203" pitchFamily="34" charset="0"/>
                <a:ea typeface="Roboto"/>
                <a:cs typeface="Roboto"/>
                <a:sym typeface="Roboto"/>
              </a:endParaRPr>
            </a:p>
            <a:p>
              <a:pPr marL="298450" marR="0" lvl="0" indent="-298450" algn="l" rtl="0">
                <a:lnSpc>
                  <a:spcPct val="100000"/>
                </a:lnSpc>
                <a:spcBef>
                  <a:spcPts val="0"/>
                </a:spcBef>
                <a:spcAft>
                  <a:spcPts val="0"/>
                </a:spcAft>
                <a:buClr>
                  <a:srgbClr val="5E5E5E"/>
                </a:buClr>
                <a:buSzPts val="1100"/>
                <a:buFont typeface="Roboto"/>
                <a:buChar char="●"/>
              </a:pPr>
              <a:r>
                <a:rPr lang="en-US" sz="1000" b="0" i="0" u="none" strike="noStrike" cap="none" dirty="0">
                  <a:solidFill>
                    <a:srgbClr val="5E5E5E"/>
                  </a:solidFill>
                  <a:latin typeface="Lato" panose="020F0502020204030203" pitchFamily="34" charset="0"/>
                  <a:ea typeface="Roboto"/>
                  <a:cs typeface="Roboto"/>
                  <a:sym typeface="Roboto"/>
                </a:rPr>
                <a:t>Changed the video response to an audio response</a:t>
              </a:r>
              <a:endParaRPr sz="1000" b="0" i="0" u="none" strike="noStrike" cap="none" dirty="0">
                <a:solidFill>
                  <a:srgbClr val="5E5E5E"/>
                </a:solidFill>
                <a:latin typeface="Lato" panose="020F0502020204030203" pitchFamily="34" charset="0"/>
                <a:ea typeface="Roboto"/>
                <a:cs typeface="Roboto"/>
                <a:sym typeface="Roboto"/>
              </a:endParaRPr>
            </a:p>
          </p:txBody>
        </p:sp>
        <p:sp>
          <p:nvSpPr>
            <p:cNvPr id="15" name="Google Shape;266;p5">
              <a:extLst>
                <a:ext uri="{FF2B5EF4-FFF2-40B4-BE49-F238E27FC236}">
                  <a16:creationId xmlns:a16="http://schemas.microsoft.com/office/drawing/2014/main" id="{D1ED8923-CCB9-694D-1AED-C14684DB6AE5}"/>
                </a:ext>
              </a:extLst>
            </p:cNvPr>
            <p:cNvSpPr txBox="1"/>
            <p:nvPr/>
          </p:nvSpPr>
          <p:spPr>
            <a:xfrm>
              <a:off x="10538684" y="1838152"/>
              <a:ext cx="1944256" cy="152573"/>
            </a:xfrm>
            <a:prstGeom prst="rect">
              <a:avLst/>
            </a:prstGeom>
            <a:noFill/>
            <a:ln>
              <a:noFill/>
            </a:ln>
          </p:spPr>
          <p:txBody>
            <a:bodyPr spcFirstLastPara="1" wrap="square" lIns="0" tIns="0" rIns="0" bIns="0" anchor="t" anchorCtr="0">
              <a:noAutofit/>
            </a:bodyPr>
            <a:lstStyle/>
            <a:p>
              <a:pPr marL="0" marR="0" lvl="0" indent="0" rtl="0">
                <a:lnSpc>
                  <a:spcPct val="115000"/>
                </a:lnSpc>
                <a:spcBef>
                  <a:spcPts val="0"/>
                </a:spcBef>
                <a:spcAft>
                  <a:spcPts val="2100"/>
                </a:spcAft>
                <a:buClr>
                  <a:srgbClr val="000000"/>
                </a:buClr>
                <a:buSzPts val="1300"/>
                <a:buFont typeface="Arial"/>
                <a:buNone/>
              </a:pPr>
              <a:r>
                <a:rPr lang="en-US" sz="1600" b="1" i="0" u="none" strike="noStrike" cap="none" dirty="0">
                  <a:solidFill>
                    <a:srgbClr val="3CB1E5"/>
                  </a:solidFill>
                  <a:latin typeface="Lato Black" panose="020F0A02020204030203" pitchFamily="34" charset="0"/>
                  <a:ea typeface="Roboto"/>
                  <a:cs typeface="Roboto"/>
                  <a:sym typeface="Roboto"/>
                </a:rPr>
                <a:t>Jan 2023</a:t>
              </a:r>
              <a:endParaRPr sz="1600" b="1" i="0" u="none" strike="noStrike" cap="none" dirty="0">
                <a:solidFill>
                  <a:srgbClr val="3CB1E5"/>
                </a:solidFill>
                <a:latin typeface="Lato Black" panose="020F0A02020204030203" pitchFamily="34" charset="0"/>
                <a:ea typeface="Roboto"/>
                <a:cs typeface="Roboto"/>
                <a:sym typeface="Roboto"/>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1" name="Google Shape;141;g226f87fb8a5_0_104"/>
          <p:cNvSpPr txBox="1"/>
          <p:nvPr/>
        </p:nvSpPr>
        <p:spPr>
          <a:xfrm>
            <a:off x="1762738" y="2238771"/>
            <a:ext cx="8254413" cy="660833"/>
          </a:xfrm>
          <a:prstGeom prst="rect">
            <a:avLst/>
          </a:prstGeom>
          <a:noFill/>
          <a:ln>
            <a:noFill/>
          </a:ln>
        </p:spPr>
        <p:txBody>
          <a:bodyPr spcFirstLastPara="1" wrap="square" lIns="100725" tIns="100725" rIns="100725" bIns="100725" anchor="ctr" anchorCtr="0">
            <a:noAutofit/>
          </a:bodyPr>
          <a:lstStyle/>
          <a:p>
            <a:pPr marL="0" marR="0" lvl="0" indent="0" algn="l" rtl="0">
              <a:lnSpc>
                <a:spcPct val="120000"/>
              </a:lnSpc>
              <a:spcBef>
                <a:spcPts val="0"/>
              </a:spcBef>
              <a:spcAft>
                <a:spcPts val="0"/>
              </a:spcAft>
              <a:buNone/>
            </a:pPr>
            <a:r>
              <a:rPr lang="en-US" sz="2000" b="0" i="0" u="none" strike="noStrike" cap="none">
                <a:solidFill>
                  <a:srgbClr val="6A6B6D"/>
                </a:solidFill>
                <a:latin typeface="Lato"/>
                <a:ea typeface="Lato"/>
                <a:cs typeface="Lato"/>
                <a:sym typeface="Lato"/>
              </a:rPr>
              <a:t>Help {</a:t>
            </a:r>
            <a:r>
              <a:rPr lang="en-US" sz="2000">
                <a:solidFill>
                  <a:srgbClr val="6A6B6D"/>
                </a:solidFill>
                <a:latin typeface="Lato"/>
                <a:ea typeface="Lato"/>
                <a:cs typeface="Lato"/>
                <a:sym typeface="Lato"/>
              </a:rPr>
              <a:t>Customer}</a:t>
            </a:r>
            <a:r>
              <a:rPr lang="en-US" sz="2000" b="0" i="0" u="none" strike="noStrike" cap="none">
                <a:solidFill>
                  <a:srgbClr val="6A6B6D"/>
                </a:solidFill>
                <a:latin typeface="Lato"/>
                <a:ea typeface="Lato"/>
                <a:cs typeface="Lato"/>
                <a:sym typeface="Lato"/>
              </a:rPr>
              <a:t> reduce short-term turnover in high-volume hiring roles</a:t>
            </a:r>
            <a:r>
              <a:rPr lang="en-US" sz="2000" b="0" i="1" u="none" strike="noStrike" cap="none">
                <a:solidFill>
                  <a:srgbClr val="6A6B6D"/>
                </a:solidFill>
                <a:latin typeface="Lato"/>
                <a:ea typeface="Lato"/>
                <a:cs typeface="Lato"/>
                <a:sym typeface="Lato"/>
              </a:rPr>
              <a:t> </a:t>
            </a:r>
            <a:r>
              <a:rPr lang="en-US" sz="1600" b="0" i="1" u="none" strike="noStrike" cap="none">
                <a:solidFill>
                  <a:srgbClr val="6A6B6D"/>
                </a:solidFill>
                <a:latin typeface="Lato"/>
                <a:ea typeface="Lato"/>
                <a:cs typeface="Lato"/>
                <a:sym typeface="Lato"/>
              </a:rPr>
              <a:t>Journeyfront track record: </a:t>
            </a:r>
            <a:r>
              <a:rPr lang="en-US" sz="1600" i="1">
                <a:solidFill>
                  <a:srgbClr val="6A6B6D"/>
                </a:solidFill>
                <a:latin typeface="Lato"/>
                <a:ea typeface="Lato"/>
                <a:cs typeface="Lato"/>
                <a:sym typeface="Lato"/>
              </a:rPr>
              <a:t>15</a:t>
            </a:r>
            <a:r>
              <a:rPr lang="en-US" sz="1600" b="0" i="1" u="none" strike="noStrike" cap="none">
                <a:solidFill>
                  <a:srgbClr val="6A6B6D"/>
                </a:solidFill>
                <a:latin typeface="Lato"/>
                <a:ea typeface="Lato"/>
                <a:cs typeface="Lato"/>
                <a:sym typeface="Lato"/>
              </a:rPr>
              <a:t>-</a:t>
            </a:r>
            <a:r>
              <a:rPr lang="en-US" sz="1600" i="1">
                <a:solidFill>
                  <a:srgbClr val="6A6B6D"/>
                </a:solidFill>
                <a:latin typeface="Lato"/>
                <a:ea typeface="Lato"/>
                <a:cs typeface="Lato"/>
                <a:sym typeface="Lato"/>
              </a:rPr>
              <a:t>4</a:t>
            </a:r>
            <a:r>
              <a:rPr lang="en-US" sz="1600" b="0" i="1" u="none" strike="noStrike" cap="none">
                <a:solidFill>
                  <a:srgbClr val="6A6B6D"/>
                </a:solidFill>
                <a:latin typeface="Lato"/>
                <a:ea typeface="Lato"/>
                <a:cs typeface="Lato"/>
                <a:sym typeface="Lato"/>
              </a:rPr>
              <a:t>0% turnover reduction; Pays for itself after 2% reduction*</a:t>
            </a:r>
            <a:endParaRPr sz="1600" b="0" i="1" u="none" strike="noStrike" cap="none">
              <a:solidFill>
                <a:srgbClr val="6A6B6D"/>
              </a:solidFill>
              <a:latin typeface="Lato"/>
              <a:ea typeface="Lato"/>
              <a:cs typeface="Lato"/>
              <a:sym typeface="Lato"/>
            </a:endParaRPr>
          </a:p>
        </p:txBody>
      </p:sp>
      <p:sp>
        <p:nvSpPr>
          <p:cNvPr id="142" name="Google Shape;142;g226f87fb8a5_0_104"/>
          <p:cNvSpPr/>
          <p:nvPr/>
        </p:nvSpPr>
        <p:spPr>
          <a:xfrm>
            <a:off x="1215911" y="2238771"/>
            <a:ext cx="546827" cy="523026"/>
          </a:xfrm>
          <a:prstGeom prst="ellipse">
            <a:avLst/>
          </a:prstGeom>
          <a:solidFill>
            <a:srgbClr val="3CB1E5"/>
          </a:solidFill>
          <a:ln>
            <a:noFill/>
          </a:ln>
        </p:spPr>
        <p:txBody>
          <a:bodyPr spcFirstLastPara="1" wrap="square" lIns="100725" tIns="100725" rIns="100725" bIns="100725"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FFFFFF"/>
                </a:solidFill>
                <a:latin typeface="Lato"/>
                <a:ea typeface="Lato"/>
                <a:cs typeface="Lato"/>
                <a:sym typeface="Lato"/>
              </a:rPr>
              <a:t>1</a:t>
            </a:r>
            <a:endParaRPr sz="2000" b="0" i="0" u="none" strike="noStrike" cap="none">
              <a:solidFill>
                <a:srgbClr val="FFFFFF"/>
              </a:solidFill>
              <a:latin typeface="Lato"/>
              <a:ea typeface="Lato"/>
              <a:cs typeface="Lato"/>
              <a:sym typeface="Lato"/>
            </a:endParaRPr>
          </a:p>
        </p:txBody>
      </p:sp>
      <p:grpSp>
        <p:nvGrpSpPr>
          <p:cNvPr id="143" name="Google Shape;143;g226f87fb8a5_0_104"/>
          <p:cNvGrpSpPr/>
          <p:nvPr/>
        </p:nvGrpSpPr>
        <p:grpSpPr>
          <a:xfrm>
            <a:off x="1215911" y="3444429"/>
            <a:ext cx="9665237" cy="605230"/>
            <a:chOff x="1823776" y="5206260"/>
            <a:chExt cx="14497131" cy="907800"/>
          </a:xfrm>
        </p:grpSpPr>
        <p:sp>
          <p:nvSpPr>
            <p:cNvPr id="144" name="Google Shape;144;g226f87fb8a5_0_104"/>
            <p:cNvSpPr/>
            <p:nvPr/>
          </p:nvSpPr>
          <p:spPr>
            <a:xfrm>
              <a:off x="1823776" y="5206260"/>
              <a:ext cx="820200" cy="784500"/>
            </a:xfrm>
            <a:prstGeom prst="ellipse">
              <a:avLst/>
            </a:prstGeom>
            <a:solidFill>
              <a:srgbClr val="3CB1E5"/>
            </a:solidFill>
            <a:ln>
              <a:noFill/>
            </a:ln>
          </p:spPr>
          <p:txBody>
            <a:bodyPr spcFirstLastPara="1" wrap="square" lIns="100725" tIns="100725" rIns="100725" bIns="100725" anchor="ctr" anchorCtr="0">
              <a:noAutofit/>
            </a:bodyPr>
            <a:lstStyle/>
            <a:p>
              <a:pPr marL="0" marR="0" lvl="0" indent="0" algn="ctr" rtl="0">
                <a:lnSpc>
                  <a:spcPct val="100000"/>
                </a:lnSpc>
                <a:spcBef>
                  <a:spcPts val="0"/>
                </a:spcBef>
                <a:spcAft>
                  <a:spcPts val="0"/>
                </a:spcAft>
                <a:buNone/>
              </a:pPr>
              <a:r>
                <a:rPr lang="en-US" sz="2000" b="0" i="0" u="none" strike="noStrike" cap="none" dirty="0">
                  <a:solidFill>
                    <a:srgbClr val="FFFFFF"/>
                  </a:solidFill>
                  <a:latin typeface="Lato"/>
                  <a:ea typeface="Lato"/>
                  <a:cs typeface="Lato"/>
                  <a:sym typeface="Lato"/>
                </a:rPr>
                <a:t>2</a:t>
              </a:r>
              <a:endParaRPr sz="2000" b="0" i="0" u="none" strike="noStrike" cap="none" dirty="0">
                <a:solidFill>
                  <a:srgbClr val="FFFFFF"/>
                </a:solidFill>
                <a:latin typeface="Lato"/>
                <a:ea typeface="Lato"/>
                <a:cs typeface="Lato"/>
                <a:sym typeface="Lato"/>
              </a:endParaRPr>
            </a:p>
          </p:txBody>
        </p:sp>
        <p:sp>
          <p:nvSpPr>
            <p:cNvPr id="145" name="Google Shape;145;g226f87fb8a5_0_104"/>
            <p:cNvSpPr txBox="1"/>
            <p:nvPr/>
          </p:nvSpPr>
          <p:spPr>
            <a:xfrm>
              <a:off x="2670007" y="5206260"/>
              <a:ext cx="13650900" cy="907800"/>
            </a:xfrm>
            <a:prstGeom prst="rect">
              <a:avLst/>
            </a:prstGeom>
            <a:noFill/>
            <a:ln>
              <a:noFill/>
            </a:ln>
          </p:spPr>
          <p:txBody>
            <a:bodyPr spcFirstLastPara="1" wrap="square" lIns="60925" tIns="60925" rIns="60925" bIns="60925" anchor="ctr" anchorCtr="0">
              <a:noAutofit/>
            </a:bodyPr>
            <a:lstStyle/>
            <a:p>
              <a:pPr marL="0" marR="0" lvl="0" indent="0" algn="l" rtl="0">
                <a:lnSpc>
                  <a:spcPct val="125000"/>
                </a:lnSpc>
                <a:spcBef>
                  <a:spcPts val="0"/>
                </a:spcBef>
                <a:spcAft>
                  <a:spcPts val="0"/>
                </a:spcAft>
                <a:buNone/>
              </a:pPr>
              <a:r>
                <a:rPr lang="en-US" sz="2000" b="0" i="0" u="none" strike="noStrike" cap="none">
                  <a:solidFill>
                    <a:srgbClr val="6A6B6D"/>
                  </a:solidFill>
                  <a:latin typeface="Lato"/>
                  <a:ea typeface="Lato"/>
                  <a:cs typeface="Lato"/>
                  <a:sym typeface="Lato"/>
                </a:rPr>
                <a:t>Help {</a:t>
              </a:r>
              <a:r>
                <a:rPr lang="en-US" sz="2000">
                  <a:solidFill>
                    <a:srgbClr val="6A6B6D"/>
                  </a:solidFill>
                  <a:latin typeface="Lato"/>
                  <a:ea typeface="Lato"/>
                  <a:cs typeface="Lato"/>
                  <a:sym typeface="Lato"/>
                </a:rPr>
                <a:t>Customer}</a:t>
              </a:r>
              <a:r>
                <a:rPr lang="en-US" sz="2000" b="0" i="0" u="none" strike="noStrike" cap="none">
                  <a:solidFill>
                    <a:srgbClr val="6A6B6D"/>
                  </a:solidFill>
                  <a:latin typeface="Lato"/>
                  <a:ea typeface="Lato"/>
                  <a:cs typeface="Lato"/>
                  <a:sym typeface="Lato"/>
                </a:rPr>
                <a:t> execute a more effective, structured hiring process</a:t>
              </a:r>
              <a:endParaRPr sz="9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None/>
              </a:pPr>
              <a:r>
                <a:rPr lang="en-US" sz="1600" b="0" i="1" u="none" strike="noStrike" cap="none">
                  <a:solidFill>
                    <a:srgbClr val="6A6B6D"/>
                  </a:solidFill>
                  <a:latin typeface="Lato"/>
                  <a:ea typeface="Lato"/>
                  <a:cs typeface="Lato"/>
                  <a:sym typeface="Lato"/>
                </a:rPr>
                <a:t>“A structured hiring process is 5x more effective than an unstructured hiring process”, according to research</a:t>
              </a:r>
              <a:endParaRPr sz="1600" b="0" i="1" u="none" strike="noStrike" cap="none">
                <a:solidFill>
                  <a:srgbClr val="6A6B6D"/>
                </a:solidFill>
                <a:latin typeface="Lato"/>
                <a:ea typeface="Lato"/>
                <a:cs typeface="Lato"/>
                <a:sym typeface="Lato"/>
              </a:endParaRPr>
            </a:p>
          </p:txBody>
        </p:sp>
      </p:grpSp>
      <p:grpSp>
        <p:nvGrpSpPr>
          <p:cNvPr id="148" name="Google Shape;148;g226f87fb8a5_0_104"/>
          <p:cNvGrpSpPr/>
          <p:nvPr/>
        </p:nvGrpSpPr>
        <p:grpSpPr>
          <a:xfrm>
            <a:off x="1215911" y="4594621"/>
            <a:ext cx="9975853" cy="605230"/>
            <a:chOff x="1823776" y="6776760"/>
            <a:chExt cx="14963031" cy="907800"/>
          </a:xfrm>
        </p:grpSpPr>
        <p:sp>
          <p:nvSpPr>
            <p:cNvPr id="149" name="Google Shape;149;g226f87fb8a5_0_104"/>
            <p:cNvSpPr/>
            <p:nvPr/>
          </p:nvSpPr>
          <p:spPr>
            <a:xfrm>
              <a:off x="1823776" y="6776760"/>
              <a:ext cx="820200" cy="784500"/>
            </a:xfrm>
            <a:prstGeom prst="ellipse">
              <a:avLst/>
            </a:prstGeom>
            <a:solidFill>
              <a:srgbClr val="3CB1E5"/>
            </a:solidFill>
            <a:ln>
              <a:noFill/>
            </a:ln>
          </p:spPr>
          <p:txBody>
            <a:bodyPr spcFirstLastPara="1" wrap="square" lIns="100725" tIns="100725" rIns="100725" bIns="100725"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FFFFFF"/>
                  </a:solidFill>
                  <a:latin typeface="Lato"/>
                  <a:ea typeface="Lato"/>
                  <a:cs typeface="Lato"/>
                  <a:sym typeface="Lato"/>
                </a:rPr>
                <a:t>3</a:t>
              </a:r>
              <a:endParaRPr sz="2000" b="0" i="0" u="none" strike="noStrike" cap="none">
                <a:solidFill>
                  <a:srgbClr val="FFFFFF"/>
                </a:solidFill>
                <a:latin typeface="Lato"/>
                <a:ea typeface="Lato"/>
                <a:cs typeface="Lato"/>
                <a:sym typeface="Lato"/>
              </a:endParaRPr>
            </a:p>
          </p:txBody>
        </p:sp>
        <p:sp>
          <p:nvSpPr>
            <p:cNvPr id="150" name="Google Shape;150;g226f87fb8a5_0_104"/>
            <p:cNvSpPr txBox="1"/>
            <p:nvPr/>
          </p:nvSpPr>
          <p:spPr>
            <a:xfrm>
              <a:off x="2670007" y="6776760"/>
              <a:ext cx="14116800" cy="907800"/>
            </a:xfrm>
            <a:prstGeom prst="rect">
              <a:avLst/>
            </a:prstGeom>
            <a:noFill/>
            <a:ln>
              <a:noFill/>
            </a:ln>
          </p:spPr>
          <p:txBody>
            <a:bodyPr spcFirstLastPara="1" wrap="square" lIns="60925" tIns="60925" rIns="60925" bIns="60925" anchor="ctr" anchorCtr="0">
              <a:noAutofit/>
            </a:bodyPr>
            <a:lstStyle/>
            <a:p>
              <a:pPr marL="0" marR="0" lvl="0" indent="0" algn="l" rtl="0">
                <a:lnSpc>
                  <a:spcPct val="125000"/>
                </a:lnSpc>
                <a:spcBef>
                  <a:spcPts val="0"/>
                </a:spcBef>
                <a:spcAft>
                  <a:spcPts val="0"/>
                </a:spcAft>
                <a:buNone/>
              </a:pPr>
              <a:r>
                <a:rPr lang="en-US" sz="2000" b="0" i="0" u="none" strike="noStrike" cap="none">
                  <a:solidFill>
                    <a:srgbClr val="6A6B6D"/>
                  </a:solidFill>
                  <a:latin typeface="Lato"/>
                  <a:ea typeface="Lato"/>
                  <a:cs typeface="Lato"/>
                  <a:sym typeface="Lato"/>
                </a:rPr>
                <a:t>Give {</a:t>
              </a:r>
              <a:r>
                <a:rPr lang="en-US" sz="2000">
                  <a:solidFill>
                    <a:srgbClr val="6A6B6D"/>
                  </a:solidFill>
                  <a:latin typeface="Lato"/>
                  <a:ea typeface="Lato"/>
                  <a:cs typeface="Lato"/>
                  <a:sym typeface="Lato"/>
                </a:rPr>
                <a:t>Customer}</a:t>
              </a:r>
              <a:r>
                <a:rPr lang="en-US" sz="2000" b="0" i="0" u="none" strike="noStrike" cap="none">
                  <a:solidFill>
                    <a:srgbClr val="6A6B6D"/>
                  </a:solidFill>
                  <a:latin typeface="Lato"/>
                  <a:ea typeface="Lato"/>
                  <a:cs typeface="Lato"/>
                  <a:sym typeface="Lato"/>
                </a:rPr>
                <a:t> data insights for how to improve the hiring process over time</a:t>
              </a:r>
              <a:endParaRPr sz="9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None/>
              </a:pPr>
              <a:r>
                <a:rPr lang="en-US" sz="2000" b="0" i="0" u="none" strike="noStrike" cap="none">
                  <a:solidFill>
                    <a:srgbClr val="6A6B6D"/>
                  </a:solidFill>
                  <a:latin typeface="Lato"/>
                  <a:ea typeface="Lato"/>
                  <a:cs typeface="Lato"/>
                  <a:sym typeface="Lato"/>
                </a:rPr>
                <a:t> </a:t>
              </a:r>
              <a:r>
                <a:rPr lang="en-US" sz="1600" b="0" i="1" u="none" strike="noStrike" cap="none">
                  <a:solidFill>
                    <a:srgbClr val="6A6B6D"/>
                  </a:solidFill>
                  <a:latin typeface="Lato"/>
                  <a:ea typeface="Lato"/>
                  <a:cs typeface="Lato"/>
                  <a:sym typeface="Lato"/>
                </a:rPr>
                <a:t>Journeyfront helps track performance / turnover by hiring cohort and recommends ways to improve accuracy</a:t>
              </a:r>
              <a:endParaRPr sz="1600" b="0" i="1" u="none" strike="noStrike" cap="none">
                <a:solidFill>
                  <a:srgbClr val="6A6B6D"/>
                </a:solidFill>
                <a:latin typeface="Lato"/>
                <a:ea typeface="Lato"/>
                <a:cs typeface="Lato"/>
                <a:sym typeface="Lato"/>
              </a:endParaRPr>
            </a:p>
          </p:txBody>
        </p:sp>
      </p:grpSp>
      <p:sp>
        <p:nvSpPr>
          <p:cNvPr id="4" name="Google Shape;225;p5">
            <a:extLst>
              <a:ext uri="{FF2B5EF4-FFF2-40B4-BE49-F238E27FC236}">
                <a16:creationId xmlns:a16="http://schemas.microsoft.com/office/drawing/2014/main" id="{935F9F7B-BD54-3926-6823-5256B41E9A3B}"/>
              </a:ext>
            </a:extLst>
          </p:cNvPr>
          <p:cNvSpPr txBox="1">
            <a:spLocks/>
          </p:cNvSpPr>
          <p:nvPr/>
        </p:nvSpPr>
        <p:spPr>
          <a:xfrm>
            <a:off x="507952" y="610010"/>
            <a:ext cx="11116979" cy="763600"/>
          </a:xfrm>
          <a:prstGeom prst="rect">
            <a:avLst/>
          </a:prstGeom>
          <a:noFill/>
          <a:ln>
            <a:noFill/>
          </a:ln>
        </p:spPr>
        <p:txBody>
          <a:bodyPr spcFirstLastPara="1" wrap="square" lIns="91425" tIns="45700" rIns="91425" bIns="45700" anchor="b" anchorCtr="0">
            <a:normAutofit/>
          </a:bodyPr>
          <a:lstStyle>
            <a:lvl1pPr algn="l" defTabSz="609585" rtl="0" eaLnBrk="1" latinLnBrk="0" hangingPunct="1">
              <a:lnSpc>
                <a:spcPct val="90000"/>
              </a:lnSpc>
              <a:spcBef>
                <a:spcPct val="0"/>
              </a:spcBef>
              <a:buNone/>
              <a:defRPr sz="3200" kern="1200">
                <a:gradFill>
                  <a:gsLst>
                    <a:gs pos="100000">
                      <a:srgbClr val="20E0B2"/>
                    </a:gs>
                    <a:gs pos="0">
                      <a:srgbClr val="3CB1E5"/>
                    </a:gs>
                  </a:gsLst>
                  <a:lin ang="0" scaled="0"/>
                </a:gradFill>
                <a:latin typeface="Lato Black" panose="020F0A02020204030203" pitchFamily="34" charset="0"/>
                <a:ea typeface="+mj-ea"/>
                <a:cs typeface="+mj-cs"/>
              </a:defRPr>
            </a:lvl1pPr>
          </a:lstStyle>
          <a:p>
            <a:pPr>
              <a:spcBef>
                <a:spcPts val="0"/>
              </a:spcBef>
              <a:buClr>
                <a:schemeClr val="accent1"/>
              </a:buClr>
              <a:buSzPts val="3556"/>
              <a:buFont typeface="Lato"/>
              <a:buNone/>
            </a:pPr>
            <a:r>
              <a:rPr lang="en-US" dirty="0"/>
              <a:t>Goals of </a:t>
            </a:r>
            <a:r>
              <a:rPr lang="en-US" dirty="0" err="1"/>
              <a:t>Journeyfront</a:t>
            </a:r>
            <a:r>
              <a:rPr lang="en-US" dirty="0"/>
              <a:t> / {Customer Name} Partnership</a:t>
            </a:r>
          </a:p>
        </p:txBody>
      </p:sp>
      <p:pic>
        <p:nvPicPr>
          <p:cNvPr id="2" name="Graphic 1">
            <a:extLst>
              <a:ext uri="{FF2B5EF4-FFF2-40B4-BE49-F238E27FC236}">
                <a16:creationId xmlns:a16="http://schemas.microsoft.com/office/drawing/2014/main" id="{F2FF9265-0643-E0AF-7F70-DCFC6580FD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69113" y="5135491"/>
            <a:ext cx="5815921" cy="258194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2" name="Google Shape;188;p2">
            <a:extLst>
              <a:ext uri="{FF2B5EF4-FFF2-40B4-BE49-F238E27FC236}">
                <a16:creationId xmlns:a16="http://schemas.microsoft.com/office/drawing/2014/main" id="{0A889381-840F-C6D8-209D-B814798A24CD}"/>
              </a:ext>
            </a:extLst>
          </p:cNvPr>
          <p:cNvSpPr/>
          <p:nvPr/>
        </p:nvSpPr>
        <p:spPr>
          <a:xfrm>
            <a:off x="2041358" y="2171417"/>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1800" dirty="0">
                <a:solidFill>
                  <a:srgbClr val="222222"/>
                </a:solidFill>
                <a:latin typeface="Lato"/>
                <a:sym typeface="Lato Black"/>
              </a:rPr>
              <a:t>1. Partnership Summary</a:t>
            </a:r>
          </a:p>
        </p:txBody>
      </p:sp>
      <p:sp>
        <p:nvSpPr>
          <p:cNvPr id="13" name="Google Shape;189;p2">
            <a:extLst>
              <a:ext uri="{FF2B5EF4-FFF2-40B4-BE49-F238E27FC236}">
                <a16:creationId xmlns:a16="http://schemas.microsoft.com/office/drawing/2014/main" id="{774277EB-0289-6CAC-CF35-05416967A261}"/>
              </a:ext>
            </a:extLst>
          </p:cNvPr>
          <p:cNvSpPr/>
          <p:nvPr/>
        </p:nvSpPr>
        <p:spPr>
          <a:xfrm>
            <a:off x="2041358" y="2973091"/>
            <a:ext cx="8229600" cy="590700"/>
          </a:xfrm>
          <a:prstGeom prst="roundRect">
            <a:avLst>
              <a:gd name="adj" fmla="val 10909"/>
            </a:avLst>
          </a:prstGeom>
          <a:solidFill>
            <a:srgbClr val="3CB1E5"/>
          </a:solidFill>
          <a:ln>
            <a:noFill/>
          </a:ln>
          <a:effectLst>
            <a:outerShdw blurRad="342900" algn="bl" rotWithShape="0">
              <a:srgbClr val="214868">
                <a:alpha val="20000"/>
              </a:srgbClr>
            </a:outerShdw>
          </a:effectLst>
        </p:spPr>
        <p:txBody>
          <a:bodyPr spcFirstLastPara="1" wrap="square" lIns="274320" tIns="60950" rIns="60950" bIns="60950" anchor="ctr" anchorCtr="0">
            <a:noAutofit/>
          </a:bodyPr>
          <a:lstStyle/>
          <a:p>
            <a:pPr>
              <a:buSzPts val="2300"/>
            </a:pPr>
            <a:r>
              <a:rPr lang="en-US" sz="2000" dirty="0">
                <a:solidFill>
                  <a:schemeClr val="bg1"/>
                </a:solidFill>
                <a:latin typeface="Lato Black"/>
                <a:sym typeface="Lato"/>
              </a:rPr>
              <a:t>2. Progress to Date</a:t>
            </a:r>
          </a:p>
        </p:txBody>
      </p:sp>
      <p:sp>
        <p:nvSpPr>
          <p:cNvPr id="14" name="Google Shape;190;p2">
            <a:extLst>
              <a:ext uri="{FF2B5EF4-FFF2-40B4-BE49-F238E27FC236}">
                <a16:creationId xmlns:a16="http://schemas.microsoft.com/office/drawing/2014/main" id="{9D7D9E6E-A303-A76A-F343-C5C743F5FF95}"/>
              </a:ext>
            </a:extLst>
          </p:cNvPr>
          <p:cNvSpPr/>
          <p:nvPr/>
        </p:nvSpPr>
        <p:spPr>
          <a:xfrm>
            <a:off x="2041358" y="3774765"/>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marL="0" marR="0" lvl="0" indent="0" rtl="0">
              <a:lnSpc>
                <a:spcPct val="100000"/>
              </a:lnSpc>
              <a:spcBef>
                <a:spcPts val="0"/>
              </a:spcBef>
              <a:spcAft>
                <a:spcPts val="0"/>
              </a:spcAft>
              <a:buClr>
                <a:srgbClr val="000000"/>
              </a:buClr>
              <a:buSzPts val="2300"/>
              <a:buFont typeface="Arial"/>
              <a:buNone/>
            </a:pPr>
            <a:r>
              <a:rPr lang="en-US" sz="1800" b="0" i="0" u="none" strike="noStrike" cap="none" dirty="0">
                <a:solidFill>
                  <a:srgbClr val="222222"/>
                </a:solidFill>
                <a:latin typeface="Lato"/>
                <a:ea typeface="Lato"/>
                <a:cs typeface="Lato"/>
                <a:sym typeface="Lato"/>
              </a:rPr>
              <a:t>3. Data Review and Highlights</a:t>
            </a:r>
          </a:p>
        </p:txBody>
      </p:sp>
      <p:sp>
        <p:nvSpPr>
          <p:cNvPr id="15" name="Google Shape;191;p2">
            <a:extLst>
              <a:ext uri="{FF2B5EF4-FFF2-40B4-BE49-F238E27FC236}">
                <a16:creationId xmlns:a16="http://schemas.microsoft.com/office/drawing/2014/main" id="{9E053F7F-7F3F-33AF-1F6A-FBE0F1A013DC}"/>
              </a:ext>
            </a:extLst>
          </p:cNvPr>
          <p:cNvSpPr/>
          <p:nvPr/>
        </p:nvSpPr>
        <p:spPr>
          <a:xfrm>
            <a:off x="2041358" y="4576439"/>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marL="0" marR="0" lvl="0" indent="0" rtl="0">
              <a:lnSpc>
                <a:spcPct val="100000"/>
              </a:lnSpc>
              <a:spcBef>
                <a:spcPts val="0"/>
              </a:spcBef>
              <a:spcAft>
                <a:spcPts val="0"/>
              </a:spcAft>
              <a:buClr>
                <a:srgbClr val="000000"/>
              </a:buClr>
              <a:buSzPts val="2300"/>
              <a:buFont typeface="Arial"/>
              <a:buNone/>
            </a:pPr>
            <a:r>
              <a:rPr lang="en-US" sz="1800" dirty="0">
                <a:solidFill>
                  <a:srgbClr val="222222"/>
                </a:solidFill>
                <a:latin typeface="Lato"/>
                <a:ea typeface="Lato"/>
                <a:cs typeface="Lato"/>
                <a:sym typeface="Lato"/>
              </a:rPr>
              <a:t>4</a:t>
            </a:r>
            <a:r>
              <a:rPr lang="en-US" sz="1800" b="0" i="0" u="none" strike="noStrike" cap="none" dirty="0">
                <a:solidFill>
                  <a:srgbClr val="222222"/>
                </a:solidFill>
                <a:latin typeface="Lato"/>
                <a:ea typeface="Lato"/>
                <a:cs typeface="Lato"/>
                <a:sym typeface="Lato"/>
              </a:rPr>
              <a:t>. 2023 Strategy</a:t>
            </a:r>
          </a:p>
        </p:txBody>
      </p:sp>
      <p:sp>
        <p:nvSpPr>
          <p:cNvPr id="16" name="Google Shape;191;p2">
            <a:extLst>
              <a:ext uri="{FF2B5EF4-FFF2-40B4-BE49-F238E27FC236}">
                <a16:creationId xmlns:a16="http://schemas.microsoft.com/office/drawing/2014/main" id="{A7BAFED7-8D2A-C811-161F-774A5FBE26FF}"/>
              </a:ext>
            </a:extLst>
          </p:cNvPr>
          <p:cNvSpPr/>
          <p:nvPr/>
        </p:nvSpPr>
        <p:spPr>
          <a:xfrm>
            <a:off x="2041358" y="5378112"/>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marL="0" marR="0" lvl="0" indent="0" rtl="0">
              <a:lnSpc>
                <a:spcPct val="100000"/>
              </a:lnSpc>
              <a:spcBef>
                <a:spcPts val="0"/>
              </a:spcBef>
              <a:spcAft>
                <a:spcPts val="0"/>
              </a:spcAft>
              <a:buClr>
                <a:srgbClr val="000000"/>
              </a:buClr>
              <a:buSzPts val="2300"/>
              <a:buFont typeface="Arial"/>
              <a:buNone/>
            </a:pPr>
            <a:r>
              <a:rPr lang="en-US" sz="1800" dirty="0">
                <a:solidFill>
                  <a:srgbClr val="222222"/>
                </a:solidFill>
                <a:latin typeface="Lato"/>
                <a:ea typeface="Lato"/>
                <a:cs typeface="Lato"/>
                <a:sym typeface="Lato"/>
              </a:rPr>
              <a:t>5</a:t>
            </a:r>
            <a:r>
              <a:rPr lang="en-US" sz="1800" b="0" i="0" u="none" strike="noStrike" cap="none" dirty="0">
                <a:solidFill>
                  <a:srgbClr val="222222"/>
                </a:solidFill>
                <a:latin typeface="Lato"/>
                <a:ea typeface="Lato"/>
                <a:cs typeface="Lato"/>
                <a:sym typeface="Lato"/>
              </a:rPr>
              <a:t>. Next Steps</a:t>
            </a:r>
          </a:p>
        </p:txBody>
      </p:sp>
      <p:pic>
        <p:nvPicPr>
          <p:cNvPr id="5" name="Graphic 4">
            <a:extLst>
              <a:ext uri="{FF2B5EF4-FFF2-40B4-BE49-F238E27FC236}">
                <a16:creationId xmlns:a16="http://schemas.microsoft.com/office/drawing/2014/main" id="{F137E18D-A32E-AC10-D42D-69A19A2B50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46418" y="4036674"/>
            <a:ext cx="2326929" cy="2682875"/>
          </a:xfrm>
          <a:prstGeom prst="rect">
            <a:avLst/>
          </a:prstGeom>
        </p:spPr>
      </p:pic>
      <p:pic>
        <p:nvPicPr>
          <p:cNvPr id="6" name="Graphic 5">
            <a:extLst>
              <a:ext uri="{FF2B5EF4-FFF2-40B4-BE49-F238E27FC236}">
                <a16:creationId xmlns:a16="http://schemas.microsoft.com/office/drawing/2014/main" id="{388F0667-D158-02FB-51F9-0EC5A444EE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61395" y="632179"/>
            <a:ext cx="2789127" cy="3078475"/>
          </a:xfrm>
          <a:prstGeom prst="rect">
            <a:avLst/>
          </a:prstGeom>
        </p:spPr>
      </p:pic>
      <p:pic>
        <p:nvPicPr>
          <p:cNvPr id="7" name="Graphic 6">
            <a:extLst>
              <a:ext uri="{FF2B5EF4-FFF2-40B4-BE49-F238E27FC236}">
                <a16:creationId xmlns:a16="http://schemas.microsoft.com/office/drawing/2014/main" id="{058F82D9-558B-3ED4-697F-ACDAD139B2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6627" y="6179785"/>
            <a:ext cx="2912179" cy="3080696"/>
          </a:xfrm>
          <a:prstGeom prst="rect">
            <a:avLst/>
          </a:prstGeom>
        </p:spPr>
      </p:pic>
      <p:sp>
        <p:nvSpPr>
          <p:cNvPr id="8" name="Title 6">
            <a:extLst>
              <a:ext uri="{FF2B5EF4-FFF2-40B4-BE49-F238E27FC236}">
                <a16:creationId xmlns:a16="http://schemas.microsoft.com/office/drawing/2014/main" id="{D66C1E10-EAA5-C32C-7118-9C7E7E2FF694}"/>
              </a:ext>
            </a:extLst>
          </p:cNvPr>
          <p:cNvSpPr>
            <a:spLocks noGrp="1"/>
          </p:cNvSpPr>
          <p:nvPr>
            <p:ph type="title"/>
          </p:nvPr>
        </p:nvSpPr>
        <p:spPr>
          <a:xfrm>
            <a:off x="2041359" y="1247178"/>
            <a:ext cx="2510322" cy="763600"/>
          </a:xfrm>
          <a:prstGeom prst="rect">
            <a:avLst/>
          </a:prstGeom>
        </p:spPr>
        <p:txBody>
          <a:bodyPr lIns="0" tIns="0" rIns="0" bIns="0"/>
          <a:lstStyle/>
          <a:p>
            <a:pPr algn="l"/>
            <a:r>
              <a:rPr lang="en-US" sz="4400" dirty="0"/>
              <a:t>Agenda</a:t>
            </a:r>
          </a:p>
        </p:txBody>
      </p:sp>
    </p:spTree>
    <p:extLst>
      <p:ext uri="{BB962C8B-B14F-4D97-AF65-F5344CB8AC3E}">
        <p14:creationId xmlns:p14="http://schemas.microsoft.com/office/powerpoint/2010/main" val="2275744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026" name="Picture 2">
            <a:extLst>
              <a:ext uri="{FF2B5EF4-FFF2-40B4-BE49-F238E27FC236}">
                <a16:creationId xmlns:a16="http://schemas.microsoft.com/office/drawing/2014/main" id="{123FAFBD-0EDF-9FAB-8677-A76244757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27" y="2287289"/>
            <a:ext cx="10635566" cy="30912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0265275-18FA-9318-BD8C-31F49F8D8CDF}"/>
              </a:ext>
            </a:extLst>
          </p:cNvPr>
          <p:cNvSpPr txBox="1"/>
          <p:nvPr/>
        </p:nvSpPr>
        <p:spPr>
          <a:xfrm>
            <a:off x="442917" y="1465472"/>
            <a:ext cx="7651242" cy="307777"/>
          </a:xfrm>
          <a:prstGeom prst="rect">
            <a:avLst/>
          </a:prstGeom>
          <a:noFill/>
        </p:spPr>
        <p:txBody>
          <a:bodyPr wrap="square">
            <a:spAutoFit/>
          </a:bodyPr>
          <a:lstStyle/>
          <a:p>
            <a:pPr rtl="0">
              <a:spcBef>
                <a:spcPts val="0"/>
              </a:spcBef>
              <a:spcAft>
                <a:spcPts val="0"/>
              </a:spcAft>
            </a:pPr>
            <a:r>
              <a:rPr lang="en-US" sz="1400" b="1" i="0" u="none" strike="noStrike" dirty="0">
                <a:solidFill>
                  <a:schemeClr val="bg1">
                    <a:lumMod val="65000"/>
                  </a:schemeClr>
                </a:solidFill>
                <a:effectLst/>
                <a:latin typeface="Lato" panose="020F0502020204030203" pitchFamily="34" charset="0"/>
              </a:rPr>
              <a:t>% of Great or above hires has increased by 47% since 2021, 6% since 2022</a:t>
            </a:r>
            <a:endParaRPr lang="en-US" b="0" dirty="0">
              <a:solidFill>
                <a:schemeClr val="bg1">
                  <a:lumMod val="65000"/>
                </a:schemeClr>
              </a:solidFill>
              <a:effectLst/>
              <a:latin typeface="Lato" panose="020F0502020204030203" pitchFamily="34" charset="0"/>
            </a:endParaRPr>
          </a:p>
        </p:txBody>
      </p:sp>
      <p:sp>
        <p:nvSpPr>
          <p:cNvPr id="7" name="TextBox 6">
            <a:extLst>
              <a:ext uri="{FF2B5EF4-FFF2-40B4-BE49-F238E27FC236}">
                <a16:creationId xmlns:a16="http://schemas.microsoft.com/office/drawing/2014/main" id="{4614CD34-8B70-5BB6-74B0-D1E0BCED8142}"/>
              </a:ext>
            </a:extLst>
          </p:cNvPr>
          <p:cNvSpPr txBox="1"/>
          <p:nvPr/>
        </p:nvSpPr>
        <p:spPr>
          <a:xfrm>
            <a:off x="2964942" y="5594521"/>
            <a:ext cx="6094476" cy="769441"/>
          </a:xfrm>
          <a:prstGeom prst="rect">
            <a:avLst/>
          </a:prstGeom>
          <a:noFill/>
        </p:spPr>
        <p:txBody>
          <a:bodyPr wrap="square">
            <a:spAutoFit/>
          </a:bodyPr>
          <a:lstStyle/>
          <a:p>
            <a:pPr algn="ctr" rtl="0">
              <a:spcBef>
                <a:spcPts val="0"/>
              </a:spcBef>
              <a:spcAft>
                <a:spcPts val="0"/>
              </a:spcAft>
            </a:pPr>
            <a:r>
              <a:rPr lang="en-US" sz="1000" b="1" i="0" u="none" strike="noStrike" dirty="0">
                <a:solidFill>
                  <a:schemeClr val="tx1"/>
                </a:solidFill>
                <a:effectLst/>
                <a:latin typeface="Lato" panose="020F0502020204030203" pitchFamily="34" charset="0"/>
              </a:rPr>
              <a:t>Note:</a:t>
            </a:r>
            <a:r>
              <a:rPr lang="en-US" sz="1000" b="0" i="0" u="none" strike="noStrike" dirty="0">
                <a:solidFill>
                  <a:schemeClr val="tx1"/>
                </a:solidFill>
                <a:effectLst/>
                <a:latin typeface="Lato" panose="020F0502020204030203" pitchFamily="34" charset="0"/>
              </a:rPr>
              <a:t> Great = 3.5-4.2; Exceptional = 4.3-5.0</a:t>
            </a:r>
            <a:endParaRPr lang="en-US" sz="1000" b="0" dirty="0">
              <a:solidFill>
                <a:schemeClr val="tx1"/>
              </a:solidFill>
              <a:effectLst/>
              <a:latin typeface="Lato" panose="020F0502020204030203" pitchFamily="34" charset="0"/>
            </a:endParaRPr>
          </a:p>
          <a:p>
            <a:pPr algn="ctr" rtl="0">
              <a:spcBef>
                <a:spcPts val="0"/>
              </a:spcBef>
              <a:spcAft>
                <a:spcPts val="0"/>
              </a:spcAft>
            </a:pPr>
            <a:r>
              <a:rPr lang="en-US" sz="1000" b="1" i="0" u="none" strike="noStrike" dirty="0">
                <a:solidFill>
                  <a:schemeClr val="tx1"/>
                </a:solidFill>
                <a:effectLst/>
                <a:latin typeface="Lato" panose="020F0502020204030203" pitchFamily="34" charset="0"/>
              </a:rPr>
              <a:t>N-sizes:</a:t>
            </a:r>
            <a:r>
              <a:rPr lang="en-US" sz="1000" b="0" i="0" u="none" strike="noStrike" dirty="0">
                <a:solidFill>
                  <a:schemeClr val="tx1"/>
                </a:solidFill>
                <a:effectLst/>
                <a:latin typeface="Lato" panose="020F0502020204030203" pitchFamily="34" charset="0"/>
              </a:rPr>
              <a:t> 2021 = 26/38; 2022 = 180/192; 2023 YTD = 12/12</a:t>
            </a:r>
            <a:endParaRPr lang="en-US" sz="1000" b="0" dirty="0">
              <a:solidFill>
                <a:schemeClr val="tx1"/>
              </a:solidFill>
              <a:effectLst/>
              <a:latin typeface="Lato" panose="020F0502020204030203" pitchFamily="34" charset="0"/>
            </a:endParaRPr>
          </a:p>
          <a:p>
            <a:pPr algn="ctr" rtl="0">
              <a:spcBef>
                <a:spcPts val="0"/>
              </a:spcBef>
              <a:spcAft>
                <a:spcPts val="0"/>
              </a:spcAft>
            </a:pPr>
            <a:r>
              <a:rPr lang="en-US" sz="1000" b="1" i="0" u="none" strike="noStrike" dirty="0">
                <a:solidFill>
                  <a:schemeClr val="tx1"/>
                </a:solidFill>
                <a:effectLst/>
                <a:latin typeface="Lato" panose="020F0502020204030203" pitchFamily="34" charset="0"/>
              </a:rPr>
              <a:t>Source: </a:t>
            </a:r>
            <a:r>
              <a:rPr lang="en-US" sz="1000" b="0" i="0" u="none" strike="noStrike" dirty="0">
                <a:solidFill>
                  <a:schemeClr val="tx1"/>
                </a:solidFill>
                <a:effectLst/>
                <a:latin typeface="Lato" panose="020F0502020204030203" pitchFamily="34" charset="0"/>
              </a:rPr>
              <a:t>Above data is based on Achieve CS performance reports: GPA BETA</a:t>
            </a:r>
            <a:br>
              <a:rPr lang="en-US" dirty="0">
                <a:solidFill>
                  <a:schemeClr val="tx1"/>
                </a:solidFill>
                <a:latin typeface="Lato" panose="020F0502020204030203" pitchFamily="34" charset="0"/>
              </a:rPr>
            </a:br>
            <a:endParaRPr lang="en-US" dirty="0">
              <a:solidFill>
                <a:schemeClr val="tx1"/>
              </a:solidFill>
              <a:latin typeface="Lato" panose="020F0502020204030203" pitchFamily="34" charset="0"/>
            </a:endParaRPr>
          </a:p>
        </p:txBody>
      </p:sp>
      <p:sp>
        <p:nvSpPr>
          <p:cNvPr id="2" name="Title 1">
            <a:extLst>
              <a:ext uri="{FF2B5EF4-FFF2-40B4-BE49-F238E27FC236}">
                <a16:creationId xmlns:a16="http://schemas.microsoft.com/office/drawing/2014/main" id="{F72A8C5F-FF14-AC81-BAF2-00AEEEC19455}"/>
              </a:ext>
            </a:extLst>
          </p:cNvPr>
          <p:cNvSpPr>
            <a:spLocks noGrp="1"/>
          </p:cNvSpPr>
          <p:nvPr>
            <p:ph type="title"/>
          </p:nvPr>
        </p:nvSpPr>
        <p:spPr>
          <a:xfrm>
            <a:off x="507952" y="900632"/>
            <a:ext cx="11131155" cy="564840"/>
          </a:xfrm>
        </p:spPr>
        <p:txBody>
          <a:bodyPr/>
          <a:lstStyle/>
          <a:p>
            <a:r>
              <a:rPr lang="en-US" dirty="0"/>
              <a:t>Objective 1: Improve New Hire Performance</a:t>
            </a:r>
            <a:br>
              <a:rPr lang="en-US" dirty="0"/>
            </a:br>
            <a:endParaRPr lang="en-US" dirty="0"/>
          </a:p>
        </p:txBody>
      </p:sp>
    </p:spTree>
    <p:extLst>
      <p:ext uri="{BB962C8B-B14F-4D97-AF65-F5344CB8AC3E}">
        <p14:creationId xmlns:p14="http://schemas.microsoft.com/office/powerpoint/2010/main" val="2432563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2" name="Title 1">
            <a:extLst>
              <a:ext uri="{FF2B5EF4-FFF2-40B4-BE49-F238E27FC236}">
                <a16:creationId xmlns:a16="http://schemas.microsoft.com/office/drawing/2014/main" id="{63D8BBED-B6FA-1578-42DC-421A6B37F622}"/>
              </a:ext>
            </a:extLst>
          </p:cNvPr>
          <p:cNvSpPr>
            <a:spLocks noGrp="1"/>
          </p:cNvSpPr>
          <p:nvPr>
            <p:ph type="title"/>
          </p:nvPr>
        </p:nvSpPr>
        <p:spPr/>
        <p:txBody>
          <a:bodyPr>
            <a:normAutofit fontScale="90000"/>
          </a:bodyPr>
          <a:lstStyle/>
          <a:p>
            <a:r>
              <a:rPr lang="en-US" sz="4400"/>
              <a:t>ACME</a:t>
            </a:r>
            <a:endParaRPr lang="en-US" sz="4400" dirty="0"/>
          </a:p>
        </p:txBody>
      </p:sp>
      <p:sp>
        <p:nvSpPr>
          <p:cNvPr id="5" name="Text Placeholder 4">
            <a:extLst>
              <a:ext uri="{FF2B5EF4-FFF2-40B4-BE49-F238E27FC236}">
                <a16:creationId xmlns:a16="http://schemas.microsoft.com/office/drawing/2014/main" id="{612A288C-660E-EB9B-370E-DC1DBFF70E4E}"/>
              </a:ext>
            </a:extLst>
          </p:cNvPr>
          <p:cNvSpPr>
            <a:spLocks noGrp="1"/>
          </p:cNvSpPr>
          <p:nvPr>
            <p:ph type="body" sz="quarter" idx="14"/>
          </p:nvPr>
        </p:nvSpPr>
        <p:spPr/>
        <p:txBody>
          <a:bodyPr>
            <a:normAutofit/>
          </a:bodyPr>
          <a:lstStyle/>
          <a:p>
            <a:r>
              <a:rPr lang="en-US" dirty="0">
                <a:solidFill>
                  <a:schemeClr val="bg2"/>
                </a:solidFill>
              </a:rPr>
              <a:t>Prepared for :  Blake @ </a:t>
            </a:r>
            <a:r>
              <a:rPr lang="en-US" dirty="0" err="1">
                <a:solidFill>
                  <a:schemeClr val="bg2"/>
                </a:solidFill>
              </a:rPr>
              <a:t>KeHE</a:t>
            </a:r>
            <a:endParaRPr lang="en-US" dirty="0">
              <a:solidFill>
                <a:schemeClr val="bg2"/>
              </a:solidFill>
            </a:endParaRPr>
          </a:p>
          <a:p>
            <a:r>
              <a:rPr lang="en-US" dirty="0">
                <a:solidFill>
                  <a:schemeClr val="bg2"/>
                </a:solidFill>
              </a:rPr>
              <a:t>Prepared by : Cody &amp; Ryan @ </a:t>
            </a:r>
            <a:r>
              <a:rPr lang="en-US" dirty="0" err="1">
                <a:solidFill>
                  <a:schemeClr val="bg2"/>
                </a:solidFill>
              </a:rPr>
              <a:t>Journeyfront</a:t>
            </a:r>
            <a:endParaRPr lang="en-US" dirty="0">
              <a:solidFill>
                <a:schemeClr val="bg2"/>
              </a:solidFill>
            </a:endParaRPr>
          </a:p>
          <a:p>
            <a:r>
              <a:rPr lang="en-US" dirty="0">
                <a:solidFill>
                  <a:schemeClr val="bg2"/>
                </a:solidFill>
              </a:rPr>
              <a:t>Prepared on : May 25, 2023</a:t>
            </a:r>
          </a:p>
        </p:txBody>
      </p:sp>
      <p:pic>
        <p:nvPicPr>
          <p:cNvPr id="6" name="Picture 5" descr="A picture containing graphics, graphic design, logo, font&#10;&#10;Description automatically generated">
            <a:extLst>
              <a:ext uri="{FF2B5EF4-FFF2-40B4-BE49-F238E27FC236}">
                <a16:creationId xmlns:a16="http://schemas.microsoft.com/office/drawing/2014/main" id="{13C203B4-E798-D6F4-3C20-6E3ADE4323E5}"/>
              </a:ext>
            </a:extLst>
          </p:cNvPr>
          <p:cNvPicPr>
            <a:picLocks noChangeAspect="1"/>
          </p:cNvPicPr>
          <p:nvPr/>
        </p:nvPicPr>
        <p:blipFill>
          <a:blip r:embed="rId3"/>
          <a:stretch>
            <a:fillRect/>
          </a:stretch>
        </p:blipFill>
        <p:spPr>
          <a:xfrm>
            <a:off x="7975605" y="1962075"/>
            <a:ext cx="2895600" cy="73112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026" name="Picture 2">
            <a:extLst>
              <a:ext uri="{FF2B5EF4-FFF2-40B4-BE49-F238E27FC236}">
                <a16:creationId xmlns:a16="http://schemas.microsoft.com/office/drawing/2014/main" id="{123FAFBD-0EDF-9FAB-8677-A76244757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27" y="2301315"/>
            <a:ext cx="10635566" cy="30912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90E80D-BE57-DE89-EE19-BFAF67C23C0D}"/>
              </a:ext>
            </a:extLst>
          </p:cNvPr>
          <p:cNvSpPr>
            <a:spLocks noGrp="1"/>
          </p:cNvSpPr>
          <p:nvPr>
            <p:ph type="title"/>
          </p:nvPr>
        </p:nvSpPr>
        <p:spPr>
          <a:xfrm>
            <a:off x="507953" y="900632"/>
            <a:ext cx="8191548" cy="605100"/>
          </a:xfrm>
        </p:spPr>
        <p:txBody>
          <a:bodyPr/>
          <a:lstStyle/>
          <a:p>
            <a:r>
              <a:rPr lang="en-US" dirty="0"/>
              <a:t>Objective 2: Reduce 90 Days Turnover</a:t>
            </a:r>
          </a:p>
        </p:txBody>
      </p:sp>
      <p:sp>
        <p:nvSpPr>
          <p:cNvPr id="3" name="TextBox 2">
            <a:extLst>
              <a:ext uri="{FF2B5EF4-FFF2-40B4-BE49-F238E27FC236}">
                <a16:creationId xmlns:a16="http://schemas.microsoft.com/office/drawing/2014/main" id="{03F727D3-1049-BB17-BA15-0770215C9B86}"/>
              </a:ext>
            </a:extLst>
          </p:cNvPr>
          <p:cNvSpPr txBox="1"/>
          <p:nvPr/>
        </p:nvSpPr>
        <p:spPr>
          <a:xfrm>
            <a:off x="442917" y="1465472"/>
            <a:ext cx="7651242" cy="307777"/>
          </a:xfrm>
          <a:prstGeom prst="rect">
            <a:avLst/>
          </a:prstGeom>
          <a:noFill/>
        </p:spPr>
        <p:txBody>
          <a:bodyPr wrap="square">
            <a:spAutoFit/>
          </a:bodyPr>
          <a:lstStyle/>
          <a:p>
            <a:pPr rtl="0">
              <a:spcBef>
                <a:spcPts val="0"/>
              </a:spcBef>
              <a:spcAft>
                <a:spcPts val="0"/>
              </a:spcAft>
            </a:pPr>
            <a:r>
              <a:rPr lang="en-US" sz="1400" b="1" i="0" u="none" strike="noStrike" dirty="0">
                <a:solidFill>
                  <a:schemeClr val="bg1">
                    <a:lumMod val="65000"/>
                  </a:schemeClr>
                </a:solidFill>
                <a:effectLst/>
                <a:latin typeface="Lato" panose="020F0502020204030203" pitchFamily="34" charset="0"/>
              </a:rPr>
              <a:t>% of Great or above hires has increased by 47% since 2021, 6% since 2022</a:t>
            </a:r>
            <a:endParaRPr lang="en-US" b="0" dirty="0">
              <a:solidFill>
                <a:schemeClr val="bg1">
                  <a:lumMod val="65000"/>
                </a:schemeClr>
              </a:solidFill>
              <a:effectLst/>
              <a:latin typeface="Lato" panose="020F0502020204030203" pitchFamily="34" charset="0"/>
            </a:endParaRPr>
          </a:p>
        </p:txBody>
      </p:sp>
      <p:sp>
        <p:nvSpPr>
          <p:cNvPr id="4" name="TextBox 3">
            <a:extLst>
              <a:ext uri="{FF2B5EF4-FFF2-40B4-BE49-F238E27FC236}">
                <a16:creationId xmlns:a16="http://schemas.microsoft.com/office/drawing/2014/main" id="{E98A99E1-7CDF-CFD4-DD39-D24B0677975C}"/>
              </a:ext>
            </a:extLst>
          </p:cNvPr>
          <p:cNvSpPr txBox="1"/>
          <p:nvPr/>
        </p:nvSpPr>
        <p:spPr>
          <a:xfrm>
            <a:off x="2964942" y="5594521"/>
            <a:ext cx="6094476" cy="769441"/>
          </a:xfrm>
          <a:prstGeom prst="rect">
            <a:avLst/>
          </a:prstGeom>
          <a:noFill/>
        </p:spPr>
        <p:txBody>
          <a:bodyPr wrap="square">
            <a:spAutoFit/>
          </a:bodyPr>
          <a:lstStyle/>
          <a:p>
            <a:pPr algn="ctr" rtl="0">
              <a:spcBef>
                <a:spcPts val="0"/>
              </a:spcBef>
              <a:spcAft>
                <a:spcPts val="0"/>
              </a:spcAft>
            </a:pPr>
            <a:r>
              <a:rPr lang="en-US" sz="1000" b="1" i="0" u="none" strike="noStrike" dirty="0">
                <a:solidFill>
                  <a:schemeClr val="tx1"/>
                </a:solidFill>
                <a:effectLst/>
                <a:latin typeface="Lato" panose="020F0502020204030203" pitchFamily="34" charset="0"/>
              </a:rPr>
              <a:t>Note:</a:t>
            </a:r>
            <a:r>
              <a:rPr lang="en-US" sz="1000" b="0" i="0" u="none" strike="noStrike" dirty="0">
                <a:solidFill>
                  <a:schemeClr val="tx1"/>
                </a:solidFill>
                <a:effectLst/>
                <a:latin typeface="Lato" panose="020F0502020204030203" pitchFamily="34" charset="0"/>
              </a:rPr>
              <a:t> Great = 3.5-4.2; Exceptional = 4.3-5.0</a:t>
            </a:r>
            <a:endParaRPr lang="en-US" sz="1000" b="0" dirty="0">
              <a:solidFill>
                <a:schemeClr val="tx1"/>
              </a:solidFill>
              <a:effectLst/>
              <a:latin typeface="Lato" panose="020F0502020204030203" pitchFamily="34" charset="0"/>
            </a:endParaRPr>
          </a:p>
          <a:p>
            <a:pPr algn="ctr" rtl="0">
              <a:spcBef>
                <a:spcPts val="0"/>
              </a:spcBef>
              <a:spcAft>
                <a:spcPts val="0"/>
              </a:spcAft>
            </a:pPr>
            <a:r>
              <a:rPr lang="en-US" sz="1000" b="1" i="0" u="none" strike="noStrike" dirty="0">
                <a:solidFill>
                  <a:schemeClr val="tx1"/>
                </a:solidFill>
                <a:effectLst/>
                <a:latin typeface="Lato" panose="020F0502020204030203" pitchFamily="34" charset="0"/>
              </a:rPr>
              <a:t>N-sizes:</a:t>
            </a:r>
            <a:r>
              <a:rPr lang="en-US" sz="1000" b="0" i="0" u="none" strike="noStrike" dirty="0">
                <a:solidFill>
                  <a:schemeClr val="tx1"/>
                </a:solidFill>
                <a:effectLst/>
                <a:latin typeface="Lato" panose="020F0502020204030203" pitchFamily="34" charset="0"/>
              </a:rPr>
              <a:t> 2021 = 26/38; 2022 = 180/192; 2023 YTD = 12/12</a:t>
            </a:r>
            <a:endParaRPr lang="en-US" sz="1000" b="0" dirty="0">
              <a:solidFill>
                <a:schemeClr val="tx1"/>
              </a:solidFill>
              <a:effectLst/>
              <a:latin typeface="Lato" panose="020F0502020204030203" pitchFamily="34" charset="0"/>
            </a:endParaRPr>
          </a:p>
          <a:p>
            <a:pPr algn="ctr" rtl="0">
              <a:spcBef>
                <a:spcPts val="0"/>
              </a:spcBef>
              <a:spcAft>
                <a:spcPts val="0"/>
              </a:spcAft>
            </a:pPr>
            <a:r>
              <a:rPr lang="en-US" sz="1000" b="1" i="0" u="none" strike="noStrike" dirty="0">
                <a:solidFill>
                  <a:schemeClr val="tx1"/>
                </a:solidFill>
                <a:effectLst/>
                <a:latin typeface="Lato" panose="020F0502020204030203" pitchFamily="34" charset="0"/>
              </a:rPr>
              <a:t>Source: </a:t>
            </a:r>
            <a:r>
              <a:rPr lang="en-US" sz="1000" b="0" i="0" u="none" strike="noStrike" dirty="0">
                <a:solidFill>
                  <a:schemeClr val="tx1"/>
                </a:solidFill>
                <a:effectLst/>
                <a:latin typeface="Lato" panose="020F0502020204030203" pitchFamily="34" charset="0"/>
              </a:rPr>
              <a:t>Above data is based on Achieve CS performance reports: GPA BETA</a:t>
            </a:r>
            <a:br>
              <a:rPr lang="en-US" dirty="0">
                <a:solidFill>
                  <a:schemeClr val="tx1"/>
                </a:solidFill>
                <a:latin typeface="Lato" panose="020F0502020204030203" pitchFamily="34" charset="0"/>
              </a:rPr>
            </a:br>
            <a:endParaRPr lang="en-US" dirty="0">
              <a:solidFill>
                <a:schemeClr val="tx1"/>
              </a:solidFill>
              <a:latin typeface="Lato" panose="020F0502020204030203" pitchFamily="34" charset="0"/>
            </a:endParaRPr>
          </a:p>
        </p:txBody>
      </p:sp>
      <p:sp>
        <p:nvSpPr>
          <p:cNvPr id="6" name="Rectangle 5">
            <a:extLst>
              <a:ext uri="{FF2B5EF4-FFF2-40B4-BE49-F238E27FC236}">
                <a16:creationId xmlns:a16="http://schemas.microsoft.com/office/drawing/2014/main" id="{2F7DBBC7-3D79-D52D-7815-DE312F5E45B5}"/>
              </a:ext>
            </a:extLst>
          </p:cNvPr>
          <p:cNvSpPr/>
          <p:nvPr/>
        </p:nvSpPr>
        <p:spPr>
          <a:xfrm>
            <a:off x="8890000" y="565932"/>
            <a:ext cx="2590800" cy="1879600"/>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chart &amp; text are the same here, need to change them?`</a:t>
            </a:r>
          </a:p>
        </p:txBody>
      </p:sp>
    </p:spTree>
    <p:extLst>
      <p:ext uri="{BB962C8B-B14F-4D97-AF65-F5344CB8AC3E}">
        <p14:creationId xmlns:p14="http://schemas.microsoft.com/office/powerpoint/2010/main" val="1703134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2" name="Google Shape;188;p2">
            <a:extLst>
              <a:ext uri="{FF2B5EF4-FFF2-40B4-BE49-F238E27FC236}">
                <a16:creationId xmlns:a16="http://schemas.microsoft.com/office/drawing/2014/main" id="{0A889381-840F-C6D8-209D-B814798A24CD}"/>
              </a:ext>
            </a:extLst>
          </p:cNvPr>
          <p:cNvSpPr/>
          <p:nvPr/>
        </p:nvSpPr>
        <p:spPr>
          <a:xfrm>
            <a:off x="2041358" y="2171417"/>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1800" dirty="0">
                <a:solidFill>
                  <a:srgbClr val="222222"/>
                </a:solidFill>
                <a:latin typeface="Lato"/>
                <a:ea typeface="Lato"/>
                <a:cs typeface="Lato"/>
                <a:sym typeface="Lato Black"/>
              </a:rPr>
              <a:t>1. Partnership Summary</a:t>
            </a:r>
          </a:p>
        </p:txBody>
      </p:sp>
      <p:sp>
        <p:nvSpPr>
          <p:cNvPr id="13" name="Google Shape;189;p2">
            <a:extLst>
              <a:ext uri="{FF2B5EF4-FFF2-40B4-BE49-F238E27FC236}">
                <a16:creationId xmlns:a16="http://schemas.microsoft.com/office/drawing/2014/main" id="{774277EB-0289-6CAC-CF35-05416967A261}"/>
              </a:ext>
            </a:extLst>
          </p:cNvPr>
          <p:cNvSpPr/>
          <p:nvPr/>
        </p:nvSpPr>
        <p:spPr>
          <a:xfrm>
            <a:off x="2041358" y="2973091"/>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1800" dirty="0">
                <a:solidFill>
                  <a:srgbClr val="222222"/>
                </a:solidFill>
                <a:latin typeface="Lato"/>
                <a:ea typeface="Lato"/>
                <a:cs typeface="Lato"/>
                <a:sym typeface="Lato"/>
              </a:rPr>
              <a:t>2. Progress to Date</a:t>
            </a:r>
          </a:p>
        </p:txBody>
      </p:sp>
      <p:sp>
        <p:nvSpPr>
          <p:cNvPr id="14" name="Google Shape;190;p2">
            <a:extLst>
              <a:ext uri="{FF2B5EF4-FFF2-40B4-BE49-F238E27FC236}">
                <a16:creationId xmlns:a16="http://schemas.microsoft.com/office/drawing/2014/main" id="{9D7D9E6E-A303-A76A-F343-C5C743F5FF95}"/>
              </a:ext>
            </a:extLst>
          </p:cNvPr>
          <p:cNvSpPr/>
          <p:nvPr/>
        </p:nvSpPr>
        <p:spPr>
          <a:xfrm>
            <a:off x="2041358" y="3774765"/>
            <a:ext cx="8229600" cy="590700"/>
          </a:xfrm>
          <a:prstGeom prst="roundRect">
            <a:avLst>
              <a:gd name="adj" fmla="val 10909"/>
            </a:avLst>
          </a:prstGeom>
          <a:solidFill>
            <a:srgbClr val="3CB1E5"/>
          </a:solidFill>
          <a:ln>
            <a:noFill/>
          </a:ln>
          <a:effectLst>
            <a:outerShdw blurRad="342900" algn="bl" rotWithShape="0">
              <a:srgbClr val="214868">
                <a:alpha val="20000"/>
              </a:srgbClr>
            </a:outerShdw>
          </a:effectLst>
        </p:spPr>
        <p:txBody>
          <a:bodyPr spcFirstLastPara="1" wrap="square" lIns="274320" tIns="60950" rIns="60950" bIns="60950" anchor="ctr" anchorCtr="0">
            <a:noAutofit/>
          </a:bodyPr>
          <a:lstStyle/>
          <a:p>
            <a:pPr>
              <a:buSzPts val="2300"/>
            </a:pPr>
            <a:r>
              <a:rPr lang="en-US" sz="2000" dirty="0">
                <a:solidFill>
                  <a:schemeClr val="bg1"/>
                </a:solidFill>
                <a:latin typeface="Lato Black"/>
                <a:ea typeface="Lato Black"/>
                <a:cs typeface="Lato Black"/>
                <a:sym typeface="Lato"/>
              </a:rPr>
              <a:t>3. Data Review and Highlights</a:t>
            </a:r>
          </a:p>
        </p:txBody>
      </p:sp>
      <p:sp>
        <p:nvSpPr>
          <p:cNvPr id="15" name="Google Shape;191;p2">
            <a:extLst>
              <a:ext uri="{FF2B5EF4-FFF2-40B4-BE49-F238E27FC236}">
                <a16:creationId xmlns:a16="http://schemas.microsoft.com/office/drawing/2014/main" id="{9E053F7F-7F3F-33AF-1F6A-FBE0F1A013DC}"/>
              </a:ext>
            </a:extLst>
          </p:cNvPr>
          <p:cNvSpPr/>
          <p:nvPr/>
        </p:nvSpPr>
        <p:spPr>
          <a:xfrm>
            <a:off x="2041358" y="4576439"/>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marL="0" marR="0" lvl="0" indent="0" rtl="0">
              <a:lnSpc>
                <a:spcPct val="100000"/>
              </a:lnSpc>
              <a:spcBef>
                <a:spcPts val="0"/>
              </a:spcBef>
              <a:spcAft>
                <a:spcPts val="0"/>
              </a:spcAft>
              <a:buClr>
                <a:srgbClr val="000000"/>
              </a:buClr>
              <a:buSzPts val="2300"/>
              <a:buFont typeface="Arial"/>
              <a:buNone/>
            </a:pPr>
            <a:r>
              <a:rPr lang="en-US" sz="1800" dirty="0">
                <a:solidFill>
                  <a:srgbClr val="222222"/>
                </a:solidFill>
                <a:latin typeface="Lato"/>
                <a:ea typeface="Lato"/>
                <a:cs typeface="Lato"/>
                <a:sym typeface="Lato"/>
              </a:rPr>
              <a:t>4</a:t>
            </a:r>
            <a:r>
              <a:rPr lang="en-US" sz="1800" b="0" i="0" u="none" strike="noStrike" cap="none" dirty="0">
                <a:solidFill>
                  <a:srgbClr val="222222"/>
                </a:solidFill>
                <a:latin typeface="Lato"/>
                <a:ea typeface="Lato"/>
                <a:cs typeface="Lato"/>
                <a:sym typeface="Lato"/>
              </a:rPr>
              <a:t>. 2023 Strategy</a:t>
            </a:r>
          </a:p>
        </p:txBody>
      </p:sp>
      <p:sp>
        <p:nvSpPr>
          <p:cNvPr id="16" name="Google Shape;191;p2">
            <a:extLst>
              <a:ext uri="{FF2B5EF4-FFF2-40B4-BE49-F238E27FC236}">
                <a16:creationId xmlns:a16="http://schemas.microsoft.com/office/drawing/2014/main" id="{A7BAFED7-8D2A-C811-161F-774A5FBE26FF}"/>
              </a:ext>
            </a:extLst>
          </p:cNvPr>
          <p:cNvSpPr/>
          <p:nvPr/>
        </p:nvSpPr>
        <p:spPr>
          <a:xfrm>
            <a:off x="2041358" y="5378112"/>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marL="0" marR="0" lvl="0" indent="0" rtl="0">
              <a:lnSpc>
                <a:spcPct val="100000"/>
              </a:lnSpc>
              <a:spcBef>
                <a:spcPts val="0"/>
              </a:spcBef>
              <a:spcAft>
                <a:spcPts val="0"/>
              </a:spcAft>
              <a:buClr>
                <a:srgbClr val="000000"/>
              </a:buClr>
              <a:buSzPts val="2300"/>
              <a:buFont typeface="Arial"/>
              <a:buNone/>
            </a:pPr>
            <a:r>
              <a:rPr lang="en-US" sz="1800" dirty="0">
                <a:solidFill>
                  <a:srgbClr val="222222"/>
                </a:solidFill>
                <a:latin typeface="Lato"/>
                <a:ea typeface="Lato"/>
                <a:cs typeface="Lato"/>
                <a:sym typeface="Lato"/>
              </a:rPr>
              <a:t>5</a:t>
            </a:r>
            <a:r>
              <a:rPr lang="en-US" sz="1800" b="0" i="0" u="none" strike="noStrike" cap="none" dirty="0">
                <a:solidFill>
                  <a:srgbClr val="222222"/>
                </a:solidFill>
                <a:latin typeface="Lato"/>
                <a:ea typeface="Lato"/>
                <a:cs typeface="Lato"/>
                <a:sym typeface="Lato"/>
              </a:rPr>
              <a:t>. Next Steps</a:t>
            </a:r>
          </a:p>
        </p:txBody>
      </p:sp>
      <p:pic>
        <p:nvPicPr>
          <p:cNvPr id="4" name="Graphic 3">
            <a:extLst>
              <a:ext uri="{FF2B5EF4-FFF2-40B4-BE49-F238E27FC236}">
                <a16:creationId xmlns:a16="http://schemas.microsoft.com/office/drawing/2014/main" id="{D620BA16-4224-495E-3BA2-5B698C6051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46418" y="4036674"/>
            <a:ext cx="2326929" cy="2682875"/>
          </a:xfrm>
          <a:prstGeom prst="rect">
            <a:avLst/>
          </a:prstGeom>
        </p:spPr>
      </p:pic>
      <p:pic>
        <p:nvPicPr>
          <p:cNvPr id="5" name="Graphic 4">
            <a:extLst>
              <a:ext uri="{FF2B5EF4-FFF2-40B4-BE49-F238E27FC236}">
                <a16:creationId xmlns:a16="http://schemas.microsoft.com/office/drawing/2014/main" id="{923B584F-0ECA-F6C9-7E76-19DF5B255D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627" y="6179785"/>
            <a:ext cx="2912179" cy="3080696"/>
          </a:xfrm>
          <a:prstGeom prst="rect">
            <a:avLst/>
          </a:prstGeom>
        </p:spPr>
      </p:pic>
      <p:sp>
        <p:nvSpPr>
          <p:cNvPr id="6" name="Title 6">
            <a:extLst>
              <a:ext uri="{FF2B5EF4-FFF2-40B4-BE49-F238E27FC236}">
                <a16:creationId xmlns:a16="http://schemas.microsoft.com/office/drawing/2014/main" id="{443CF000-09DB-D76B-97E1-B825217C9831}"/>
              </a:ext>
            </a:extLst>
          </p:cNvPr>
          <p:cNvSpPr txBox="1">
            <a:spLocks/>
          </p:cNvSpPr>
          <p:nvPr/>
        </p:nvSpPr>
        <p:spPr>
          <a:xfrm>
            <a:off x="2041359" y="1247178"/>
            <a:ext cx="2510322" cy="763600"/>
          </a:xfrm>
          <a:prstGeom prst="rect">
            <a:avLst/>
          </a:prstGeom>
        </p:spPr>
        <p:txBody>
          <a:bodyPr lIns="0" tIns="0" rIns="0" bIns="0"/>
          <a:lstStyle>
            <a:lvl1pPr algn="l" defTabSz="609585" rtl="0" eaLnBrk="1" latinLnBrk="0" hangingPunct="1">
              <a:lnSpc>
                <a:spcPct val="90000"/>
              </a:lnSpc>
              <a:spcBef>
                <a:spcPct val="0"/>
              </a:spcBef>
              <a:buNone/>
              <a:defRPr sz="3200" kern="1200">
                <a:gradFill>
                  <a:gsLst>
                    <a:gs pos="100000">
                      <a:srgbClr val="20E0B2"/>
                    </a:gs>
                    <a:gs pos="0">
                      <a:srgbClr val="3CB1E5"/>
                    </a:gs>
                  </a:gsLst>
                  <a:lin ang="0" scaled="0"/>
                </a:gradFill>
                <a:latin typeface="Lato Black" panose="020F0A02020204030203" pitchFamily="34" charset="0"/>
                <a:ea typeface="+mj-ea"/>
                <a:cs typeface="+mj-cs"/>
              </a:defRPr>
            </a:lvl1pPr>
          </a:lstStyle>
          <a:p>
            <a:pPr>
              <a:buClrTx/>
              <a:buFontTx/>
            </a:pPr>
            <a:r>
              <a:rPr lang="en-US" sz="4400"/>
              <a:t>Agenda</a:t>
            </a:r>
            <a:endParaRPr lang="en-US" sz="4400" dirty="0"/>
          </a:p>
        </p:txBody>
      </p:sp>
    </p:spTree>
    <p:extLst>
      <p:ext uri="{BB962C8B-B14F-4D97-AF65-F5344CB8AC3E}">
        <p14:creationId xmlns:p14="http://schemas.microsoft.com/office/powerpoint/2010/main" val="1534670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9" name="Google Shape;349;g22580112410_0_8"/>
          <p:cNvPicPr preferRelativeResize="0"/>
          <p:nvPr/>
        </p:nvPicPr>
        <p:blipFill rotWithShape="1">
          <a:blip r:embed="rId3">
            <a:alphaModFix/>
          </a:blip>
          <a:srcRect l="2799" b="5642"/>
          <a:stretch/>
        </p:blipFill>
        <p:spPr>
          <a:xfrm>
            <a:off x="578152" y="1503485"/>
            <a:ext cx="10467994" cy="5031252"/>
          </a:xfrm>
          <a:prstGeom prst="rect">
            <a:avLst/>
          </a:prstGeom>
          <a:noFill/>
          <a:ln>
            <a:noFill/>
          </a:ln>
        </p:spPr>
      </p:pic>
      <p:sp>
        <p:nvSpPr>
          <p:cNvPr id="347" name="Google Shape;347;g22580112410_0_8"/>
          <p:cNvSpPr txBox="1">
            <a:spLocks noGrp="1"/>
          </p:cNvSpPr>
          <p:nvPr>
            <p:ph type="sldNum" idx="4294967295"/>
          </p:nvPr>
        </p:nvSpPr>
        <p:spPr>
          <a:xfrm>
            <a:off x="11758613" y="6365875"/>
            <a:ext cx="433387" cy="24606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E7E6E6"/>
                </a:solidFill>
                <a:effectLst/>
                <a:uLnTx/>
                <a:uFillTx/>
                <a:latin typeface="DM Sans"/>
                <a:sym typeface="DM Sans"/>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300" b="0" i="0" u="none" strike="noStrike" kern="0" cap="none" spc="0" normalizeH="0" baseline="0" noProof="0">
              <a:ln>
                <a:noFill/>
              </a:ln>
              <a:solidFill>
                <a:srgbClr val="E7E6E6"/>
              </a:solidFill>
              <a:effectLst/>
              <a:uLnTx/>
              <a:uFillTx/>
              <a:latin typeface="DM Sans"/>
              <a:sym typeface="DM Sans"/>
            </a:endParaRPr>
          </a:p>
        </p:txBody>
      </p:sp>
      <p:sp>
        <p:nvSpPr>
          <p:cNvPr id="350" name="Google Shape;350;g22580112410_0_8"/>
          <p:cNvSpPr txBox="1"/>
          <p:nvPr/>
        </p:nvSpPr>
        <p:spPr>
          <a:xfrm rot="-5400000">
            <a:off x="-871362" y="3764675"/>
            <a:ext cx="2485500" cy="4002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Lato" panose="020F0502020204030203" pitchFamily="34" charset="0"/>
                <a:sym typeface="Arial"/>
              </a:rPr>
              <a:t>60-Day Performance</a:t>
            </a:r>
            <a:endParaRPr kumimoji="0" sz="1400" b="0" i="0" u="none" strike="noStrike" kern="0" cap="none" spc="0" normalizeH="0" baseline="0" noProof="0" dirty="0">
              <a:ln>
                <a:noFill/>
              </a:ln>
              <a:solidFill>
                <a:srgbClr val="000000"/>
              </a:solidFill>
              <a:effectLst/>
              <a:uLnTx/>
              <a:uFillTx/>
              <a:latin typeface="Lato" panose="020F0502020204030203" pitchFamily="34" charset="0"/>
              <a:sym typeface="Arial"/>
            </a:endParaRPr>
          </a:p>
        </p:txBody>
      </p:sp>
      <p:sp>
        <p:nvSpPr>
          <p:cNvPr id="351" name="Google Shape;351;g22580112410_0_8"/>
          <p:cNvSpPr txBox="1"/>
          <p:nvPr/>
        </p:nvSpPr>
        <p:spPr>
          <a:xfrm>
            <a:off x="4852113" y="6405900"/>
            <a:ext cx="2485500" cy="4002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Lato" panose="020F0502020204030203" pitchFamily="34" charset="0"/>
                <a:sym typeface="Arial"/>
              </a:rPr>
              <a:t>Hiring Step Score</a:t>
            </a:r>
            <a:endParaRPr kumimoji="0" sz="1400" b="0" i="0" u="none" strike="noStrike" kern="0" cap="none" spc="0" normalizeH="0" baseline="0" noProof="0">
              <a:ln>
                <a:noFill/>
              </a:ln>
              <a:solidFill>
                <a:srgbClr val="000000"/>
              </a:solidFill>
              <a:effectLst/>
              <a:uLnTx/>
              <a:uFillTx/>
              <a:latin typeface="Lato" panose="020F0502020204030203" pitchFamily="34" charset="0"/>
              <a:sym typeface="Arial"/>
            </a:endParaRPr>
          </a:p>
        </p:txBody>
      </p:sp>
      <p:sp>
        <p:nvSpPr>
          <p:cNvPr id="5" name="Title 4">
            <a:extLst>
              <a:ext uri="{FF2B5EF4-FFF2-40B4-BE49-F238E27FC236}">
                <a16:creationId xmlns:a16="http://schemas.microsoft.com/office/drawing/2014/main" id="{741B3448-E064-50C6-7A5D-CC0A20264A8B}"/>
              </a:ext>
            </a:extLst>
          </p:cNvPr>
          <p:cNvSpPr>
            <a:spLocks noGrp="1"/>
          </p:cNvSpPr>
          <p:nvPr>
            <p:ph type="title"/>
          </p:nvPr>
        </p:nvSpPr>
        <p:spPr/>
        <p:txBody>
          <a:bodyPr/>
          <a:lstStyle/>
          <a:p>
            <a:r>
              <a:rPr lang="en-US" dirty="0"/>
              <a:t>CS Hiring Step vs. 60-Day Performance</a:t>
            </a:r>
          </a:p>
        </p:txBody>
      </p:sp>
      <p:grpSp>
        <p:nvGrpSpPr>
          <p:cNvPr id="4" name="Group 3">
            <a:extLst>
              <a:ext uri="{FF2B5EF4-FFF2-40B4-BE49-F238E27FC236}">
                <a16:creationId xmlns:a16="http://schemas.microsoft.com/office/drawing/2014/main" id="{7595D034-BF8A-C2E2-DC35-F319EAD39003}"/>
              </a:ext>
            </a:extLst>
          </p:cNvPr>
          <p:cNvGrpSpPr/>
          <p:nvPr/>
        </p:nvGrpSpPr>
        <p:grpSpPr>
          <a:xfrm>
            <a:off x="10293899" y="2388386"/>
            <a:ext cx="1743621" cy="1263825"/>
            <a:chOff x="6269556" y="1462392"/>
            <a:chExt cx="1743621" cy="1263825"/>
          </a:xfrm>
          <a:solidFill>
            <a:srgbClr val="3CB1E5"/>
          </a:solidFill>
        </p:grpSpPr>
        <p:cxnSp>
          <p:nvCxnSpPr>
            <p:cNvPr id="6" name="Straight Connector 5">
              <a:extLst>
                <a:ext uri="{FF2B5EF4-FFF2-40B4-BE49-F238E27FC236}">
                  <a16:creationId xmlns:a16="http://schemas.microsoft.com/office/drawing/2014/main" id="{7780B982-23F1-51C9-8FE3-26B1175D6B8D}"/>
                </a:ext>
              </a:extLst>
            </p:cNvPr>
            <p:cNvCxnSpPr>
              <a:cxnSpLocks/>
            </p:cNvCxnSpPr>
            <p:nvPr/>
          </p:nvCxnSpPr>
          <p:spPr>
            <a:xfrm flipH="1">
              <a:off x="6394690" y="2121943"/>
              <a:ext cx="615063" cy="436791"/>
            </a:xfrm>
            <a:prstGeom prst="line">
              <a:avLst/>
            </a:prstGeom>
            <a:grpFill/>
            <a:ln w="28575">
              <a:solidFill>
                <a:srgbClr val="F21D8D"/>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446526D6-5B38-ABA2-3ED8-3DC3F2C7C22E}"/>
                </a:ext>
              </a:extLst>
            </p:cNvPr>
            <p:cNvSpPr/>
            <p:nvPr/>
          </p:nvSpPr>
          <p:spPr>
            <a:xfrm rot="1714117">
              <a:off x="6269556" y="2498984"/>
              <a:ext cx="166636" cy="166636"/>
            </a:xfrm>
            <a:prstGeom prst="ellipse">
              <a:avLst/>
            </a:prstGeom>
            <a:solidFill>
              <a:srgbClr val="F21D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Rounded Rectangle 15">
              <a:extLst>
                <a:ext uri="{FF2B5EF4-FFF2-40B4-BE49-F238E27FC236}">
                  <a16:creationId xmlns:a16="http://schemas.microsoft.com/office/drawing/2014/main" id="{4F2BDBC0-398D-2E65-99FA-EFD230748AC3}"/>
                </a:ext>
              </a:extLst>
            </p:cNvPr>
            <p:cNvSpPr/>
            <p:nvPr/>
          </p:nvSpPr>
          <p:spPr>
            <a:xfrm>
              <a:off x="6620726" y="1462392"/>
              <a:ext cx="1392451" cy="1263825"/>
            </a:xfrm>
            <a:prstGeom prst="roundRect">
              <a:avLst/>
            </a:prstGeom>
            <a:solidFill>
              <a:srgbClr val="F7F8F9"/>
            </a:solidFill>
            <a:ln w="28575">
              <a:solidFill>
                <a:srgbClr val="F21D8D"/>
              </a:solidFill>
            </a:ln>
            <a:effectLst>
              <a:outerShdw blurRad="185738" algn="bl" rotWithShape="0">
                <a:srgbClr val="07223B">
                  <a:alpha val="15690"/>
                </a:srgbClr>
              </a:outerShdw>
            </a:effectLst>
          </p:spPr>
          <p:txBody>
            <a:bodyPr spcFirstLastPara="1" wrap="square" lIns="91440" tIns="91440" rIns="91440" bIns="9144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50" b="1" i="0" u="none" strike="noStrike" kern="0" cap="none" spc="0" normalizeH="0" baseline="0" noProof="0" dirty="0">
                  <a:ln>
                    <a:noFill/>
                  </a:ln>
                  <a:solidFill>
                    <a:srgbClr val="F21D8D"/>
                  </a:solidFill>
                  <a:effectLst/>
                  <a:uLnTx/>
                  <a:uFillTx/>
                  <a:latin typeface="Lato"/>
                  <a:ea typeface="Lato"/>
                  <a:cs typeface="Lato"/>
                  <a:sym typeface="Arial"/>
                </a:rPr>
                <a:t>New hiring manager interview guide working better than the old one at predicting performance</a:t>
              </a:r>
            </a:p>
          </p:txBody>
        </p:sp>
      </p:grpSp>
      <p:grpSp>
        <p:nvGrpSpPr>
          <p:cNvPr id="10" name="Group 9">
            <a:extLst>
              <a:ext uri="{FF2B5EF4-FFF2-40B4-BE49-F238E27FC236}">
                <a16:creationId xmlns:a16="http://schemas.microsoft.com/office/drawing/2014/main" id="{0CC64872-CC81-A41A-C023-AC4EBFFA8CDA}"/>
              </a:ext>
            </a:extLst>
          </p:cNvPr>
          <p:cNvGrpSpPr/>
          <p:nvPr/>
        </p:nvGrpSpPr>
        <p:grpSpPr>
          <a:xfrm>
            <a:off x="10293899" y="3760448"/>
            <a:ext cx="1743620" cy="1263825"/>
            <a:chOff x="6269556" y="2158179"/>
            <a:chExt cx="1743620" cy="1263825"/>
          </a:xfrm>
          <a:solidFill>
            <a:srgbClr val="3CB1E5"/>
          </a:solidFill>
        </p:grpSpPr>
        <p:cxnSp>
          <p:nvCxnSpPr>
            <p:cNvPr id="11" name="Straight Connector 10">
              <a:extLst>
                <a:ext uri="{FF2B5EF4-FFF2-40B4-BE49-F238E27FC236}">
                  <a16:creationId xmlns:a16="http://schemas.microsoft.com/office/drawing/2014/main" id="{139D79EF-8767-D364-BD88-8716E0945FA4}"/>
                </a:ext>
              </a:extLst>
            </p:cNvPr>
            <p:cNvCxnSpPr>
              <a:cxnSpLocks/>
            </p:cNvCxnSpPr>
            <p:nvPr/>
          </p:nvCxnSpPr>
          <p:spPr>
            <a:xfrm flipH="1" flipV="1">
              <a:off x="6432790" y="2577784"/>
              <a:ext cx="800183" cy="53729"/>
            </a:xfrm>
            <a:prstGeom prst="line">
              <a:avLst/>
            </a:prstGeom>
            <a:grpFill/>
            <a:ln w="28575">
              <a:solidFill>
                <a:srgbClr val="F21D8D"/>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F6B3261-C175-8B72-9FB1-BC6E518EDC73}"/>
                </a:ext>
              </a:extLst>
            </p:cNvPr>
            <p:cNvSpPr/>
            <p:nvPr/>
          </p:nvSpPr>
          <p:spPr>
            <a:xfrm rot="1714117">
              <a:off x="6269556" y="2498984"/>
              <a:ext cx="166636" cy="166636"/>
            </a:xfrm>
            <a:prstGeom prst="ellipse">
              <a:avLst/>
            </a:prstGeom>
            <a:solidFill>
              <a:srgbClr val="F21D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 name="Rounded Rectangle 15">
              <a:extLst>
                <a:ext uri="{FF2B5EF4-FFF2-40B4-BE49-F238E27FC236}">
                  <a16:creationId xmlns:a16="http://schemas.microsoft.com/office/drawing/2014/main" id="{3A2B26FF-A87E-1162-A8BE-0CFCD1A22848}"/>
                </a:ext>
              </a:extLst>
            </p:cNvPr>
            <p:cNvSpPr/>
            <p:nvPr/>
          </p:nvSpPr>
          <p:spPr>
            <a:xfrm>
              <a:off x="6620725" y="2158179"/>
              <a:ext cx="1392451" cy="1263825"/>
            </a:xfrm>
            <a:prstGeom prst="roundRect">
              <a:avLst/>
            </a:prstGeom>
            <a:solidFill>
              <a:srgbClr val="F7F8F9"/>
            </a:solidFill>
            <a:ln w="28575">
              <a:solidFill>
                <a:srgbClr val="F21D8D"/>
              </a:solidFill>
            </a:ln>
            <a:effectLst>
              <a:outerShdw blurRad="185738" algn="bl" rotWithShape="0">
                <a:srgbClr val="07223B">
                  <a:alpha val="15690"/>
                </a:srgbClr>
              </a:outerShdw>
            </a:effectLst>
          </p:spPr>
          <p:txBody>
            <a:bodyPr spcFirstLastPara="1" wrap="square" lIns="91440" tIns="91440" rIns="91440" bIns="9144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050" b="1" i="0" u="none" strike="noStrike" kern="0" cap="none" spc="0" normalizeH="0" baseline="0" noProof="0" dirty="0">
                  <a:ln>
                    <a:noFill/>
                  </a:ln>
                  <a:solidFill>
                    <a:srgbClr val="F21D8D"/>
                  </a:solidFill>
                  <a:effectLst/>
                  <a:uLnTx/>
                  <a:uFillTx/>
                  <a:latin typeface="Lato"/>
                  <a:ea typeface="Lato"/>
                  <a:cs typeface="Lato"/>
                  <a:sym typeface="Arial"/>
                </a:rPr>
                <a:t>Recommend we dive deeper into why the Recruiter Interview guide isn’t predicting 60-day performance</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4" name="Title 3">
            <a:extLst>
              <a:ext uri="{FF2B5EF4-FFF2-40B4-BE49-F238E27FC236}">
                <a16:creationId xmlns:a16="http://schemas.microsoft.com/office/drawing/2014/main" id="{E66FD45C-074E-6EFB-8838-0C9A4EDEE7D7}"/>
              </a:ext>
            </a:extLst>
          </p:cNvPr>
          <p:cNvSpPr>
            <a:spLocks noGrp="1"/>
          </p:cNvSpPr>
          <p:nvPr>
            <p:ph type="title"/>
          </p:nvPr>
        </p:nvSpPr>
        <p:spPr/>
        <p:txBody>
          <a:bodyPr/>
          <a:lstStyle/>
          <a:p>
            <a:r>
              <a:rPr lang="en-US" dirty="0"/>
              <a:t>Data Usage</a:t>
            </a:r>
          </a:p>
        </p:txBody>
      </p:sp>
      <p:pic>
        <p:nvPicPr>
          <p:cNvPr id="209" name="Google Shape;209;p7"/>
          <p:cNvPicPr preferRelativeResize="0"/>
          <p:nvPr/>
        </p:nvPicPr>
        <p:blipFill rotWithShape="1">
          <a:blip r:embed="rId3">
            <a:alphaModFix/>
          </a:blip>
          <a:srcRect t="1809"/>
          <a:stretch/>
        </p:blipFill>
        <p:spPr>
          <a:xfrm>
            <a:off x="420654" y="1740878"/>
            <a:ext cx="11334678" cy="4358366"/>
          </a:xfrm>
          <a:prstGeom prst="rect">
            <a:avLst/>
          </a:prstGeom>
          <a:noFill/>
          <a:ln>
            <a:solidFill>
              <a:schemeClr val="bg1">
                <a:lumMod val="85000"/>
              </a:schemeClr>
            </a:solidFill>
          </a:ln>
          <a:effectLst>
            <a:outerShdw blurRad="127000" dist="76200" dir="2700000" algn="tl" rotWithShape="0">
              <a:prstClr val="black">
                <a:alpha val="20000"/>
              </a:prst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
          <p:cNvSpPr txBox="1">
            <a:spLocks noGrp="1"/>
          </p:cNvSpPr>
          <p:nvPr>
            <p:ph type="title"/>
          </p:nvPr>
        </p:nvSpPr>
        <p:spPr>
          <a:xfrm>
            <a:off x="507952" y="900632"/>
            <a:ext cx="11131155" cy="54130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4400"/>
              <a:buFont typeface="Lato"/>
              <a:buNone/>
            </a:pPr>
            <a:r>
              <a:rPr lang="en-US" dirty="0"/>
              <a:t>Partnership Adoption Overview</a:t>
            </a:r>
            <a:endParaRPr dirty="0"/>
          </a:p>
        </p:txBody>
      </p:sp>
      <p:sp>
        <p:nvSpPr>
          <p:cNvPr id="209" name="Google Shape;209;p4"/>
          <p:cNvSpPr/>
          <p:nvPr/>
        </p:nvSpPr>
        <p:spPr>
          <a:xfrm>
            <a:off x="613218" y="2430821"/>
            <a:ext cx="2516457" cy="810962"/>
          </a:xfrm>
          <a:prstGeom prst="homePlate">
            <a:avLst>
              <a:gd name="adj" fmla="val 50000"/>
            </a:avLst>
          </a:prstGeom>
          <a:solidFill>
            <a:srgbClr val="3CB1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Roboto"/>
              </a:rPr>
              <a:t>Virtual Receptionist</a:t>
            </a:r>
            <a:endParaRPr sz="1900" b="0" i="0"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Roboto"/>
            </a:endParaRPr>
          </a:p>
        </p:txBody>
      </p:sp>
      <p:sp>
        <p:nvSpPr>
          <p:cNvPr id="210" name="Google Shape;210;p4"/>
          <p:cNvSpPr txBox="1"/>
          <p:nvPr/>
        </p:nvSpPr>
        <p:spPr>
          <a:xfrm>
            <a:off x="623964" y="3254206"/>
            <a:ext cx="2539936" cy="317075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0" i="0" u="none" strike="noStrike" cap="none" dirty="0">
                <a:solidFill>
                  <a:schemeClr val="tx1">
                    <a:lumMod val="75000"/>
                    <a:lumOff val="25000"/>
                  </a:schemeClr>
                </a:solidFill>
                <a:latin typeface="Lato" panose="020F0502020204030203" pitchFamily="34" charset="0"/>
                <a:sym typeface="Arial"/>
              </a:rPr>
              <a:t>Total Applicants: 5,658</a:t>
            </a:r>
            <a:endParaRPr sz="1400" b="0" i="0" u="none" strike="noStrike" cap="none" dirty="0">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dirty="0">
                <a:solidFill>
                  <a:schemeClr val="tx1">
                    <a:lumMod val="75000"/>
                    <a:lumOff val="25000"/>
                  </a:schemeClr>
                </a:solidFill>
                <a:latin typeface="Lato" panose="020F0502020204030203" pitchFamily="34" charset="0"/>
                <a:sym typeface="Arial"/>
              </a:rPr>
              <a:t>New Hires: 323</a:t>
            </a:r>
            <a:endParaRPr sz="1400" b="0" i="0" u="none" strike="noStrike" cap="none" dirty="0">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dirty="0">
                <a:solidFill>
                  <a:schemeClr val="tx1">
                    <a:lumMod val="75000"/>
                    <a:lumOff val="25000"/>
                  </a:schemeClr>
                </a:solidFill>
                <a:latin typeface="Lato" panose="020F0502020204030203" pitchFamily="34" charset="0"/>
                <a:sym typeface="Arial"/>
              </a:rPr>
              <a:t>Job Req (new/edits): 14</a:t>
            </a:r>
            <a:endParaRPr sz="1400" b="0" i="0" u="none" strike="noStrike" cap="none" dirty="0">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Lato" panose="020F0502020204030203" pitchFamily="34" charset="0"/>
                <a:sym typeface="Arial"/>
              </a:rPr>
              <a:t>Tools Used:</a:t>
            </a:r>
            <a:endParaRPr sz="1400" b="0" i="0" u="none" strike="noStrike" cap="none" dirty="0">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dirty="0">
                <a:solidFill>
                  <a:schemeClr val="tx1">
                    <a:lumMod val="75000"/>
                    <a:lumOff val="25000"/>
                  </a:schemeClr>
                </a:solidFill>
                <a:latin typeface="Lato" panose="020F0502020204030203" pitchFamily="34" charset="0"/>
                <a:sym typeface="Arial"/>
              </a:rPr>
              <a:t>Assessment+</a:t>
            </a:r>
            <a:endParaRPr sz="1400" b="0" i="0" u="none" strike="noStrike" cap="none" dirty="0">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dirty="0">
                <a:solidFill>
                  <a:schemeClr val="tx1">
                    <a:lumMod val="75000"/>
                    <a:lumOff val="25000"/>
                  </a:schemeClr>
                </a:solidFill>
                <a:latin typeface="Lato" panose="020F0502020204030203" pitchFamily="34" charset="0"/>
                <a:sym typeface="Arial"/>
              </a:rPr>
              <a:t>Simulation and Skills Testing</a:t>
            </a:r>
            <a:endParaRPr sz="1400" b="0" i="0" u="none" strike="noStrike" cap="none" dirty="0">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dirty="0">
                <a:solidFill>
                  <a:schemeClr val="tx1">
                    <a:lumMod val="75000"/>
                    <a:lumOff val="25000"/>
                  </a:schemeClr>
                </a:solidFill>
                <a:latin typeface="Lato" panose="020F0502020204030203" pitchFamily="34" charset="0"/>
                <a:sym typeface="Arial"/>
              </a:rPr>
              <a:t>Interview+</a:t>
            </a:r>
            <a:endParaRPr sz="1400" b="0" i="0" u="none" strike="noStrike" cap="none" dirty="0">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dirty="0">
                <a:solidFill>
                  <a:schemeClr val="tx1">
                    <a:lumMod val="75000"/>
                    <a:lumOff val="25000"/>
                  </a:schemeClr>
                </a:solidFill>
                <a:latin typeface="Lato" panose="020F0502020204030203" pitchFamily="34" charset="0"/>
                <a:sym typeface="Arial"/>
              </a:rPr>
              <a:t>Applicant score data</a:t>
            </a:r>
            <a:endParaRPr sz="1400" b="0" i="0" u="none" strike="noStrike" cap="none" dirty="0">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dirty="0">
                <a:solidFill>
                  <a:schemeClr val="tx1">
                    <a:lumMod val="75000"/>
                    <a:lumOff val="25000"/>
                  </a:schemeClr>
                </a:solidFill>
                <a:latin typeface="Lato" panose="020F0502020204030203" pitchFamily="34" charset="0"/>
                <a:sym typeface="Arial"/>
              </a:rPr>
              <a:t>Current Employee assessment data</a:t>
            </a:r>
            <a:endParaRPr sz="1400" b="0" i="0" u="none" strike="noStrike" cap="none" dirty="0">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dirty="0">
                <a:solidFill>
                  <a:schemeClr val="tx1">
                    <a:lumMod val="75000"/>
                    <a:lumOff val="25000"/>
                  </a:schemeClr>
                </a:solidFill>
                <a:latin typeface="Lato" panose="020F0502020204030203" pitchFamily="34" charset="0"/>
                <a:sym typeface="Arial"/>
              </a:rPr>
              <a:t>Predictive Models</a:t>
            </a:r>
            <a:endParaRPr sz="1400" b="0" i="0" u="none" strike="noStrike" cap="none" dirty="0">
              <a:solidFill>
                <a:schemeClr val="tx1">
                  <a:lumMod val="75000"/>
                  <a:lumOff val="25000"/>
                </a:schemeClr>
              </a:solidFill>
              <a:latin typeface="Lato" panose="020F0502020204030203" pitchFamily="34" charset="0"/>
              <a:sym typeface="Arial"/>
            </a:endParaRPr>
          </a:p>
        </p:txBody>
      </p:sp>
      <p:sp>
        <p:nvSpPr>
          <p:cNvPr id="212" name="Google Shape;212;p4"/>
          <p:cNvSpPr/>
          <p:nvPr/>
        </p:nvSpPr>
        <p:spPr>
          <a:xfrm>
            <a:off x="3345321" y="2430858"/>
            <a:ext cx="2673920" cy="810895"/>
          </a:xfrm>
          <a:prstGeom prst="chevron">
            <a:avLst>
              <a:gd name="adj" fmla="val 50000"/>
            </a:avLst>
          </a:prstGeom>
          <a:solidFill>
            <a:srgbClr val="3CB1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Roboto"/>
              </a:rPr>
              <a:t>Customer Service Agent</a:t>
            </a:r>
            <a:endParaRPr sz="1900" b="0" i="0"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Roboto"/>
            </a:endParaRPr>
          </a:p>
        </p:txBody>
      </p:sp>
      <p:sp>
        <p:nvSpPr>
          <p:cNvPr id="213" name="Google Shape;213;p4"/>
          <p:cNvSpPr txBox="1"/>
          <p:nvPr/>
        </p:nvSpPr>
        <p:spPr>
          <a:xfrm>
            <a:off x="3412313" y="3254416"/>
            <a:ext cx="2539936" cy="317049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0" i="0" u="none" strike="noStrike" cap="none" dirty="0">
                <a:solidFill>
                  <a:schemeClr val="tx1">
                    <a:lumMod val="75000"/>
                    <a:lumOff val="25000"/>
                  </a:schemeClr>
                </a:solidFill>
                <a:latin typeface="Lato" panose="020F0502020204030203" pitchFamily="34" charset="0"/>
                <a:sym typeface="Arial"/>
              </a:rPr>
              <a:t>Total Applicants: 198</a:t>
            </a:r>
            <a:endParaRPr sz="1400" b="0" i="0" u="none" strike="noStrike" cap="none" dirty="0">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dirty="0">
                <a:solidFill>
                  <a:schemeClr val="tx1">
                    <a:lumMod val="75000"/>
                    <a:lumOff val="25000"/>
                  </a:schemeClr>
                </a:solidFill>
                <a:latin typeface="Lato" panose="020F0502020204030203" pitchFamily="34" charset="0"/>
                <a:sym typeface="Arial"/>
              </a:rPr>
              <a:t>New Hires: 11</a:t>
            </a:r>
            <a:endParaRPr sz="1400" b="0" i="0" u="none" strike="noStrike" cap="none" dirty="0">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dirty="0">
                <a:solidFill>
                  <a:schemeClr val="tx1">
                    <a:lumMod val="75000"/>
                    <a:lumOff val="25000"/>
                  </a:schemeClr>
                </a:solidFill>
                <a:latin typeface="Lato" panose="020F0502020204030203" pitchFamily="34" charset="0"/>
                <a:sym typeface="Arial"/>
              </a:rPr>
              <a:t>Job Req (new/edits): 5</a:t>
            </a:r>
            <a:endParaRPr sz="1400" b="0" i="0" u="none" strike="noStrike" cap="none" dirty="0">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Lato" panose="020F0502020204030203" pitchFamily="34" charset="0"/>
                <a:sym typeface="Arial"/>
              </a:rPr>
              <a:t>Tools Used:</a:t>
            </a:r>
            <a:endParaRPr sz="1400" b="0" i="0" u="none" strike="noStrike" cap="none" dirty="0">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dirty="0">
                <a:solidFill>
                  <a:schemeClr val="tx1">
                    <a:lumMod val="75000"/>
                    <a:lumOff val="25000"/>
                  </a:schemeClr>
                </a:solidFill>
                <a:latin typeface="Lato" panose="020F0502020204030203" pitchFamily="34" charset="0"/>
                <a:sym typeface="Arial"/>
              </a:rPr>
              <a:t>Assessment+</a:t>
            </a:r>
            <a:endParaRPr sz="1400" b="0" i="0" u="none" strike="noStrike" cap="none" dirty="0">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dirty="0">
                <a:solidFill>
                  <a:schemeClr val="tx1">
                    <a:lumMod val="75000"/>
                    <a:lumOff val="25000"/>
                  </a:schemeClr>
                </a:solidFill>
                <a:latin typeface="Lato" panose="020F0502020204030203" pitchFamily="34" charset="0"/>
                <a:sym typeface="Arial"/>
              </a:rPr>
              <a:t>Simulation and Skills Testing</a:t>
            </a:r>
            <a:endParaRPr sz="1400" b="0" i="0" u="none" strike="noStrike" cap="none" dirty="0">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dirty="0">
                <a:solidFill>
                  <a:schemeClr val="tx1">
                    <a:lumMod val="75000"/>
                    <a:lumOff val="25000"/>
                  </a:schemeClr>
                </a:solidFill>
                <a:latin typeface="Lato" panose="020F0502020204030203" pitchFamily="34" charset="0"/>
                <a:sym typeface="Arial"/>
              </a:rPr>
              <a:t>Interview+</a:t>
            </a:r>
            <a:endParaRPr sz="1400" b="0" i="0" u="none" strike="noStrike" cap="none" dirty="0">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dirty="0">
                <a:solidFill>
                  <a:schemeClr val="tx1">
                    <a:lumMod val="75000"/>
                    <a:lumOff val="25000"/>
                  </a:schemeClr>
                </a:solidFill>
                <a:latin typeface="Lato" panose="020F0502020204030203" pitchFamily="34" charset="0"/>
                <a:sym typeface="Arial"/>
              </a:rPr>
              <a:t>Applicant score data</a:t>
            </a:r>
            <a:endParaRPr sz="1400" b="0" i="0" u="none" strike="noStrike" cap="none" dirty="0">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dirty="0">
                <a:solidFill>
                  <a:schemeClr val="tx1">
                    <a:lumMod val="75000"/>
                    <a:lumOff val="25000"/>
                  </a:schemeClr>
                </a:solidFill>
                <a:latin typeface="Lato" panose="020F0502020204030203" pitchFamily="34" charset="0"/>
                <a:sym typeface="Arial"/>
              </a:rPr>
              <a:t>Current Employee assessment data</a:t>
            </a:r>
            <a:endParaRPr sz="1400" b="0" i="0" u="none" strike="noStrike" cap="none" dirty="0">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dirty="0">
                <a:solidFill>
                  <a:schemeClr val="tx1">
                    <a:lumMod val="75000"/>
                    <a:lumOff val="25000"/>
                  </a:schemeClr>
                </a:solidFill>
                <a:latin typeface="Lato" panose="020F0502020204030203" pitchFamily="34" charset="0"/>
                <a:sym typeface="Arial"/>
              </a:rPr>
              <a:t>Predictive Models</a:t>
            </a:r>
            <a:endParaRPr sz="1400" b="0" i="0" u="none" strike="noStrike" cap="none" dirty="0">
              <a:solidFill>
                <a:schemeClr val="tx1">
                  <a:lumMod val="75000"/>
                  <a:lumOff val="25000"/>
                </a:schemeClr>
              </a:solidFill>
              <a:latin typeface="Lato" panose="020F0502020204030203" pitchFamily="34" charset="0"/>
              <a:sym typeface="Arial"/>
            </a:endParaRPr>
          </a:p>
        </p:txBody>
      </p:sp>
      <p:sp>
        <p:nvSpPr>
          <p:cNvPr id="215" name="Google Shape;215;p4"/>
          <p:cNvSpPr/>
          <p:nvPr/>
        </p:nvSpPr>
        <p:spPr>
          <a:xfrm>
            <a:off x="6127388" y="2430870"/>
            <a:ext cx="2673920" cy="810895"/>
          </a:xfrm>
          <a:prstGeom prst="chevron">
            <a:avLst>
              <a:gd name="adj" fmla="val 50000"/>
            </a:avLst>
          </a:prstGeom>
          <a:solidFill>
            <a:srgbClr val="3CB1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Roboto"/>
              </a:rPr>
              <a:t>Virtual Assistant</a:t>
            </a:r>
            <a:endParaRPr sz="1900" b="0" i="0"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Roboto"/>
            </a:endParaRPr>
          </a:p>
        </p:txBody>
      </p:sp>
      <p:sp>
        <p:nvSpPr>
          <p:cNvPr id="216" name="Google Shape;216;p4"/>
          <p:cNvSpPr txBox="1"/>
          <p:nvPr/>
        </p:nvSpPr>
        <p:spPr>
          <a:xfrm>
            <a:off x="6261372" y="3254428"/>
            <a:ext cx="2539936" cy="3170491"/>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Lato" panose="020F0502020204030203" pitchFamily="34" charset="0"/>
                <a:sym typeface="Arial"/>
              </a:rPr>
              <a:t>Total Applicants: 1</a:t>
            </a:r>
            <a:endParaRPr sz="1400" b="0" i="0" u="none" strike="noStrike" cap="none" dirty="0">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dirty="0">
                <a:solidFill>
                  <a:schemeClr val="tx1">
                    <a:lumMod val="75000"/>
                    <a:lumOff val="25000"/>
                  </a:schemeClr>
                </a:solidFill>
                <a:latin typeface="Lato" panose="020F0502020204030203" pitchFamily="34" charset="0"/>
                <a:sym typeface="Arial"/>
              </a:rPr>
              <a:t>Job Req (new/edits): 1</a:t>
            </a:r>
            <a:endParaRPr sz="1400" b="0" i="0" u="none" strike="noStrike" cap="none" dirty="0">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Lato" panose="020F0502020204030203" pitchFamily="34" charset="0"/>
                <a:sym typeface="Arial"/>
              </a:rPr>
              <a:t>Tools Used:</a:t>
            </a:r>
            <a:endParaRPr sz="1400" b="0" i="0" u="none" strike="noStrike" cap="none" dirty="0">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dirty="0">
                <a:solidFill>
                  <a:schemeClr val="tx1">
                    <a:lumMod val="75000"/>
                    <a:lumOff val="25000"/>
                  </a:schemeClr>
                </a:solidFill>
                <a:latin typeface="Lato" panose="020F0502020204030203" pitchFamily="34" charset="0"/>
                <a:sym typeface="Arial"/>
              </a:rPr>
              <a:t>Assessment+</a:t>
            </a:r>
            <a:endParaRPr sz="1400" b="0" i="0" u="none" strike="noStrike" cap="none" dirty="0">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dirty="0">
                <a:solidFill>
                  <a:schemeClr val="tx1">
                    <a:lumMod val="75000"/>
                    <a:lumOff val="25000"/>
                  </a:schemeClr>
                </a:solidFill>
                <a:latin typeface="Lato" panose="020F0502020204030203" pitchFamily="34" charset="0"/>
                <a:sym typeface="Arial"/>
              </a:rPr>
              <a:t>Applicant score data</a:t>
            </a:r>
            <a:endParaRPr sz="1400" b="0" i="0" u="none" strike="noStrike" cap="none" dirty="0">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dirty="0">
                <a:solidFill>
                  <a:schemeClr val="tx1">
                    <a:lumMod val="75000"/>
                    <a:lumOff val="25000"/>
                  </a:schemeClr>
                </a:solidFill>
                <a:latin typeface="Lato" panose="020F0502020204030203" pitchFamily="34" charset="0"/>
                <a:sym typeface="Arial"/>
              </a:rPr>
              <a:t>Current Employee assessment data</a:t>
            </a:r>
            <a:endParaRPr sz="1400" b="0" i="0" u="none" strike="noStrike" cap="none" dirty="0">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dirty="0">
                <a:solidFill>
                  <a:schemeClr val="tx1">
                    <a:lumMod val="75000"/>
                    <a:lumOff val="25000"/>
                  </a:schemeClr>
                </a:solidFill>
                <a:latin typeface="Lato" panose="020F0502020204030203" pitchFamily="34" charset="0"/>
                <a:sym typeface="Arial"/>
              </a:rPr>
              <a:t>Predictive Models</a:t>
            </a:r>
            <a:endParaRPr sz="1400" b="0" i="0" u="none" strike="noStrike" cap="none" dirty="0">
              <a:solidFill>
                <a:schemeClr val="tx1">
                  <a:lumMod val="75000"/>
                  <a:lumOff val="25000"/>
                </a:schemeClr>
              </a:solidFill>
              <a:latin typeface="Lato" panose="020F0502020204030203" pitchFamily="34" charset="0"/>
              <a:sym typeface="Arial"/>
            </a:endParaRPr>
          </a:p>
        </p:txBody>
      </p:sp>
      <p:sp>
        <p:nvSpPr>
          <p:cNvPr id="218" name="Google Shape;218;p4"/>
          <p:cNvSpPr/>
          <p:nvPr/>
        </p:nvSpPr>
        <p:spPr>
          <a:xfrm>
            <a:off x="9016954" y="2430844"/>
            <a:ext cx="2622153" cy="815993"/>
          </a:xfrm>
          <a:prstGeom prst="chevron">
            <a:avLst>
              <a:gd name="adj" fmla="val 50000"/>
            </a:avLst>
          </a:prstGeom>
          <a:solidFill>
            <a:srgbClr val="3CB1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Roboto"/>
              </a:rPr>
              <a:t>Agent Contract</a:t>
            </a:r>
            <a:endParaRPr sz="1900" b="0" i="0"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Roboto"/>
            </a:endParaRPr>
          </a:p>
        </p:txBody>
      </p:sp>
      <p:sp>
        <p:nvSpPr>
          <p:cNvPr id="219" name="Google Shape;219;p4"/>
          <p:cNvSpPr txBox="1"/>
          <p:nvPr/>
        </p:nvSpPr>
        <p:spPr>
          <a:xfrm>
            <a:off x="8997007" y="3246837"/>
            <a:ext cx="2539937" cy="3177773"/>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tx1">
                    <a:lumMod val="75000"/>
                    <a:lumOff val="25000"/>
                  </a:schemeClr>
                </a:solidFill>
                <a:latin typeface="Lato" panose="020F0502020204030203" pitchFamily="34" charset="0"/>
                <a:sym typeface="Arial"/>
              </a:rPr>
              <a:t>Total Applicants: 3,660</a:t>
            </a:r>
            <a:endParaRPr sz="1400" b="0" i="0" u="none" strike="noStrike" cap="none">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tx1">
                    <a:lumMod val="75000"/>
                    <a:lumOff val="25000"/>
                  </a:schemeClr>
                </a:solidFill>
                <a:latin typeface="Lato" panose="020F0502020204030203" pitchFamily="34" charset="0"/>
                <a:sym typeface="Arial"/>
              </a:rPr>
              <a:t>New Hires: 41</a:t>
            </a:r>
            <a:endParaRPr sz="1400" b="0" i="0" u="none" strike="noStrike" cap="none">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tx1">
                    <a:lumMod val="75000"/>
                    <a:lumOff val="25000"/>
                  </a:schemeClr>
                </a:solidFill>
                <a:latin typeface="Lato" panose="020F0502020204030203" pitchFamily="34" charset="0"/>
                <a:sym typeface="Arial"/>
              </a:rPr>
              <a:t>Job Req (new/edits): 1</a:t>
            </a:r>
            <a:endParaRPr sz="1400" b="0" i="0" u="none" strike="noStrike" cap="none">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Lato" panose="020F0502020204030203" pitchFamily="34" charset="0"/>
                <a:sym typeface="Arial"/>
              </a:rPr>
              <a:t>Tools Used:</a:t>
            </a:r>
            <a:endParaRPr sz="1400" b="0" i="0" u="none" strike="noStrike" cap="none">
              <a:solidFill>
                <a:schemeClr val="tx1">
                  <a:lumMod val="75000"/>
                  <a:lumOff val="25000"/>
                </a:schemeClr>
              </a:solidFill>
              <a:latin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a:solidFill>
                  <a:schemeClr val="tx1">
                    <a:lumMod val="75000"/>
                    <a:lumOff val="25000"/>
                  </a:schemeClr>
                </a:solidFill>
                <a:latin typeface="Lato" panose="020F0502020204030203" pitchFamily="34" charset="0"/>
                <a:sym typeface="Arial"/>
              </a:rPr>
              <a:t>Assessment+</a:t>
            </a:r>
            <a:endParaRPr sz="1400" b="0" i="0" u="none" strike="noStrike" cap="none">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a:solidFill>
                  <a:schemeClr val="tx1">
                    <a:lumMod val="75000"/>
                    <a:lumOff val="25000"/>
                  </a:schemeClr>
                </a:solidFill>
                <a:latin typeface="Lato" panose="020F0502020204030203" pitchFamily="34" charset="0"/>
                <a:sym typeface="Arial"/>
              </a:rPr>
              <a:t>Simulation and Skills Testing</a:t>
            </a:r>
            <a:endParaRPr sz="1400" b="0" i="0" u="none" strike="noStrike" cap="none">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a:solidFill>
                  <a:schemeClr val="tx1">
                    <a:lumMod val="75000"/>
                    <a:lumOff val="25000"/>
                  </a:schemeClr>
                </a:solidFill>
                <a:latin typeface="Lato" panose="020F0502020204030203" pitchFamily="34" charset="0"/>
                <a:sym typeface="Arial"/>
              </a:rPr>
              <a:t>Interview+</a:t>
            </a:r>
            <a:endParaRPr sz="1400" b="0" i="0" u="none" strike="noStrike" cap="none">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a:solidFill>
                  <a:schemeClr val="tx1">
                    <a:lumMod val="75000"/>
                    <a:lumOff val="25000"/>
                  </a:schemeClr>
                </a:solidFill>
                <a:latin typeface="Lato" panose="020F0502020204030203" pitchFamily="34" charset="0"/>
                <a:sym typeface="Arial"/>
              </a:rPr>
              <a:t>Applicant score data</a:t>
            </a:r>
            <a:endParaRPr sz="1400" b="0" i="0" u="none" strike="noStrike" cap="none">
              <a:solidFill>
                <a:schemeClr val="tx1">
                  <a:lumMod val="75000"/>
                  <a:lumOff val="25000"/>
                </a:schemeClr>
              </a:solidFill>
              <a:latin typeface="Lato" panose="020F0502020204030203" pitchFamily="34" charset="0"/>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US" sz="1400" b="0" i="0" u="none" strike="noStrike" cap="none">
                <a:solidFill>
                  <a:schemeClr val="tx1">
                    <a:lumMod val="75000"/>
                    <a:lumOff val="25000"/>
                  </a:schemeClr>
                </a:solidFill>
                <a:latin typeface="Lato" panose="020F0502020204030203" pitchFamily="34" charset="0"/>
                <a:sym typeface="Arial"/>
              </a:rPr>
              <a:t>Predictive Models</a:t>
            </a:r>
            <a:endParaRPr sz="1400" b="0" i="0" u="none" strike="noStrike" cap="none">
              <a:solidFill>
                <a:schemeClr val="tx1">
                  <a:lumMod val="75000"/>
                  <a:lumOff val="25000"/>
                </a:schemeClr>
              </a:solidFill>
              <a:latin typeface="Lato" panose="020F0502020204030203" pitchFamily="34" charset="0"/>
              <a:sym typeface="Arial"/>
            </a:endParaRPr>
          </a:p>
        </p:txBody>
      </p:sp>
      <p:sp>
        <p:nvSpPr>
          <p:cNvPr id="3" name="TextBox 2">
            <a:extLst>
              <a:ext uri="{FF2B5EF4-FFF2-40B4-BE49-F238E27FC236}">
                <a16:creationId xmlns:a16="http://schemas.microsoft.com/office/drawing/2014/main" id="{39654F76-5B8C-383B-528F-B2A8CE955926}"/>
              </a:ext>
            </a:extLst>
          </p:cNvPr>
          <p:cNvSpPr txBox="1"/>
          <p:nvPr/>
        </p:nvSpPr>
        <p:spPr>
          <a:xfrm>
            <a:off x="373015" y="1529014"/>
            <a:ext cx="6119446" cy="674031"/>
          </a:xfrm>
          <a:prstGeom prst="rect">
            <a:avLst/>
          </a:prstGeom>
          <a:noFill/>
        </p:spPr>
        <p:txBody>
          <a:bodyPr wrap="square">
            <a:spAutoFit/>
          </a:bodyPr>
          <a:lstStyle/>
          <a:p>
            <a:pPr marL="127000" lvl="0" algn="l" rtl="0">
              <a:lnSpc>
                <a:spcPct val="90000"/>
              </a:lnSpc>
              <a:spcBef>
                <a:spcPts val="0"/>
              </a:spcBef>
              <a:spcAft>
                <a:spcPts val="0"/>
              </a:spcAft>
              <a:buClr>
                <a:schemeClr val="accent1"/>
              </a:buClr>
              <a:buSzPts val="1600"/>
            </a:pPr>
            <a:r>
              <a:rPr lang="en-US" sz="1400" dirty="0">
                <a:solidFill>
                  <a:schemeClr val="tx1">
                    <a:lumMod val="65000"/>
                    <a:lumOff val="35000"/>
                  </a:schemeClr>
                </a:solidFill>
              </a:rPr>
              <a:t>Assessment+ </a:t>
            </a:r>
          </a:p>
          <a:p>
            <a:pPr marL="127000" lvl="0" algn="l" rtl="0">
              <a:lnSpc>
                <a:spcPct val="90000"/>
              </a:lnSpc>
              <a:spcBef>
                <a:spcPts val="0"/>
              </a:spcBef>
              <a:spcAft>
                <a:spcPts val="0"/>
              </a:spcAft>
              <a:buClr>
                <a:schemeClr val="accent1"/>
              </a:buClr>
              <a:buSzPts val="1600"/>
            </a:pPr>
            <a:r>
              <a:rPr lang="en-US" sz="1400" dirty="0">
                <a:solidFill>
                  <a:schemeClr val="tx1">
                    <a:lumMod val="65000"/>
                    <a:lumOff val="35000"/>
                  </a:schemeClr>
                </a:solidFill>
              </a:rPr>
              <a:t>Simulation and Skills Testing+ </a:t>
            </a:r>
          </a:p>
          <a:p>
            <a:pPr marL="127000" lvl="0" algn="l" rtl="0">
              <a:lnSpc>
                <a:spcPct val="90000"/>
              </a:lnSpc>
              <a:spcBef>
                <a:spcPts val="0"/>
              </a:spcBef>
              <a:spcAft>
                <a:spcPts val="0"/>
              </a:spcAft>
              <a:buClr>
                <a:schemeClr val="accent1"/>
              </a:buClr>
              <a:buSzPts val="1600"/>
            </a:pPr>
            <a:r>
              <a:rPr lang="en-US" sz="1400" dirty="0">
                <a:solidFill>
                  <a:schemeClr val="tx1">
                    <a:lumMod val="65000"/>
                    <a:lumOff val="35000"/>
                  </a:schemeClr>
                </a:solidFill>
              </a:rPr>
              <a:t>Interview+ </a:t>
            </a:r>
            <a:endParaRPr lang="en-US" dirty="0">
              <a:solidFill>
                <a:schemeClr val="tx1">
                  <a:lumMod val="65000"/>
                  <a:lumOff val="35000"/>
                </a:schemeClr>
              </a:solidFill>
            </a:endParaRPr>
          </a:p>
        </p:txBody>
      </p:sp>
      <p:sp>
        <p:nvSpPr>
          <p:cNvPr id="2" name="Rectangle 1">
            <a:extLst>
              <a:ext uri="{FF2B5EF4-FFF2-40B4-BE49-F238E27FC236}">
                <a16:creationId xmlns:a16="http://schemas.microsoft.com/office/drawing/2014/main" id="{7AE437E7-5C6F-43A5-268E-BF3DB5CE42C7}"/>
              </a:ext>
            </a:extLst>
          </p:cNvPr>
          <p:cNvSpPr/>
          <p:nvPr/>
        </p:nvSpPr>
        <p:spPr>
          <a:xfrm>
            <a:off x="9823039" y="530358"/>
            <a:ext cx="2590800" cy="994993"/>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 can spend more time to update this slide if you want me to. I am trying to go quick as Nick asked.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5" name="Google Shape;465;p58"/>
          <p:cNvSpPr txBox="1">
            <a:spLocks noGrp="1"/>
          </p:cNvSpPr>
          <p:nvPr>
            <p:ph type="title"/>
          </p:nvPr>
        </p:nvSpPr>
        <p:spPr>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3200"/>
              <a:buNone/>
            </a:pPr>
            <a:r>
              <a:rPr lang="en-US" sz="2400"/>
              <a:t>Screening ?’s Example: Transitioning from Reactive to Proactive Recruiting </a:t>
            </a:r>
            <a:endParaRPr sz="2400"/>
          </a:p>
        </p:txBody>
      </p:sp>
      <p:sp>
        <p:nvSpPr>
          <p:cNvPr id="464" name="Google Shape;464;p58"/>
          <p:cNvSpPr txBox="1">
            <a:spLocks noGrp="1"/>
          </p:cNvSpPr>
          <p:nvPr>
            <p:ph type="sldNum" idx="4294967295"/>
          </p:nvPr>
        </p:nvSpPr>
        <p:spPr>
          <a:xfrm>
            <a:off x="11758613" y="6365875"/>
            <a:ext cx="433387" cy="24606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E7E6E6"/>
                </a:solidFill>
                <a:effectLst/>
                <a:uLnTx/>
                <a:uFillTx/>
                <a:latin typeface="DM Sans"/>
                <a:sym typeface="DM Sans"/>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300" b="0" i="0" u="none" strike="noStrike" kern="0" cap="none" spc="0" normalizeH="0" baseline="0" noProof="0">
              <a:ln>
                <a:noFill/>
              </a:ln>
              <a:solidFill>
                <a:srgbClr val="E7E6E6"/>
              </a:solidFill>
              <a:effectLst/>
              <a:uLnTx/>
              <a:uFillTx/>
              <a:latin typeface="DM Sans"/>
              <a:sym typeface="DM Sans"/>
            </a:endParaRPr>
          </a:p>
        </p:txBody>
      </p:sp>
      <p:sp>
        <p:nvSpPr>
          <p:cNvPr id="466" name="Google Shape;466;p58"/>
          <p:cNvSpPr txBox="1"/>
          <p:nvPr/>
        </p:nvSpPr>
        <p:spPr>
          <a:xfrm>
            <a:off x="700690" y="1914961"/>
            <a:ext cx="265500" cy="5694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en-US" sz="25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25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467" name="Google Shape;467;p58" descr="Logo&#10;&#10;Description automatically generated"/>
          <p:cNvPicPr preferRelativeResize="0"/>
          <p:nvPr/>
        </p:nvPicPr>
        <p:blipFill rotWithShape="1">
          <a:blip r:embed="rId3">
            <a:alphaModFix/>
          </a:blip>
          <a:srcRect/>
          <a:stretch/>
        </p:blipFill>
        <p:spPr>
          <a:xfrm>
            <a:off x="9525870" y="6397553"/>
            <a:ext cx="1750860" cy="338402"/>
          </a:xfrm>
          <a:prstGeom prst="rect">
            <a:avLst/>
          </a:prstGeom>
          <a:noFill/>
          <a:ln>
            <a:noFill/>
          </a:ln>
        </p:spPr>
      </p:pic>
      <p:graphicFrame>
        <p:nvGraphicFramePr>
          <p:cNvPr id="468" name="Google Shape;468;p58"/>
          <p:cNvGraphicFramePr/>
          <p:nvPr/>
        </p:nvGraphicFramePr>
        <p:xfrm>
          <a:off x="23812" y="1433303"/>
          <a:ext cx="12168188" cy="5064331"/>
        </p:xfrm>
        <a:graphic>
          <a:graphicData uri="http://schemas.openxmlformats.org/drawingml/2006/chart">
            <c:chart xmlns:c="http://schemas.openxmlformats.org/drawingml/2006/chart" xmlns:r="http://schemas.openxmlformats.org/officeDocument/2006/relationships" r:id="rId4"/>
          </a:graphicData>
        </a:graphic>
      </p:graphicFrame>
      <p:sp>
        <p:nvSpPr>
          <p:cNvPr id="469" name="Google Shape;469;p58"/>
          <p:cNvSpPr/>
          <p:nvPr/>
        </p:nvSpPr>
        <p:spPr>
          <a:xfrm>
            <a:off x="3068559" y="1655822"/>
            <a:ext cx="3470259" cy="584700"/>
          </a:xfrm>
          <a:prstGeom prst="wedgeRectCallout">
            <a:avLst>
              <a:gd name="adj1" fmla="val -78878"/>
              <a:gd name="adj2" fmla="val 51539"/>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1200" b="0" i="0" u="none" strike="noStrike" kern="0" cap="none" spc="0" normalizeH="0" baseline="0" noProof="0">
                <a:ln>
                  <a:noFill/>
                </a:ln>
                <a:solidFill>
                  <a:srgbClr val="3300FF"/>
                </a:solidFill>
                <a:effectLst/>
                <a:uLnTx/>
                <a:uFillTx/>
                <a:latin typeface="Century Gothic"/>
                <a:ea typeface="Century Gothic"/>
                <a:cs typeface="Century Gothic"/>
                <a:sym typeface="Century Gothic"/>
              </a:rPr>
              <a:t>Most productive hires came from specific Food Distribution employers</a:t>
            </a:r>
            <a:endParaRPr kumimoji="0" sz="1200" b="0" i="0" u="none" strike="noStrike" kern="0" cap="none" spc="0" normalizeH="0" baseline="0" noProof="0">
              <a:ln>
                <a:noFill/>
              </a:ln>
              <a:solidFill>
                <a:srgbClr val="3300FF"/>
              </a:solidFill>
              <a:effectLst/>
              <a:uLnTx/>
              <a:uFillTx/>
              <a:latin typeface="Arial"/>
              <a:ea typeface="Arial"/>
              <a:cs typeface="Arial"/>
              <a:sym typeface="Arial"/>
            </a:endParaRPr>
          </a:p>
        </p:txBody>
      </p:sp>
      <p:sp>
        <p:nvSpPr>
          <p:cNvPr id="470" name="Google Shape;470;p58"/>
          <p:cNvSpPr/>
          <p:nvPr/>
        </p:nvSpPr>
        <p:spPr>
          <a:xfrm>
            <a:off x="7256775" y="2102025"/>
            <a:ext cx="3765600" cy="531600"/>
          </a:xfrm>
          <a:prstGeom prst="wedgeRectCallout">
            <a:avLst>
              <a:gd name="adj1" fmla="val 23054"/>
              <a:gd name="adj2" fmla="val 94984"/>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1200" b="0" i="0" u="none" strike="noStrike" kern="0" cap="none" spc="0" normalizeH="0" baseline="0" noProof="0">
                <a:ln>
                  <a:noFill/>
                </a:ln>
                <a:solidFill>
                  <a:srgbClr val="3300FF"/>
                </a:solidFill>
                <a:effectLst/>
                <a:uLnTx/>
                <a:uFillTx/>
                <a:latin typeface="Century Gothic"/>
                <a:ea typeface="Century Gothic"/>
                <a:cs typeface="Century Gothic"/>
                <a:sym typeface="Century Gothic"/>
              </a:rPr>
              <a:t>Least productive were </a:t>
            </a:r>
            <a:r>
              <a:rPr kumimoji="0" lang="en-US" sz="1200" b="1" i="0" u="none" strike="noStrike" kern="0" cap="none" spc="0" normalizeH="0" baseline="0" noProof="0">
                <a:ln>
                  <a:noFill/>
                </a:ln>
                <a:solidFill>
                  <a:srgbClr val="3300FF"/>
                </a:solidFill>
                <a:effectLst/>
                <a:uLnTx/>
                <a:uFillTx/>
                <a:latin typeface="Century Gothic"/>
                <a:ea typeface="Century Gothic"/>
                <a:cs typeface="Century Gothic"/>
                <a:sym typeface="Century Gothic"/>
              </a:rPr>
              <a:t>NOT</a:t>
            </a:r>
            <a:r>
              <a:rPr kumimoji="0" lang="en-US" sz="1200" b="0" i="0" u="none" strike="noStrike" kern="0" cap="none" spc="0" normalizeH="0" baseline="0" noProof="0">
                <a:ln>
                  <a:noFill/>
                </a:ln>
                <a:solidFill>
                  <a:srgbClr val="3300FF"/>
                </a:solidFill>
                <a:effectLst/>
                <a:uLnTx/>
                <a:uFillTx/>
                <a:latin typeface="Century Gothic"/>
                <a:ea typeface="Century Gothic"/>
                <a:cs typeface="Century Gothic"/>
                <a:sym typeface="Century Gothic"/>
              </a:rPr>
              <a:t> from non-traditional industries, but select warehouses</a:t>
            </a:r>
            <a:endParaRPr kumimoji="0" sz="1200" b="0" i="0" u="none" strike="noStrike" kern="0" cap="none" spc="0" normalizeH="0" baseline="0" noProof="0">
              <a:ln>
                <a:noFill/>
              </a:ln>
              <a:solidFill>
                <a:srgbClr val="3300FF"/>
              </a:solidFill>
              <a:effectLst/>
              <a:uLnTx/>
              <a:uFillTx/>
              <a:latin typeface="Arial"/>
              <a:ea typeface="Arial"/>
              <a:cs typeface="Arial"/>
              <a:sym typeface="Arial"/>
            </a:endParaRPr>
          </a:p>
        </p:txBody>
      </p:sp>
      <p:pic>
        <p:nvPicPr>
          <p:cNvPr id="471" name="Google Shape;471;p58"/>
          <p:cNvPicPr preferRelativeResize="0"/>
          <p:nvPr/>
        </p:nvPicPr>
        <p:blipFill rotWithShape="1">
          <a:blip r:embed="rId5">
            <a:alphaModFix/>
          </a:blip>
          <a:srcRect/>
          <a:stretch/>
        </p:blipFill>
        <p:spPr>
          <a:xfrm>
            <a:off x="140929" y="5921246"/>
            <a:ext cx="2314898" cy="819264"/>
          </a:xfrm>
          <a:prstGeom prst="rect">
            <a:avLst/>
          </a:prstGeom>
          <a:noFill/>
          <a:ln>
            <a:noFill/>
          </a:ln>
        </p:spPr>
      </p:pic>
      <p:sp>
        <p:nvSpPr>
          <p:cNvPr id="472" name="Google Shape;472;p58"/>
          <p:cNvSpPr txBox="1"/>
          <p:nvPr/>
        </p:nvSpPr>
        <p:spPr>
          <a:xfrm>
            <a:off x="8112909" y="1289175"/>
            <a:ext cx="4234675"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1" u="none" strike="noStrike" kern="0" cap="none" spc="0" normalizeH="0" baseline="0" noProof="0">
                <a:ln>
                  <a:noFill/>
                </a:ln>
                <a:solidFill>
                  <a:srgbClr val="FF0000"/>
                </a:solidFill>
                <a:effectLst/>
                <a:uLnTx/>
                <a:uFillTx/>
                <a:latin typeface="Arial"/>
                <a:ea typeface="Arial"/>
                <a:cs typeface="Arial"/>
                <a:sym typeface="Arial"/>
              </a:rPr>
              <a:t>Data below is illustrative (from an anonymous Journeyfront customer, </a:t>
            </a:r>
            <a:r>
              <a:rPr kumimoji="0" lang="en-US" sz="1400" b="1" i="1" u="sng" strike="noStrike" kern="0" cap="none" spc="0" normalizeH="0" baseline="0" noProof="0">
                <a:ln>
                  <a:noFill/>
                </a:ln>
                <a:solidFill>
                  <a:srgbClr val="FF0000"/>
                </a:solidFill>
                <a:effectLst/>
                <a:uLnTx/>
                <a:uFillTx/>
                <a:latin typeface="Arial"/>
                <a:ea typeface="Arial"/>
                <a:cs typeface="Arial"/>
                <a:sym typeface="Arial"/>
              </a:rPr>
              <a:t>NOT</a:t>
            </a:r>
            <a:r>
              <a:rPr kumimoji="0" lang="en-US" sz="1400" b="0" i="1" u="none" strike="noStrike" kern="0" cap="none" spc="0" normalizeH="0" baseline="0" noProof="0">
                <a:ln>
                  <a:noFill/>
                </a:ln>
                <a:solidFill>
                  <a:srgbClr val="FF0000"/>
                </a:solidFill>
                <a:effectLst/>
                <a:uLnTx/>
                <a:uFillTx/>
                <a:latin typeface="Arial"/>
                <a:ea typeface="Arial"/>
                <a:cs typeface="Arial"/>
                <a:sym typeface="Arial"/>
              </a:rPr>
              <a:t> Achieve data)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 name="Rectangle 3">
            <a:extLst>
              <a:ext uri="{FF2B5EF4-FFF2-40B4-BE49-F238E27FC236}">
                <a16:creationId xmlns:a16="http://schemas.microsoft.com/office/drawing/2014/main" id="{BEF29E74-A56D-9A7D-96FA-6B7C1273586A}"/>
              </a:ext>
            </a:extLst>
          </p:cNvPr>
          <p:cNvSpPr/>
          <p:nvPr/>
        </p:nvSpPr>
        <p:spPr>
          <a:xfrm>
            <a:off x="10463213" y="287439"/>
            <a:ext cx="2590800" cy="994993"/>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Newer version slide in the next slide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6"/>
                                        </p:tgtEl>
                                        <p:attrNameLst>
                                          <p:attrName>style.visibility</p:attrName>
                                        </p:attrNameLst>
                                      </p:cBhvr>
                                      <p:to>
                                        <p:strVal val="visible"/>
                                      </p:to>
                                    </p:set>
                                    <p:animEffect transition="in" filter="fade">
                                      <p:cBhvr>
                                        <p:cTn id="7" dur="500"/>
                                        <p:tgtEl>
                                          <p:spTgt spid="4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9"/>
                                        </p:tgtEl>
                                        <p:attrNameLst>
                                          <p:attrName>style.visibility</p:attrName>
                                        </p:attrNameLst>
                                      </p:cBhvr>
                                      <p:to>
                                        <p:strVal val="visible"/>
                                      </p:to>
                                    </p:set>
                                    <p:animEffect transition="in" filter="fade">
                                      <p:cBhvr>
                                        <p:cTn id="12" dur="500"/>
                                        <p:tgtEl>
                                          <p:spTgt spid="4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0"/>
                                        </p:tgtEl>
                                        <p:attrNameLst>
                                          <p:attrName>style.visibility</p:attrName>
                                        </p:attrNameLst>
                                      </p:cBhvr>
                                      <p:to>
                                        <p:strVal val="visible"/>
                                      </p:to>
                                    </p:set>
                                    <p:animEffect transition="in" filter="fade">
                                      <p:cBhvr>
                                        <p:cTn id="17" dur="5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7" name="Google Shape;212;p6">
            <a:extLst>
              <a:ext uri="{FF2B5EF4-FFF2-40B4-BE49-F238E27FC236}">
                <a16:creationId xmlns:a16="http://schemas.microsoft.com/office/drawing/2014/main" id="{0BB81636-9ADC-EFA3-59E6-FB0DE33E782E}"/>
              </a:ext>
            </a:extLst>
          </p:cNvPr>
          <p:cNvSpPr txBox="1"/>
          <p:nvPr/>
        </p:nvSpPr>
        <p:spPr>
          <a:xfrm>
            <a:off x="50057" y="6550254"/>
            <a:ext cx="8964185" cy="307746"/>
          </a:xfrm>
          <a:prstGeom prst="rect">
            <a:avLst/>
          </a:prstGeom>
          <a:noFill/>
          <a:ln>
            <a:noFill/>
          </a:ln>
        </p:spPr>
        <p:txBody>
          <a:bodyPr spcFirstLastPara="1" wrap="square" lIns="91425" tIns="91425" rIns="91425" bIns="91425" anchor="t" anchorCtr="0">
            <a:spAutoFit/>
          </a:bodyPr>
          <a:lstStyle/>
          <a:p>
            <a:pPr>
              <a:buSzPts val="1000"/>
            </a:pPr>
            <a:r>
              <a:rPr lang="en-US" sz="800" dirty="0">
                <a:latin typeface="Lato" panose="020F0502020204030203" pitchFamily="34" charset="0"/>
                <a:ea typeface="Century Gothic"/>
                <a:cs typeface="Century Gothic"/>
                <a:sym typeface="Century Gothic"/>
              </a:rPr>
              <a:t>Note: Above data is for ALL DC hires (selectors, forklift, loaders, receivers; Performance data is LMS % Productivity, normalized on1-5 scale</a:t>
            </a:r>
            <a:endParaRPr sz="800" dirty="0">
              <a:latin typeface="Lato" panose="020F0502020204030203" pitchFamily="34" charset="0"/>
              <a:ea typeface="Century Gothic"/>
              <a:cs typeface="Century Gothic"/>
              <a:sym typeface="Century Gothic"/>
            </a:endParaRPr>
          </a:p>
        </p:txBody>
      </p:sp>
      <p:graphicFrame>
        <p:nvGraphicFramePr>
          <p:cNvPr id="10" name="Chart 9">
            <a:extLst>
              <a:ext uri="{FF2B5EF4-FFF2-40B4-BE49-F238E27FC236}">
                <a16:creationId xmlns:a16="http://schemas.microsoft.com/office/drawing/2014/main" id="{EA76E925-78CF-2554-ADF4-F49A2E528BB1}"/>
              </a:ext>
            </a:extLst>
          </p:cNvPr>
          <p:cNvGraphicFramePr>
            <a:graphicFrameLocks/>
          </p:cNvGraphicFramePr>
          <p:nvPr/>
        </p:nvGraphicFramePr>
        <p:xfrm>
          <a:off x="23813" y="1433304"/>
          <a:ext cx="12168188" cy="5608320"/>
        </p:xfrm>
        <a:graphic>
          <a:graphicData uri="http://schemas.openxmlformats.org/drawingml/2006/chart">
            <c:chart xmlns:c="http://schemas.openxmlformats.org/drawingml/2006/chart" xmlns:r="http://schemas.openxmlformats.org/officeDocument/2006/relationships" r:id="rId3"/>
          </a:graphicData>
        </a:graphic>
      </p:graphicFrame>
      <p:sp>
        <p:nvSpPr>
          <p:cNvPr id="265" name="Google Shape;265;g2190abe3a73_0_35"/>
          <p:cNvSpPr txBox="1">
            <a:spLocks noGrp="1"/>
          </p:cNvSpPr>
          <p:nvPr>
            <p:ph type="title"/>
          </p:nvPr>
        </p:nvSpPr>
        <p:spPr>
          <a:xfrm>
            <a:off x="415600" y="797325"/>
            <a:ext cx="10379400" cy="763600"/>
          </a:xfrm>
          <a:prstGeom prst="rect">
            <a:avLst/>
          </a:prstGeom>
          <a:noFill/>
          <a:ln>
            <a:noFill/>
          </a:ln>
        </p:spPr>
        <p:txBody>
          <a:bodyPr spcFirstLastPara="1" wrap="square" lIns="0" tIns="0" rIns="0" bIns="0" anchor="t" anchorCtr="0">
            <a:noAutofit/>
          </a:bodyPr>
          <a:lstStyle/>
          <a:p>
            <a:pPr lvl="0"/>
            <a:r>
              <a:rPr lang="en-US" sz="2133" dirty="0"/>
              <a:t>Productivity at 60 Days also varies significantly based on where DC workers work prior to </a:t>
            </a:r>
            <a:r>
              <a:rPr lang="en-US" sz="2133" dirty="0" err="1"/>
              <a:t>KeHE</a:t>
            </a:r>
            <a:endParaRPr sz="2133" dirty="0"/>
          </a:p>
        </p:txBody>
      </p:sp>
      <p:pic>
        <p:nvPicPr>
          <p:cNvPr id="23" name="Picture 22">
            <a:extLst>
              <a:ext uri="{FF2B5EF4-FFF2-40B4-BE49-F238E27FC236}">
                <a16:creationId xmlns:a16="http://schemas.microsoft.com/office/drawing/2014/main" id="{7CF3254B-71EF-9FB1-3673-A0A9687D09C7}"/>
              </a:ext>
            </a:extLst>
          </p:cNvPr>
          <p:cNvPicPr>
            <a:picLocks noChangeAspect="1"/>
          </p:cNvPicPr>
          <p:nvPr/>
        </p:nvPicPr>
        <p:blipFill>
          <a:blip r:embed="rId4"/>
          <a:stretch>
            <a:fillRect/>
          </a:stretch>
        </p:blipFill>
        <p:spPr>
          <a:xfrm>
            <a:off x="9745804" y="5921489"/>
            <a:ext cx="2314899" cy="819264"/>
          </a:xfrm>
          <a:prstGeom prst="rect">
            <a:avLst/>
          </a:prstGeom>
        </p:spPr>
      </p:pic>
      <p:sp>
        <p:nvSpPr>
          <p:cNvPr id="11" name="TextBox 10">
            <a:extLst>
              <a:ext uri="{FF2B5EF4-FFF2-40B4-BE49-F238E27FC236}">
                <a16:creationId xmlns:a16="http://schemas.microsoft.com/office/drawing/2014/main" id="{ED789218-202C-8C87-9714-A508561F0CB4}"/>
              </a:ext>
            </a:extLst>
          </p:cNvPr>
          <p:cNvSpPr txBox="1"/>
          <p:nvPr/>
        </p:nvSpPr>
        <p:spPr>
          <a:xfrm>
            <a:off x="2393185" y="1505498"/>
            <a:ext cx="7962841" cy="307777"/>
          </a:xfrm>
          <a:prstGeom prst="rect">
            <a:avLst/>
          </a:prstGeom>
          <a:noFill/>
        </p:spPr>
        <p:txBody>
          <a:bodyPr wrap="square" rtlCol="0" anchor="ctr">
            <a:spAutoFit/>
          </a:bodyPr>
          <a:lstStyle/>
          <a:p>
            <a:pPr algn="ctr"/>
            <a:r>
              <a:rPr lang="en-US" b="1" dirty="0">
                <a:latin typeface="Lato" panose="020F0502020204030203" pitchFamily="34" charset="0"/>
              </a:rPr>
              <a:t>Warehouse Hires Based on Prior Employer &amp; 60-Day Productivity</a:t>
            </a:r>
          </a:p>
        </p:txBody>
      </p:sp>
      <p:pic>
        <p:nvPicPr>
          <p:cNvPr id="9" name="Google Shape;213;p6" descr="Logo&#10;&#10;Description automatically generated">
            <a:extLst>
              <a:ext uri="{FF2B5EF4-FFF2-40B4-BE49-F238E27FC236}">
                <a16:creationId xmlns:a16="http://schemas.microsoft.com/office/drawing/2014/main" id="{BFF43995-F283-24DB-FC46-63AD2E64C6E6}"/>
              </a:ext>
            </a:extLst>
          </p:cNvPr>
          <p:cNvPicPr preferRelativeResize="0"/>
          <p:nvPr/>
        </p:nvPicPr>
        <p:blipFill rotWithShape="1">
          <a:blip r:embed="rId5">
            <a:alphaModFix/>
          </a:blip>
          <a:srcRect/>
          <a:stretch/>
        </p:blipFill>
        <p:spPr>
          <a:xfrm>
            <a:off x="11277292" y="653312"/>
            <a:ext cx="783411" cy="763600"/>
          </a:xfrm>
          <a:prstGeom prst="rect">
            <a:avLst/>
          </a:prstGeom>
          <a:noFill/>
          <a:ln>
            <a:noFill/>
          </a:ln>
          <a:effectLst>
            <a:outerShdw blurRad="50800" dist="38100" dir="8100000" algn="tr" rotWithShape="0">
              <a:srgbClr val="000000">
                <a:alpha val="40000"/>
              </a:srgbClr>
            </a:outerShdw>
          </a:effectLst>
        </p:spPr>
      </p:pic>
      <p:sp>
        <p:nvSpPr>
          <p:cNvPr id="3" name="Rectangle 2">
            <a:extLst>
              <a:ext uri="{FF2B5EF4-FFF2-40B4-BE49-F238E27FC236}">
                <a16:creationId xmlns:a16="http://schemas.microsoft.com/office/drawing/2014/main" id="{918955DE-4AC0-83E8-00F7-3FCD36CEAC10}"/>
              </a:ext>
            </a:extLst>
          </p:cNvPr>
          <p:cNvSpPr/>
          <p:nvPr/>
        </p:nvSpPr>
        <p:spPr>
          <a:xfrm>
            <a:off x="11194639" y="2822156"/>
            <a:ext cx="2590800" cy="994993"/>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This is an cleaner slide from a recent sales deck</a:t>
            </a:r>
          </a:p>
        </p:txBody>
      </p:sp>
      <p:grpSp>
        <p:nvGrpSpPr>
          <p:cNvPr id="8" name="Group 7">
            <a:extLst>
              <a:ext uri="{FF2B5EF4-FFF2-40B4-BE49-F238E27FC236}">
                <a16:creationId xmlns:a16="http://schemas.microsoft.com/office/drawing/2014/main" id="{6B92B5E5-47D1-BDC3-826C-A86CFFF11413}"/>
              </a:ext>
            </a:extLst>
          </p:cNvPr>
          <p:cNvGrpSpPr/>
          <p:nvPr/>
        </p:nvGrpSpPr>
        <p:grpSpPr>
          <a:xfrm>
            <a:off x="9241040" y="1577317"/>
            <a:ext cx="2179435" cy="1712636"/>
            <a:chOff x="7150271" y="1731801"/>
            <a:chExt cx="2179435" cy="1712636"/>
          </a:xfrm>
          <a:solidFill>
            <a:srgbClr val="3CB1E5"/>
          </a:solidFill>
        </p:grpSpPr>
        <p:cxnSp>
          <p:nvCxnSpPr>
            <p:cNvPr id="12" name="Straight Connector 11">
              <a:extLst>
                <a:ext uri="{FF2B5EF4-FFF2-40B4-BE49-F238E27FC236}">
                  <a16:creationId xmlns:a16="http://schemas.microsoft.com/office/drawing/2014/main" id="{451B52C8-F6DF-D462-C59E-8F7ECD086005}"/>
                </a:ext>
              </a:extLst>
            </p:cNvPr>
            <p:cNvCxnSpPr>
              <a:cxnSpLocks/>
            </p:cNvCxnSpPr>
            <p:nvPr/>
          </p:nvCxnSpPr>
          <p:spPr>
            <a:xfrm flipH="1">
              <a:off x="8177234" y="2781427"/>
              <a:ext cx="17373" cy="579692"/>
            </a:xfrm>
            <a:prstGeom prst="line">
              <a:avLst/>
            </a:prstGeom>
            <a:grpFill/>
            <a:ln w="28575">
              <a:solidFill>
                <a:srgbClr val="F21D8D"/>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C2A38BE4-1A47-0E16-DDE6-20B446A19F45}"/>
                </a:ext>
              </a:extLst>
            </p:cNvPr>
            <p:cNvSpPr/>
            <p:nvPr/>
          </p:nvSpPr>
          <p:spPr>
            <a:xfrm rot="1714117">
              <a:off x="8095243" y="3277801"/>
              <a:ext cx="166636" cy="166636"/>
            </a:xfrm>
            <a:prstGeom prst="ellipse">
              <a:avLst/>
            </a:prstGeom>
            <a:solidFill>
              <a:srgbClr val="F21D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 name="Rounded Rectangle 15">
              <a:extLst>
                <a:ext uri="{FF2B5EF4-FFF2-40B4-BE49-F238E27FC236}">
                  <a16:creationId xmlns:a16="http://schemas.microsoft.com/office/drawing/2014/main" id="{2AE58425-C5D2-102E-5AE9-A5E2F68F1F03}"/>
                </a:ext>
              </a:extLst>
            </p:cNvPr>
            <p:cNvSpPr/>
            <p:nvPr/>
          </p:nvSpPr>
          <p:spPr>
            <a:xfrm>
              <a:off x="7150271" y="1731801"/>
              <a:ext cx="2179435" cy="1079863"/>
            </a:xfrm>
            <a:prstGeom prst="roundRect">
              <a:avLst/>
            </a:prstGeom>
            <a:solidFill>
              <a:srgbClr val="F7F8F9"/>
            </a:solidFill>
            <a:ln w="28575">
              <a:solidFill>
                <a:srgbClr val="F21D8D"/>
              </a:solidFill>
            </a:ln>
            <a:effectLst>
              <a:outerShdw blurRad="185738" algn="bl" rotWithShape="0">
                <a:srgbClr val="07223B">
                  <a:alpha val="15690"/>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400" b="1" i="0" u="none" strike="noStrike" kern="0" cap="none" spc="0" normalizeH="0" baseline="0" noProof="0" dirty="0">
                  <a:ln>
                    <a:noFill/>
                  </a:ln>
                  <a:solidFill>
                    <a:srgbClr val="F21D8D"/>
                  </a:solidFill>
                  <a:effectLst/>
                  <a:uLnTx/>
                  <a:uFillTx/>
                  <a:latin typeface="Lato"/>
                  <a:ea typeface="Lato"/>
                  <a:cs typeface="Lato"/>
                  <a:sym typeface="Arial"/>
                </a:rPr>
                <a:t>Least productive are NOT from non-traditional industries, but select warehouses</a:t>
              </a:r>
            </a:p>
          </p:txBody>
        </p:sp>
      </p:grpSp>
      <p:grpSp>
        <p:nvGrpSpPr>
          <p:cNvPr id="15" name="Group 14">
            <a:extLst>
              <a:ext uri="{FF2B5EF4-FFF2-40B4-BE49-F238E27FC236}">
                <a16:creationId xmlns:a16="http://schemas.microsoft.com/office/drawing/2014/main" id="{A0B57E82-8514-60F7-F413-B04D338C6773}"/>
              </a:ext>
            </a:extLst>
          </p:cNvPr>
          <p:cNvGrpSpPr/>
          <p:nvPr/>
        </p:nvGrpSpPr>
        <p:grpSpPr>
          <a:xfrm>
            <a:off x="1394768" y="1893580"/>
            <a:ext cx="3062932" cy="763600"/>
            <a:chOff x="6490953" y="2131382"/>
            <a:chExt cx="3062932" cy="763600"/>
          </a:xfrm>
          <a:solidFill>
            <a:srgbClr val="3CB1E5"/>
          </a:solidFill>
        </p:grpSpPr>
        <p:cxnSp>
          <p:nvCxnSpPr>
            <p:cNvPr id="16" name="Straight Connector 15">
              <a:extLst>
                <a:ext uri="{FF2B5EF4-FFF2-40B4-BE49-F238E27FC236}">
                  <a16:creationId xmlns:a16="http://schemas.microsoft.com/office/drawing/2014/main" id="{743D49E9-3FF9-9B6A-1B89-E0D6A161F813}"/>
                </a:ext>
              </a:extLst>
            </p:cNvPr>
            <p:cNvCxnSpPr>
              <a:cxnSpLocks/>
            </p:cNvCxnSpPr>
            <p:nvPr/>
          </p:nvCxnSpPr>
          <p:spPr>
            <a:xfrm flipH="1">
              <a:off x="6607320" y="2617953"/>
              <a:ext cx="703814" cy="47322"/>
            </a:xfrm>
            <a:prstGeom prst="line">
              <a:avLst/>
            </a:prstGeom>
            <a:grpFill/>
            <a:ln w="28575">
              <a:solidFill>
                <a:srgbClr val="F21D8D"/>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AD6E6C9E-E677-E907-F316-87DBD09B7500}"/>
                </a:ext>
              </a:extLst>
            </p:cNvPr>
            <p:cNvSpPr/>
            <p:nvPr/>
          </p:nvSpPr>
          <p:spPr>
            <a:xfrm rot="1714117">
              <a:off x="6490953" y="2591076"/>
              <a:ext cx="166636" cy="166636"/>
            </a:xfrm>
            <a:prstGeom prst="ellipse">
              <a:avLst/>
            </a:prstGeom>
            <a:solidFill>
              <a:srgbClr val="F21D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 name="Rounded Rectangle 15">
              <a:extLst>
                <a:ext uri="{FF2B5EF4-FFF2-40B4-BE49-F238E27FC236}">
                  <a16:creationId xmlns:a16="http://schemas.microsoft.com/office/drawing/2014/main" id="{655B563A-37C5-2D23-26D1-E10B0B184017}"/>
                </a:ext>
              </a:extLst>
            </p:cNvPr>
            <p:cNvSpPr/>
            <p:nvPr/>
          </p:nvSpPr>
          <p:spPr>
            <a:xfrm>
              <a:off x="7150271" y="2131382"/>
              <a:ext cx="2403614" cy="763600"/>
            </a:xfrm>
            <a:prstGeom prst="roundRect">
              <a:avLst/>
            </a:prstGeom>
            <a:solidFill>
              <a:srgbClr val="F7F8F9"/>
            </a:solidFill>
            <a:ln w="28575">
              <a:solidFill>
                <a:srgbClr val="F21D8D"/>
              </a:solidFill>
            </a:ln>
            <a:effectLst>
              <a:outerShdw blurRad="185738" algn="bl" rotWithShape="0">
                <a:srgbClr val="07223B">
                  <a:alpha val="15690"/>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400" b="1" i="0" u="none" strike="noStrike" kern="0" cap="none" spc="0" normalizeH="0" baseline="0" noProof="0" dirty="0">
                  <a:ln>
                    <a:noFill/>
                  </a:ln>
                  <a:solidFill>
                    <a:srgbClr val="F21D8D"/>
                  </a:solidFill>
                  <a:effectLst/>
                  <a:uLnTx/>
                  <a:uFillTx/>
                  <a:latin typeface="Lato"/>
                  <a:ea typeface="Lato"/>
                  <a:cs typeface="Lato"/>
                  <a:sym typeface="Arial"/>
                </a:rPr>
                <a:t>Most productive hires come from specific Food Distribution employers</a:t>
              </a:r>
            </a:p>
          </p:txBody>
        </p:sp>
      </p:grpSp>
    </p:spTree>
    <p:extLst>
      <p:ext uri="{BB962C8B-B14F-4D97-AF65-F5344CB8AC3E}">
        <p14:creationId xmlns:p14="http://schemas.microsoft.com/office/powerpoint/2010/main" val="514584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2" name="Google Shape;432;p40"/>
          <p:cNvSpPr txBox="1"/>
          <p:nvPr/>
        </p:nvSpPr>
        <p:spPr>
          <a:xfrm>
            <a:off x="1250819" y="1705854"/>
            <a:ext cx="3710700" cy="501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480"/>
              <a:buFont typeface="Arial"/>
              <a:buNone/>
              <a:tabLst/>
              <a:defRPr/>
            </a:pPr>
            <a:r>
              <a:rPr kumimoji="0" lang="en-US" b="0" i="0" u="none" strike="noStrike" kern="0" cap="none" spc="0" normalizeH="0" baseline="0" noProof="0" dirty="0">
                <a:ln>
                  <a:noFill/>
                </a:ln>
                <a:solidFill>
                  <a:srgbClr val="3CB1E5"/>
                </a:solidFill>
                <a:effectLst/>
                <a:uLnTx/>
                <a:uFillTx/>
                <a:latin typeface="Lato Bold" panose="020F0802020204030203" pitchFamily="34" charset="0"/>
                <a:ea typeface="Century Gothic"/>
                <a:cs typeface="Century Gothic"/>
                <a:sym typeface="Century Gothic"/>
              </a:rPr>
              <a:t>Hires who are referred from current  employees have 24% higher retention </a:t>
            </a:r>
            <a:endParaRPr kumimoji="0" b="0" i="0" u="none" strike="noStrike" kern="0" cap="none" spc="0" normalizeH="0" baseline="0" noProof="0" dirty="0">
              <a:ln>
                <a:noFill/>
              </a:ln>
              <a:solidFill>
                <a:srgbClr val="3CB1E5"/>
              </a:solidFill>
              <a:effectLst/>
              <a:uLnTx/>
              <a:uFillTx/>
              <a:latin typeface="Lato Bold" panose="020F0802020204030203" pitchFamily="34" charset="0"/>
              <a:sym typeface="Arial"/>
            </a:endParaRPr>
          </a:p>
        </p:txBody>
      </p:sp>
      <p:sp>
        <p:nvSpPr>
          <p:cNvPr id="433" name="Google Shape;433;p40"/>
          <p:cNvSpPr txBox="1"/>
          <p:nvPr/>
        </p:nvSpPr>
        <p:spPr>
          <a:xfrm>
            <a:off x="6334725" y="1705854"/>
            <a:ext cx="3710700" cy="501600"/>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360"/>
              <a:buFont typeface="Arial"/>
              <a:buNone/>
              <a:tabLst/>
              <a:defRPr/>
            </a:pPr>
            <a:r>
              <a:rPr kumimoji="0" lang="en-US" b="0" i="0" u="none" strike="noStrike" kern="0" cap="none" spc="0" normalizeH="0" baseline="0" noProof="0" dirty="0">
                <a:ln>
                  <a:noFill/>
                </a:ln>
                <a:solidFill>
                  <a:srgbClr val="3CB1E5"/>
                </a:solidFill>
                <a:effectLst/>
                <a:uLnTx/>
                <a:uFillTx/>
                <a:latin typeface="Lato Bold" panose="020F0802020204030203" pitchFamily="34" charset="0"/>
                <a:ea typeface="Century Gothic"/>
                <a:cs typeface="Century Gothic"/>
                <a:sym typeface="Century Gothic"/>
              </a:rPr>
              <a:t>Hires who are referred from current employees have 11% higher performance</a:t>
            </a:r>
            <a:endParaRPr kumimoji="0" b="0" i="0" u="none" strike="noStrike" kern="0" cap="none" spc="0" normalizeH="0" baseline="0" noProof="0" dirty="0">
              <a:ln>
                <a:noFill/>
              </a:ln>
              <a:solidFill>
                <a:srgbClr val="3CB1E5"/>
              </a:solidFill>
              <a:effectLst/>
              <a:uLnTx/>
              <a:uFillTx/>
              <a:latin typeface="Lato Bold" panose="020F0802020204030203" pitchFamily="34" charset="0"/>
              <a:sym typeface="Arial"/>
            </a:endParaRPr>
          </a:p>
        </p:txBody>
      </p:sp>
      <p:graphicFrame>
        <p:nvGraphicFramePr>
          <p:cNvPr id="434" name="Google Shape;434;p40"/>
          <p:cNvGraphicFramePr/>
          <p:nvPr>
            <p:extLst>
              <p:ext uri="{D42A27DB-BD31-4B8C-83A1-F6EECF244321}">
                <p14:modId xmlns:p14="http://schemas.microsoft.com/office/powerpoint/2010/main" val="3899423356"/>
              </p:ext>
            </p:extLst>
          </p:nvPr>
        </p:nvGraphicFramePr>
        <p:xfrm>
          <a:off x="523192" y="2298157"/>
          <a:ext cx="4792289" cy="44849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5" name="Google Shape;435;p40"/>
          <p:cNvGraphicFramePr/>
          <p:nvPr>
            <p:extLst>
              <p:ext uri="{D42A27DB-BD31-4B8C-83A1-F6EECF244321}">
                <p14:modId xmlns:p14="http://schemas.microsoft.com/office/powerpoint/2010/main" val="260390260"/>
              </p:ext>
            </p:extLst>
          </p:nvPr>
        </p:nvGraphicFramePr>
        <p:xfrm>
          <a:off x="5638130" y="2298157"/>
          <a:ext cx="4792289" cy="4347921"/>
        </p:xfrm>
        <a:graphic>
          <a:graphicData uri="http://schemas.openxmlformats.org/drawingml/2006/chart">
            <c:chart xmlns:c="http://schemas.openxmlformats.org/drawingml/2006/chart" xmlns:r="http://schemas.openxmlformats.org/officeDocument/2006/relationships" r:id="rId4"/>
          </a:graphicData>
        </a:graphic>
      </p:graphicFrame>
      <p:sp>
        <p:nvSpPr>
          <p:cNvPr id="436" name="Google Shape;436;p40"/>
          <p:cNvSpPr txBox="1"/>
          <p:nvPr/>
        </p:nvSpPr>
        <p:spPr>
          <a:xfrm>
            <a:off x="10216072" y="2445876"/>
            <a:ext cx="2073559" cy="116951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1" u="none" strike="noStrike" kern="0" cap="none" spc="0" normalizeH="0" baseline="0" noProof="0" dirty="0">
                <a:ln>
                  <a:noFill/>
                </a:ln>
                <a:solidFill>
                  <a:srgbClr val="FF0000"/>
                </a:solidFill>
                <a:effectLst/>
                <a:uLnTx/>
                <a:uFillTx/>
                <a:latin typeface="Arial"/>
                <a:ea typeface="Arial"/>
                <a:cs typeface="Arial"/>
                <a:sym typeface="Arial"/>
              </a:rPr>
              <a:t>Data below is illustrative (from an anonymous </a:t>
            </a:r>
            <a:r>
              <a:rPr kumimoji="0" lang="en-US" sz="1400" b="0" i="1" u="none" strike="noStrike" kern="0" cap="none" spc="0" normalizeH="0" baseline="0" noProof="0" dirty="0" err="1">
                <a:ln>
                  <a:noFill/>
                </a:ln>
                <a:solidFill>
                  <a:srgbClr val="FF0000"/>
                </a:solidFill>
                <a:effectLst/>
                <a:uLnTx/>
                <a:uFillTx/>
                <a:latin typeface="Arial"/>
                <a:ea typeface="Arial"/>
                <a:cs typeface="Arial"/>
                <a:sym typeface="Arial"/>
              </a:rPr>
              <a:t>Journeyfront</a:t>
            </a:r>
            <a:r>
              <a:rPr kumimoji="0" lang="en-US" sz="1400" b="0" i="1" u="none" strike="noStrike" kern="0" cap="none" spc="0" normalizeH="0" baseline="0" noProof="0" dirty="0">
                <a:ln>
                  <a:noFill/>
                </a:ln>
                <a:solidFill>
                  <a:srgbClr val="FF0000"/>
                </a:solidFill>
                <a:effectLst/>
                <a:uLnTx/>
                <a:uFillTx/>
                <a:latin typeface="Arial"/>
                <a:ea typeface="Arial"/>
                <a:cs typeface="Arial"/>
                <a:sym typeface="Arial"/>
              </a:rPr>
              <a:t> customer, </a:t>
            </a:r>
            <a:r>
              <a:rPr kumimoji="0" lang="en-US" sz="1400" b="1" i="1" u="sng" strike="noStrike" kern="0" cap="none" spc="0" normalizeH="0" baseline="0" noProof="0" dirty="0">
                <a:ln>
                  <a:noFill/>
                </a:ln>
                <a:solidFill>
                  <a:srgbClr val="FF0000"/>
                </a:solidFill>
                <a:effectLst/>
                <a:uLnTx/>
                <a:uFillTx/>
                <a:latin typeface="Arial"/>
                <a:ea typeface="Arial"/>
                <a:cs typeface="Arial"/>
                <a:sym typeface="Arial"/>
              </a:rPr>
              <a:t>NOT</a:t>
            </a:r>
            <a:r>
              <a:rPr kumimoji="0" lang="en-US" sz="1400" b="0" i="1" u="none" strike="noStrike" kern="0" cap="none" spc="0" normalizeH="0" baseline="0" noProof="0" dirty="0">
                <a:ln>
                  <a:noFill/>
                </a:ln>
                <a:solidFill>
                  <a:srgbClr val="FF0000"/>
                </a:solidFill>
                <a:effectLst/>
                <a:uLnTx/>
                <a:uFillTx/>
                <a:latin typeface="Arial"/>
                <a:ea typeface="Arial"/>
                <a:cs typeface="Arial"/>
                <a:sym typeface="Arial"/>
              </a:rPr>
              <a:t> Achieve data)</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Title 4">
            <a:extLst>
              <a:ext uri="{FF2B5EF4-FFF2-40B4-BE49-F238E27FC236}">
                <a16:creationId xmlns:a16="http://schemas.microsoft.com/office/drawing/2014/main" id="{47B8532E-8A0B-F605-D427-AE362B7691F5}"/>
              </a:ext>
            </a:extLst>
          </p:cNvPr>
          <p:cNvSpPr>
            <a:spLocks noGrp="1"/>
          </p:cNvSpPr>
          <p:nvPr>
            <p:ph type="title"/>
          </p:nvPr>
        </p:nvSpPr>
        <p:spPr/>
        <p:txBody>
          <a:bodyPr/>
          <a:lstStyle/>
          <a:p>
            <a:r>
              <a:rPr lang="en-US" dirty="0"/>
              <a:t>Example Screening Question Data: Source of Hire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6" name="Google Shape;316;g225e80d4249_0_35" title="Chart"/>
          <p:cNvPicPr preferRelativeResize="0"/>
          <p:nvPr/>
        </p:nvPicPr>
        <p:blipFill>
          <a:blip r:embed="rId3">
            <a:alphaModFix/>
          </a:blip>
          <a:stretch>
            <a:fillRect/>
          </a:stretch>
        </p:blipFill>
        <p:spPr>
          <a:xfrm>
            <a:off x="0" y="1535716"/>
            <a:ext cx="6738650" cy="4956210"/>
          </a:xfrm>
          <a:prstGeom prst="rect">
            <a:avLst/>
          </a:prstGeom>
          <a:noFill/>
          <a:ln>
            <a:noFill/>
          </a:ln>
        </p:spPr>
      </p:pic>
      <p:pic>
        <p:nvPicPr>
          <p:cNvPr id="314" name="Google Shape;314;g225e80d4249_0_35"/>
          <p:cNvPicPr preferRelativeResize="0"/>
          <p:nvPr/>
        </p:nvPicPr>
        <p:blipFill rotWithShape="1">
          <a:blip r:embed="rId4">
            <a:alphaModFix/>
          </a:blip>
          <a:srcRect/>
          <a:stretch/>
        </p:blipFill>
        <p:spPr>
          <a:xfrm>
            <a:off x="6738650" y="2217689"/>
            <a:ext cx="5453349" cy="3370470"/>
          </a:xfrm>
          <a:prstGeom prst="rect">
            <a:avLst/>
          </a:prstGeom>
          <a:noFill/>
          <a:ln>
            <a:noFill/>
          </a:ln>
        </p:spPr>
      </p:pic>
      <p:cxnSp>
        <p:nvCxnSpPr>
          <p:cNvPr id="318" name="Google Shape;318;g225e80d4249_0_35"/>
          <p:cNvCxnSpPr/>
          <p:nvPr/>
        </p:nvCxnSpPr>
        <p:spPr>
          <a:xfrm>
            <a:off x="10217900" y="2607224"/>
            <a:ext cx="0" cy="2591400"/>
          </a:xfrm>
          <a:prstGeom prst="straightConnector1">
            <a:avLst/>
          </a:prstGeom>
          <a:noFill/>
          <a:ln w="76200" cap="flat" cmpd="sng">
            <a:solidFill>
              <a:srgbClr val="FF0000"/>
            </a:solidFill>
            <a:prstDash val="solid"/>
            <a:round/>
            <a:headEnd type="none" w="med" len="med"/>
            <a:tailEnd type="none" w="med" len="med"/>
          </a:ln>
        </p:spPr>
      </p:cxnSp>
      <p:cxnSp>
        <p:nvCxnSpPr>
          <p:cNvPr id="319" name="Google Shape;319;g225e80d4249_0_35"/>
          <p:cNvCxnSpPr/>
          <p:nvPr/>
        </p:nvCxnSpPr>
        <p:spPr>
          <a:xfrm flipH="1">
            <a:off x="3262900" y="2461425"/>
            <a:ext cx="6600" cy="3897600"/>
          </a:xfrm>
          <a:prstGeom prst="straightConnector1">
            <a:avLst/>
          </a:prstGeom>
          <a:noFill/>
          <a:ln w="76200" cap="flat" cmpd="sng">
            <a:solidFill>
              <a:srgbClr val="FF0000"/>
            </a:solidFill>
            <a:prstDash val="solid"/>
            <a:round/>
            <a:headEnd type="none" w="med" len="med"/>
            <a:tailEnd type="none" w="med" len="med"/>
          </a:ln>
        </p:spPr>
      </p:cxnSp>
      <p:sp>
        <p:nvSpPr>
          <p:cNvPr id="3" name="Title 2">
            <a:extLst>
              <a:ext uri="{FF2B5EF4-FFF2-40B4-BE49-F238E27FC236}">
                <a16:creationId xmlns:a16="http://schemas.microsoft.com/office/drawing/2014/main" id="{1A2CF049-2EF1-2E13-BB93-E62B56403854}"/>
              </a:ext>
            </a:extLst>
          </p:cNvPr>
          <p:cNvSpPr>
            <a:spLocks noGrp="1"/>
          </p:cNvSpPr>
          <p:nvPr>
            <p:ph type="title"/>
          </p:nvPr>
        </p:nvSpPr>
        <p:spPr/>
        <p:txBody>
          <a:bodyPr/>
          <a:lstStyle/>
          <a:p>
            <a:r>
              <a:rPr lang="en-US" sz="3200" i="0" u="none" strike="noStrike" dirty="0">
                <a:solidFill>
                  <a:srgbClr val="000000"/>
                </a:solidFill>
              </a:rPr>
              <a:t> Steep Decline in Turnover Trend Over Time</a:t>
            </a:r>
            <a:endParaRPr lang="en-US" dirty="0"/>
          </a:p>
        </p:txBody>
      </p:sp>
      <p:sp>
        <p:nvSpPr>
          <p:cNvPr id="4" name="Rectangle 3">
            <a:extLst>
              <a:ext uri="{FF2B5EF4-FFF2-40B4-BE49-F238E27FC236}">
                <a16:creationId xmlns:a16="http://schemas.microsoft.com/office/drawing/2014/main" id="{CE1576F5-8D71-4584-9DF5-C47FC9361510}"/>
              </a:ext>
            </a:extLst>
          </p:cNvPr>
          <p:cNvSpPr/>
          <p:nvPr/>
        </p:nvSpPr>
        <p:spPr>
          <a:xfrm>
            <a:off x="2362975" y="1622790"/>
            <a:ext cx="2012700" cy="705734"/>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CB1E5"/>
                </a:solidFill>
                <a:latin typeface="Lato Bold" panose="020F0802020204030203" pitchFamily="34" charset="0"/>
              </a:rPr>
              <a:t>2-Year Series Average Monthly Turnover</a:t>
            </a:r>
          </a:p>
        </p:txBody>
      </p:sp>
      <p:sp>
        <p:nvSpPr>
          <p:cNvPr id="6" name="Rectangle 5">
            <a:extLst>
              <a:ext uri="{FF2B5EF4-FFF2-40B4-BE49-F238E27FC236}">
                <a16:creationId xmlns:a16="http://schemas.microsoft.com/office/drawing/2014/main" id="{E10197AF-306C-C2D7-E806-B9E35EC16C26}"/>
              </a:ext>
            </a:extLst>
          </p:cNvPr>
          <p:cNvSpPr/>
          <p:nvPr/>
        </p:nvSpPr>
        <p:spPr>
          <a:xfrm>
            <a:off x="8394826" y="1849379"/>
            <a:ext cx="2140997" cy="705734"/>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latin typeface="Lato Bold" panose="020F0802020204030203" pitchFamily="34" charset="0"/>
            </a:endParaRPr>
          </a:p>
        </p:txBody>
      </p:sp>
      <p:sp>
        <p:nvSpPr>
          <p:cNvPr id="8" name="Google Shape;432;p40">
            <a:extLst>
              <a:ext uri="{FF2B5EF4-FFF2-40B4-BE49-F238E27FC236}">
                <a16:creationId xmlns:a16="http://schemas.microsoft.com/office/drawing/2014/main" id="{90E5E0D5-827F-1FDD-E163-ABBBA9AA5458}"/>
              </a:ext>
            </a:extLst>
          </p:cNvPr>
          <p:cNvSpPr txBox="1"/>
          <p:nvPr/>
        </p:nvSpPr>
        <p:spPr>
          <a:xfrm>
            <a:off x="8593673" y="2007942"/>
            <a:ext cx="2140997" cy="45348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480"/>
              <a:buFont typeface="Arial"/>
              <a:buNone/>
              <a:tabLst/>
              <a:defRPr/>
            </a:pPr>
            <a:r>
              <a:rPr kumimoji="0" lang="en-US" b="0" i="0" u="none" strike="noStrike" kern="0" cap="none" spc="0" normalizeH="0" baseline="0" noProof="0" dirty="0">
                <a:ln>
                  <a:noFill/>
                </a:ln>
                <a:solidFill>
                  <a:srgbClr val="3CB1E5"/>
                </a:solidFill>
                <a:effectLst/>
                <a:uLnTx/>
                <a:uFillTx/>
                <a:latin typeface="Lato Bold" panose="020F0802020204030203" pitchFamily="34" charset="0"/>
                <a:ea typeface="Century Gothic"/>
                <a:cs typeface="Century Gothic"/>
                <a:sym typeface="Century Gothic"/>
              </a:rPr>
              <a:t>Turnover Rate Per Year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7"/>
          <p:cNvSpPr txBox="1">
            <a:spLocks noGrp="1"/>
          </p:cNvSpPr>
          <p:nvPr>
            <p:ph type="body" idx="4294967295"/>
          </p:nvPr>
        </p:nvSpPr>
        <p:spPr>
          <a:xfrm>
            <a:off x="8216900" y="6231562"/>
            <a:ext cx="3762376" cy="28945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A7ABB1"/>
              </a:buClr>
              <a:buSzPts val="1000"/>
              <a:buNone/>
            </a:pPr>
            <a:r>
              <a:rPr lang="en-US" dirty="0">
                <a:highlight>
                  <a:srgbClr val="FFFF00"/>
                </a:highlight>
              </a:rPr>
              <a:t>Make this slide more EXCITING!!</a:t>
            </a:r>
            <a:endParaRPr dirty="0">
              <a:highlight>
                <a:srgbClr val="FFFF00"/>
              </a:highlight>
            </a:endParaRPr>
          </a:p>
        </p:txBody>
      </p:sp>
      <p:graphicFrame>
        <p:nvGraphicFramePr>
          <p:cNvPr id="328" name="Google Shape;328;p7"/>
          <p:cNvGraphicFramePr/>
          <p:nvPr>
            <p:extLst>
              <p:ext uri="{D42A27DB-BD31-4B8C-83A1-F6EECF244321}">
                <p14:modId xmlns:p14="http://schemas.microsoft.com/office/powerpoint/2010/main" val="3953723138"/>
              </p:ext>
            </p:extLst>
          </p:nvPr>
        </p:nvGraphicFramePr>
        <p:xfrm>
          <a:off x="507952" y="2135280"/>
          <a:ext cx="6803700" cy="4437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53CA01F2-B6EA-CCF5-1549-F74BE9CD8D1A}"/>
              </a:ext>
            </a:extLst>
          </p:cNvPr>
          <p:cNvSpPr>
            <a:spLocks noGrp="1"/>
          </p:cNvSpPr>
          <p:nvPr>
            <p:ph type="title"/>
          </p:nvPr>
        </p:nvSpPr>
        <p:spPr>
          <a:xfrm>
            <a:off x="507953" y="900632"/>
            <a:ext cx="5359448" cy="518593"/>
          </a:xfrm>
        </p:spPr>
        <p:txBody>
          <a:bodyPr/>
          <a:lstStyle/>
          <a:p>
            <a:r>
              <a:rPr lang="en-US" dirty="0"/>
              <a:t>2022 Turnover Trendline</a:t>
            </a:r>
          </a:p>
        </p:txBody>
      </p:sp>
      <p:sp>
        <p:nvSpPr>
          <p:cNvPr id="4" name="TextBox 3">
            <a:extLst>
              <a:ext uri="{FF2B5EF4-FFF2-40B4-BE49-F238E27FC236}">
                <a16:creationId xmlns:a16="http://schemas.microsoft.com/office/drawing/2014/main" id="{2BAFF319-9E66-BD4A-142F-88550BA91194}"/>
              </a:ext>
            </a:extLst>
          </p:cNvPr>
          <p:cNvSpPr txBox="1"/>
          <p:nvPr/>
        </p:nvSpPr>
        <p:spPr>
          <a:xfrm>
            <a:off x="7800974" y="2848350"/>
            <a:ext cx="3762376" cy="1323439"/>
          </a:xfrm>
          <a:prstGeom prst="rect">
            <a:avLst/>
          </a:prstGeom>
          <a:noFill/>
        </p:spPr>
        <p:txBody>
          <a:bodyPr wrap="square" rtlCol="0">
            <a:spAutoFit/>
          </a:bodyPr>
          <a:lstStyle/>
          <a:p>
            <a:pPr marL="0" marR="0" lvl="0" indent="0" rtl="0">
              <a:lnSpc>
                <a:spcPct val="100000"/>
              </a:lnSpc>
              <a:spcBef>
                <a:spcPts val="0"/>
              </a:spcBef>
              <a:spcAft>
                <a:spcPts val="0"/>
              </a:spcAft>
              <a:buClr>
                <a:srgbClr val="000000"/>
              </a:buClr>
              <a:buSzPts val="1800"/>
              <a:buFont typeface="Arial"/>
              <a:buNone/>
            </a:pPr>
            <a:r>
              <a:rPr lang="en-US" sz="1600" b="0" i="0" u="none" strike="noStrike" cap="none" dirty="0">
                <a:solidFill>
                  <a:srgbClr val="3CB1E5"/>
                </a:solidFill>
                <a:latin typeface="Lato Bold" panose="020F0802020204030203" pitchFamily="34" charset="0"/>
                <a:ea typeface="Lato"/>
                <a:cs typeface="Lato"/>
                <a:sym typeface="Lato"/>
              </a:rPr>
              <a:t>2021 Turnover Rate: 300% </a:t>
            </a:r>
          </a:p>
          <a:p>
            <a:pPr marL="0" marR="0" lvl="0" indent="0" rtl="0">
              <a:lnSpc>
                <a:spcPct val="100000"/>
              </a:lnSpc>
              <a:spcBef>
                <a:spcPts val="0"/>
              </a:spcBef>
              <a:spcAft>
                <a:spcPts val="0"/>
              </a:spcAft>
              <a:buClr>
                <a:srgbClr val="000000"/>
              </a:buClr>
              <a:buSzPts val="1800"/>
              <a:buFont typeface="Arial"/>
              <a:buNone/>
            </a:pPr>
            <a:r>
              <a:rPr lang="en-US" sz="1600" b="0" i="0" u="none" strike="noStrike" cap="none" dirty="0">
                <a:solidFill>
                  <a:srgbClr val="3CB1E5"/>
                </a:solidFill>
                <a:latin typeface="Lato Bold" panose="020F0802020204030203" pitchFamily="34" charset="0"/>
                <a:ea typeface="Lato"/>
                <a:cs typeface="Lato"/>
                <a:sym typeface="Lato"/>
              </a:rPr>
              <a:t>2022 Turnover Rate: 290% </a:t>
            </a:r>
          </a:p>
          <a:p>
            <a:pPr marL="0" marR="0" lvl="0" indent="0" rtl="0">
              <a:lnSpc>
                <a:spcPct val="100000"/>
              </a:lnSpc>
              <a:spcBef>
                <a:spcPts val="0"/>
              </a:spcBef>
              <a:spcAft>
                <a:spcPts val="0"/>
              </a:spcAft>
              <a:buClr>
                <a:srgbClr val="000000"/>
              </a:buClr>
              <a:buSzPts val="1800"/>
              <a:buFont typeface="Arial"/>
              <a:buNone/>
            </a:pPr>
            <a:endParaRPr lang="en-US" sz="1600" b="0" i="0" u="none" strike="noStrike" cap="none" dirty="0">
              <a:solidFill>
                <a:srgbClr val="3CB1E5"/>
              </a:solidFill>
              <a:latin typeface="Lato Bold" panose="020F0802020204030203" pitchFamily="34" charset="0"/>
              <a:ea typeface="Lato"/>
              <a:cs typeface="Lato"/>
              <a:sym typeface="Lato"/>
            </a:endParaRPr>
          </a:p>
          <a:p>
            <a:pPr marL="0" marR="0" lvl="0" indent="0" rtl="0">
              <a:lnSpc>
                <a:spcPct val="100000"/>
              </a:lnSpc>
              <a:spcBef>
                <a:spcPts val="0"/>
              </a:spcBef>
              <a:spcAft>
                <a:spcPts val="0"/>
              </a:spcAft>
              <a:buClr>
                <a:srgbClr val="000000"/>
              </a:buClr>
              <a:buSzPts val="1800"/>
              <a:buFont typeface="Arial"/>
              <a:buNone/>
            </a:pPr>
            <a:r>
              <a:rPr lang="en-US" sz="1600" b="0" i="0" u="none" strike="noStrike" cap="none" dirty="0">
                <a:solidFill>
                  <a:srgbClr val="3CB1E5"/>
                </a:solidFill>
                <a:latin typeface="Lato Bold" panose="020F0802020204030203" pitchFamily="34" charset="0"/>
                <a:ea typeface="Lato"/>
                <a:cs typeface="Lato"/>
                <a:sym typeface="Lato"/>
              </a:rPr>
              <a:t>Decreasing trendline throughout 2022</a:t>
            </a:r>
          </a:p>
          <a:p>
            <a:endParaRPr lang="en-US" sz="1600" dirty="0">
              <a:solidFill>
                <a:srgbClr val="3CB1E5"/>
              </a:solidFill>
              <a:latin typeface="Lato Bold" panose="020F0802020204030203" pitchFamily="34" charset="0"/>
            </a:endParaRPr>
          </a:p>
        </p:txBody>
      </p:sp>
      <p:sp>
        <p:nvSpPr>
          <p:cNvPr id="5" name="Rectangle 4">
            <a:extLst>
              <a:ext uri="{FF2B5EF4-FFF2-40B4-BE49-F238E27FC236}">
                <a16:creationId xmlns:a16="http://schemas.microsoft.com/office/drawing/2014/main" id="{EF37739D-1AA3-012C-9102-791BCA4F8F2F}"/>
              </a:ext>
            </a:extLst>
          </p:cNvPr>
          <p:cNvSpPr/>
          <p:nvPr/>
        </p:nvSpPr>
        <p:spPr>
          <a:xfrm>
            <a:off x="10239375" y="582482"/>
            <a:ext cx="1739901" cy="994993"/>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Making it exciting in the next slide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9" name="Google Shape;199;g228435a06bf_1_18"/>
          <p:cNvSpPr txBox="1"/>
          <p:nvPr/>
        </p:nvSpPr>
        <p:spPr>
          <a:xfrm>
            <a:off x="2383480" y="2401979"/>
            <a:ext cx="7365922" cy="22467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000" dirty="0">
                <a:latin typeface="Lato"/>
                <a:ea typeface="Lato"/>
                <a:cs typeface="Lato"/>
                <a:sym typeface="Lato"/>
              </a:rPr>
              <a:t>Looking forward to today’s conversation. The goal of today’s call is to align on our partnership to date, and discuss some of the highlights we’ve seen in our work together. Then, we will talk through the next steps for our partnership, and what we’d like to achieve with you over the next {Quarter/Year}, as well as some trends we’re seeing from your peers. If everything looks good, we can then discuss next steps. Does that sound good? </a:t>
            </a:r>
            <a:endParaRPr sz="2000" b="0" i="0" u="none" strike="noStrike" cap="none" dirty="0">
              <a:solidFill>
                <a:srgbClr val="000000"/>
              </a:solidFill>
              <a:latin typeface="Lato"/>
              <a:ea typeface="Lato"/>
              <a:cs typeface="Lato"/>
              <a:sym typeface="Lato"/>
            </a:endParaRPr>
          </a:p>
        </p:txBody>
      </p:sp>
      <p:sp>
        <p:nvSpPr>
          <p:cNvPr id="4" name="Title 3">
            <a:extLst>
              <a:ext uri="{FF2B5EF4-FFF2-40B4-BE49-F238E27FC236}">
                <a16:creationId xmlns:a16="http://schemas.microsoft.com/office/drawing/2014/main" id="{13B466FE-0DD5-E694-C0F8-46F384540A45}"/>
              </a:ext>
            </a:extLst>
          </p:cNvPr>
          <p:cNvSpPr>
            <a:spLocks noGrp="1"/>
          </p:cNvSpPr>
          <p:nvPr>
            <p:ph type="title"/>
          </p:nvPr>
        </p:nvSpPr>
        <p:spPr>
          <a:xfrm>
            <a:off x="507952" y="1369681"/>
            <a:ext cx="11116979" cy="518593"/>
          </a:xfrm>
        </p:spPr>
        <p:txBody>
          <a:bodyPr/>
          <a:lstStyle/>
          <a:p>
            <a:pPr algn="ctr"/>
            <a:r>
              <a:rPr lang="en-US" dirty="0"/>
              <a:t>Key Objectives Today</a:t>
            </a:r>
          </a:p>
        </p:txBody>
      </p:sp>
      <p:sp>
        <p:nvSpPr>
          <p:cNvPr id="10" name="TextBox 9">
            <a:extLst>
              <a:ext uri="{FF2B5EF4-FFF2-40B4-BE49-F238E27FC236}">
                <a16:creationId xmlns:a16="http://schemas.microsoft.com/office/drawing/2014/main" id="{D444011A-7E93-6384-8CE8-F09612DD6FEB}"/>
              </a:ext>
            </a:extLst>
          </p:cNvPr>
          <p:cNvSpPr txBox="1"/>
          <p:nvPr/>
        </p:nvSpPr>
        <p:spPr>
          <a:xfrm>
            <a:off x="3048000" y="5957368"/>
            <a:ext cx="6731000"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2400"/>
              <a:buFont typeface="Arial"/>
              <a:buNone/>
            </a:pPr>
            <a:r>
              <a:rPr lang="en-US" sz="1400" dirty="0">
                <a:highlight>
                  <a:srgbClr val="FFFF00"/>
                </a:highlight>
                <a:latin typeface="Lato"/>
                <a:ea typeface="Lato"/>
                <a:cs typeface="Lato"/>
                <a:sym typeface="Lato"/>
              </a:rPr>
              <a:t>This will be a talking point to the customer with a bullet point or 2 providing callouts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51" name="Google Shape;1103;p79">
            <a:extLst>
              <a:ext uri="{FF2B5EF4-FFF2-40B4-BE49-F238E27FC236}">
                <a16:creationId xmlns:a16="http://schemas.microsoft.com/office/drawing/2014/main" id="{99355480-DB99-AC3C-58CA-67E5389232A7}"/>
              </a:ext>
            </a:extLst>
          </p:cNvPr>
          <p:cNvSpPr/>
          <p:nvPr/>
        </p:nvSpPr>
        <p:spPr>
          <a:xfrm>
            <a:off x="9634828" y="2830108"/>
            <a:ext cx="1828800" cy="1188720"/>
          </a:xfrm>
          <a:prstGeom prst="roundRect">
            <a:avLst/>
          </a:prstGeom>
          <a:solidFill>
            <a:srgbClr val="59C0EB"/>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algn="ctr"/>
            <a:endParaRPr sz="1050">
              <a:solidFill>
                <a:schemeClr val="lt1"/>
              </a:solidFill>
            </a:endParaRPr>
          </a:p>
        </p:txBody>
      </p:sp>
      <p:sp>
        <p:nvSpPr>
          <p:cNvPr id="46" name="Google Shape;1103;p79">
            <a:extLst>
              <a:ext uri="{FF2B5EF4-FFF2-40B4-BE49-F238E27FC236}">
                <a16:creationId xmlns:a16="http://schemas.microsoft.com/office/drawing/2014/main" id="{85A98776-CCE8-68D6-23A4-26BE416E9EFB}"/>
              </a:ext>
            </a:extLst>
          </p:cNvPr>
          <p:cNvSpPr/>
          <p:nvPr/>
        </p:nvSpPr>
        <p:spPr>
          <a:xfrm>
            <a:off x="7693738" y="2830110"/>
            <a:ext cx="1828800" cy="1188720"/>
          </a:xfrm>
          <a:prstGeom prst="roundRect">
            <a:avLst/>
          </a:prstGeom>
          <a:solidFill>
            <a:srgbClr val="1F87B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 name="Title 2">
            <a:extLst>
              <a:ext uri="{FF2B5EF4-FFF2-40B4-BE49-F238E27FC236}">
                <a16:creationId xmlns:a16="http://schemas.microsoft.com/office/drawing/2014/main" id="{53CA01F2-B6EA-CCF5-1549-F74BE9CD8D1A}"/>
              </a:ext>
            </a:extLst>
          </p:cNvPr>
          <p:cNvSpPr>
            <a:spLocks noGrp="1"/>
          </p:cNvSpPr>
          <p:nvPr>
            <p:ph type="title"/>
          </p:nvPr>
        </p:nvSpPr>
        <p:spPr>
          <a:xfrm>
            <a:off x="507952" y="900632"/>
            <a:ext cx="5940269" cy="587570"/>
          </a:xfrm>
        </p:spPr>
        <p:txBody>
          <a:bodyPr/>
          <a:lstStyle/>
          <a:p>
            <a:r>
              <a:rPr lang="en-US" sz="3600" dirty="0"/>
              <a:t>2022 Turnover Trendline</a:t>
            </a:r>
          </a:p>
        </p:txBody>
      </p:sp>
      <p:cxnSp>
        <p:nvCxnSpPr>
          <p:cNvPr id="6" name="Straight Connector 5">
            <a:extLst>
              <a:ext uri="{FF2B5EF4-FFF2-40B4-BE49-F238E27FC236}">
                <a16:creationId xmlns:a16="http://schemas.microsoft.com/office/drawing/2014/main" id="{7AEAAEA6-4B2F-6E18-A949-E89CA74E4C01}"/>
              </a:ext>
            </a:extLst>
          </p:cNvPr>
          <p:cNvCxnSpPr>
            <a:cxnSpLocks/>
          </p:cNvCxnSpPr>
          <p:nvPr/>
        </p:nvCxnSpPr>
        <p:spPr>
          <a:xfrm>
            <a:off x="1192951" y="5461272"/>
            <a:ext cx="603504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Google Shape;538;p50">
            <a:extLst>
              <a:ext uri="{FF2B5EF4-FFF2-40B4-BE49-F238E27FC236}">
                <a16:creationId xmlns:a16="http://schemas.microsoft.com/office/drawing/2014/main" id="{F9CB0543-8666-FFB5-3F59-46EF730D725B}"/>
              </a:ext>
            </a:extLst>
          </p:cNvPr>
          <p:cNvSpPr/>
          <p:nvPr/>
        </p:nvSpPr>
        <p:spPr>
          <a:xfrm>
            <a:off x="1899066" y="3998232"/>
            <a:ext cx="365760" cy="1463040"/>
          </a:xfrm>
          <a:prstGeom prst="rect">
            <a:avLst/>
          </a:prstGeom>
          <a:solidFill>
            <a:srgbClr val="009900"/>
          </a:solidFill>
          <a:ln>
            <a:noFill/>
          </a:ln>
          <a:effectLst/>
        </p:spPr>
        <p:txBody>
          <a:bodyPr spcFirstLastPara="1" wrap="square" lIns="91425" tIns="45700" rIns="91425" bIns="45700" anchor="ctr" anchorCtr="0">
            <a:noAutofit/>
          </a:bodyPr>
          <a:lstStyle/>
          <a:p>
            <a:pPr algn="ctr"/>
            <a:r>
              <a:rPr lang="en-US" sz="700" dirty="0">
                <a:solidFill>
                  <a:schemeClr val="lt1"/>
                </a:solidFill>
              </a:rPr>
              <a:t>22%</a:t>
            </a:r>
            <a:endParaRPr sz="700" dirty="0">
              <a:solidFill>
                <a:schemeClr val="lt1"/>
              </a:solidFill>
            </a:endParaRPr>
          </a:p>
        </p:txBody>
      </p:sp>
      <p:sp>
        <p:nvSpPr>
          <p:cNvPr id="9" name="Google Shape;539;p50">
            <a:extLst>
              <a:ext uri="{FF2B5EF4-FFF2-40B4-BE49-F238E27FC236}">
                <a16:creationId xmlns:a16="http://schemas.microsoft.com/office/drawing/2014/main" id="{3C0AEE76-D2A9-8A65-AD54-BFCDF5735974}"/>
              </a:ext>
            </a:extLst>
          </p:cNvPr>
          <p:cNvSpPr/>
          <p:nvPr/>
        </p:nvSpPr>
        <p:spPr>
          <a:xfrm>
            <a:off x="1433353" y="4059123"/>
            <a:ext cx="365760" cy="1403143"/>
          </a:xfrm>
          <a:prstGeom prst="rect">
            <a:avLst/>
          </a:prstGeom>
          <a:solidFill>
            <a:srgbClr val="009900"/>
          </a:solidFill>
          <a:ln>
            <a:noFill/>
          </a:ln>
          <a:effectLst/>
        </p:spPr>
        <p:txBody>
          <a:bodyPr spcFirstLastPara="1" wrap="square" lIns="91425" tIns="45700" rIns="91425" bIns="45700" anchor="ctr" anchorCtr="0">
            <a:noAutofit/>
          </a:bodyPr>
          <a:lstStyle/>
          <a:p>
            <a:pPr algn="ctr"/>
            <a:r>
              <a:rPr lang="en-US" sz="700" dirty="0">
                <a:solidFill>
                  <a:schemeClr val="lt1"/>
                </a:solidFill>
              </a:rPr>
              <a:t>21%</a:t>
            </a:r>
            <a:endParaRPr sz="700" dirty="0">
              <a:solidFill>
                <a:schemeClr val="lt1"/>
              </a:solidFill>
            </a:endParaRPr>
          </a:p>
        </p:txBody>
      </p:sp>
      <p:sp>
        <p:nvSpPr>
          <p:cNvPr id="10" name="Google Shape;538;p50">
            <a:extLst>
              <a:ext uri="{FF2B5EF4-FFF2-40B4-BE49-F238E27FC236}">
                <a16:creationId xmlns:a16="http://schemas.microsoft.com/office/drawing/2014/main" id="{820F18C2-A842-D855-9BB3-B640884C79DF}"/>
              </a:ext>
            </a:extLst>
          </p:cNvPr>
          <p:cNvSpPr/>
          <p:nvPr/>
        </p:nvSpPr>
        <p:spPr>
          <a:xfrm>
            <a:off x="2361771" y="2822913"/>
            <a:ext cx="365760" cy="2639354"/>
          </a:xfrm>
          <a:prstGeom prst="rect">
            <a:avLst/>
          </a:prstGeom>
          <a:solidFill>
            <a:srgbClr val="006600"/>
          </a:solidFill>
          <a:ln>
            <a:noFill/>
          </a:ln>
          <a:effectLst/>
        </p:spPr>
        <p:txBody>
          <a:bodyPr spcFirstLastPara="1" wrap="square" lIns="91425" tIns="45700" rIns="91425" bIns="45700" anchor="ctr" anchorCtr="0">
            <a:noAutofit/>
          </a:bodyPr>
          <a:lstStyle/>
          <a:p>
            <a:pPr algn="ctr"/>
            <a:r>
              <a:rPr lang="en-US" sz="700" dirty="0">
                <a:solidFill>
                  <a:schemeClr val="lt1"/>
                </a:solidFill>
              </a:rPr>
              <a:t>40%</a:t>
            </a:r>
            <a:endParaRPr sz="700" dirty="0">
              <a:solidFill>
                <a:schemeClr val="lt1"/>
              </a:solidFill>
            </a:endParaRPr>
          </a:p>
        </p:txBody>
      </p:sp>
      <p:sp>
        <p:nvSpPr>
          <p:cNvPr id="16" name="Google Shape;565;p50">
            <a:extLst>
              <a:ext uri="{FF2B5EF4-FFF2-40B4-BE49-F238E27FC236}">
                <a16:creationId xmlns:a16="http://schemas.microsoft.com/office/drawing/2014/main" id="{960B958D-86E6-EA67-B19D-FEB7ECBE4BC7}"/>
              </a:ext>
            </a:extLst>
          </p:cNvPr>
          <p:cNvSpPr txBox="1"/>
          <p:nvPr/>
        </p:nvSpPr>
        <p:spPr>
          <a:xfrm>
            <a:off x="728372" y="5327725"/>
            <a:ext cx="398125"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0%</a:t>
            </a:r>
            <a:endParaRPr sz="1600" dirty="0">
              <a:solidFill>
                <a:schemeClr val="bg1">
                  <a:lumMod val="65000"/>
                </a:schemeClr>
              </a:solidFill>
              <a:latin typeface="Lato regular" panose="020F0502020204030203" pitchFamily="34" charset="0"/>
            </a:endParaRPr>
          </a:p>
        </p:txBody>
      </p:sp>
      <p:sp>
        <p:nvSpPr>
          <p:cNvPr id="17" name="Google Shape;593;p50">
            <a:extLst>
              <a:ext uri="{FF2B5EF4-FFF2-40B4-BE49-F238E27FC236}">
                <a16:creationId xmlns:a16="http://schemas.microsoft.com/office/drawing/2014/main" id="{D366CDB8-8335-597D-F353-4034D667597C}"/>
              </a:ext>
            </a:extLst>
          </p:cNvPr>
          <p:cNvSpPr txBox="1"/>
          <p:nvPr/>
        </p:nvSpPr>
        <p:spPr>
          <a:xfrm>
            <a:off x="1850686" y="5535434"/>
            <a:ext cx="437938"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FEB</a:t>
            </a:r>
            <a:endParaRPr sz="1600" dirty="0">
              <a:solidFill>
                <a:schemeClr val="bg1">
                  <a:lumMod val="65000"/>
                </a:schemeClr>
              </a:solidFill>
              <a:latin typeface="Lato regular" panose="020F0502020204030203" pitchFamily="34" charset="0"/>
            </a:endParaRPr>
          </a:p>
        </p:txBody>
      </p:sp>
      <p:sp>
        <p:nvSpPr>
          <p:cNvPr id="20" name="Title 1">
            <a:extLst>
              <a:ext uri="{FF2B5EF4-FFF2-40B4-BE49-F238E27FC236}">
                <a16:creationId xmlns:a16="http://schemas.microsoft.com/office/drawing/2014/main" id="{DE360B57-994F-B325-7EBC-53FF180C9298}"/>
              </a:ext>
            </a:extLst>
          </p:cNvPr>
          <p:cNvSpPr txBox="1">
            <a:spLocks/>
          </p:cNvSpPr>
          <p:nvPr/>
        </p:nvSpPr>
        <p:spPr>
          <a:xfrm>
            <a:off x="7788988" y="4287456"/>
            <a:ext cx="3674640" cy="30672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gradFill>
                  <a:gsLst>
                    <a:gs pos="100000">
                      <a:srgbClr val="20E0B2"/>
                    </a:gs>
                    <a:gs pos="0">
                      <a:srgbClr val="3CB1E5"/>
                    </a:gs>
                  </a:gsLst>
                  <a:lin ang="0" scaled="0"/>
                </a:gradFill>
                <a:latin typeface="Lato Black" panose="020F0A02020204030203" pitchFamily="34" charset="0"/>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rtl="0">
              <a:lnSpc>
                <a:spcPct val="100000"/>
              </a:lnSpc>
              <a:spcBef>
                <a:spcPts val="0"/>
              </a:spcBef>
              <a:spcAft>
                <a:spcPts val="0"/>
              </a:spcAft>
              <a:buClr>
                <a:srgbClr val="000000"/>
              </a:buClr>
              <a:buSzPts val="1800"/>
              <a:buFont typeface="Arial"/>
              <a:buNone/>
            </a:pPr>
            <a:r>
              <a:rPr lang="en-US" sz="1600" b="0" i="0" u="none" strike="noStrike" cap="none" dirty="0">
                <a:solidFill>
                  <a:srgbClr val="3CB1E5"/>
                </a:solidFill>
                <a:latin typeface="Lato Bold" panose="020F0802020204030203" pitchFamily="34" charset="0"/>
                <a:ea typeface="Lato"/>
                <a:cs typeface="Lato"/>
                <a:sym typeface="Lato"/>
              </a:rPr>
              <a:t>Decreasing Trendline Throughout 2022</a:t>
            </a:r>
          </a:p>
        </p:txBody>
      </p:sp>
      <p:sp>
        <p:nvSpPr>
          <p:cNvPr id="21" name="Google Shape;593;p50">
            <a:extLst>
              <a:ext uri="{FF2B5EF4-FFF2-40B4-BE49-F238E27FC236}">
                <a16:creationId xmlns:a16="http://schemas.microsoft.com/office/drawing/2014/main" id="{8D56B839-01B5-165B-EFA0-8C3853FB04DD}"/>
              </a:ext>
            </a:extLst>
          </p:cNvPr>
          <p:cNvSpPr txBox="1"/>
          <p:nvPr/>
        </p:nvSpPr>
        <p:spPr>
          <a:xfrm>
            <a:off x="2318511" y="5535434"/>
            <a:ext cx="437938" cy="338514"/>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MAR</a:t>
            </a:r>
            <a:endParaRPr sz="1600" dirty="0">
              <a:solidFill>
                <a:schemeClr val="bg1">
                  <a:lumMod val="65000"/>
                </a:schemeClr>
              </a:solidFill>
              <a:latin typeface="Lato regular" panose="020F0502020204030203" pitchFamily="34" charset="0"/>
            </a:endParaRPr>
          </a:p>
        </p:txBody>
      </p:sp>
      <p:sp>
        <p:nvSpPr>
          <p:cNvPr id="23" name="Google Shape;246;g11fe1fe1c0b_0_14">
            <a:extLst>
              <a:ext uri="{FF2B5EF4-FFF2-40B4-BE49-F238E27FC236}">
                <a16:creationId xmlns:a16="http://schemas.microsoft.com/office/drawing/2014/main" id="{1C9B76D9-E65A-6847-75F4-0889D1BDB3EA}"/>
              </a:ext>
            </a:extLst>
          </p:cNvPr>
          <p:cNvSpPr txBox="1"/>
          <p:nvPr/>
        </p:nvSpPr>
        <p:spPr>
          <a:xfrm>
            <a:off x="7788988" y="4715777"/>
            <a:ext cx="1620941" cy="146194"/>
          </a:xfrm>
          <a:prstGeom prst="rect">
            <a:avLst/>
          </a:prstGeom>
          <a:noFill/>
          <a:ln>
            <a:noFill/>
          </a:ln>
        </p:spPr>
        <p:txBody>
          <a:bodyPr spcFirstLastPara="1" wrap="square" lIns="0" tIns="0" rIns="0" bIns="0" anchor="t" anchorCtr="0">
            <a:spAutoFit/>
          </a:bodyPr>
          <a:lstStyle/>
          <a:p>
            <a:pPr>
              <a:buSzPts val="2100"/>
            </a:pPr>
            <a:r>
              <a:rPr lang="en-US" sz="950" dirty="0">
                <a:solidFill>
                  <a:schemeClr val="tx1">
                    <a:lumMod val="65000"/>
                    <a:lumOff val="35000"/>
                  </a:schemeClr>
                </a:solidFill>
                <a:latin typeface="Lato regular" panose="020F0502020204030203" pitchFamily="34" charset="0"/>
                <a:ea typeface="Calibri"/>
                <a:cs typeface="Calibri"/>
                <a:sym typeface="Calibri"/>
              </a:rPr>
              <a:t>Add other more details here</a:t>
            </a:r>
            <a:endParaRPr sz="950" dirty="0">
              <a:solidFill>
                <a:schemeClr val="tx1">
                  <a:lumMod val="65000"/>
                  <a:lumOff val="35000"/>
                </a:schemeClr>
              </a:solidFill>
              <a:latin typeface="Lato regular" panose="020F0502020204030203" pitchFamily="34" charset="0"/>
              <a:ea typeface="Calibri"/>
              <a:cs typeface="Calibri"/>
              <a:sym typeface="Calibri"/>
            </a:endParaRPr>
          </a:p>
        </p:txBody>
      </p:sp>
      <p:sp>
        <p:nvSpPr>
          <p:cNvPr id="38" name="Google Shape;567;p50">
            <a:extLst>
              <a:ext uri="{FF2B5EF4-FFF2-40B4-BE49-F238E27FC236}">
                <a16:creationId xmlns:a16="http://schemas.microsoft.com/office/drawing/2014/main" id="{13E44825-05C3-44FA-30C1-CCC4272E7E78}"/>
              </a:ext>
            </a:extLst>
          </p:cNvPr>
          <p:cNvSpPr txBox="1"/>
          <p:nvPr/>
        </p:nvSpPr>
        <p:spPr>
          <a:xfrm>
            <a:off x="3343689" y="5902670"/>
            <a:ext cx="1561685" cy="246181"/>
          </a:xfrm>
          <a:prstGeom prst="rect">
            <a:avLst/>
          </a:prstGeom>
          <a:noFill/>
          <a:ln>
            <a:noFill/>
          </a:ln>
        </p:spPr>
        <p:txBody>
          <a:bodyPr spcFirstLastPara="1" wrap="square" lIns="91425" tIns="45700" rIns="91425" bIns="45700" anchor="t" anchorCtr="0">
            <a:spAutoFit/>
          </a:bodyPr>
          <a:lstStyle/>
          <a:p>
            <a:pPr algn="ctr"/>
            <a:r>
              <a:rPr lang="en-US" sz="1000" dirty="0">
                <a:solidFill>
                  <a:schemeClr val="bg1">
                    <a:lumMod val="65000"/>
                  </a:schemeClr>
                </a:solidFill>
                <a:latin typeface="Lato regular" panose="020F0502020204030203" pitchFamily="34" charset="0"/>
                <a:ea typeface="Lato Black"/>
                <a:cs typeface="Lato Black"/>
                <a:sym typeface="Lato Black"/>
              </a:rPr>
              <a:t>Month in 2022</a:t>
            </a:r>
            <a:endParaRPr sz="1600" dirty="0">
              <a:solidFill>
                <a:schemeClr val="bg1">
                  <a:lumMod val="65000"/>
                </a:schemeClr>
              </a:solidFill>
              <a:latin typeface="Lato regular" panose="020F0502020204030203" pitchFamily="34" charset="0"/>
            </a:endParaRPr>
          </a:p>
        </p:txBody>
      </p:sp>
      <p:sp>
        <p:nvSpPr>
          <p:cNvPr id="43" name="Google Shape;1100;p79">
            <a:extLst>
              <a:ext uri="{FF2B5EF4-FFF2-40B4-BE49-F238E27FC236}">
                <a16:creationId xmlns:a16="http://schemas.microsoft.com/office/drawing/2014/main" id="{DFED4579-EC23-B85A-3F5E-D9E41B6028AF}"/>
              </a:ext>
            </a:extLst>
          </p:cNvPr>
          <p:cNvSpPr txBox="1"/>
          <p:nvPr/>
        </p:nvSpPr>
        <p:spPr>
          <a:xfrm>
            <a:off x="7929001" y="2931651"/>
            <a:ext cx="1358275" cy="646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dirty="0">
                <a:solidFill>
                  <a:schemeClr val="bg1"/>
                </a:solidFill>
                <a:latin typeface="Lato Black"/>
                <a:ea typeface="Lato Black"/>
                <a:cs typeface="Lato Black"/>
                <a:sym typeface="Lato Black"/>
              </a:rPr>
              <a:t>300%</a:t>
            </a:r>
            <a:endParaRPr lang="en-US" sz="3600" dirty="0">
              <a:solidFill>
                <a:schemeClr val="bg1"/>
              </a:solidFill>
            </a:endParaRPr>
          </a:p>
        </p:txBody>
      </p:sp>
      <p:sp>
        <p:nvSpPr>
          <p:cNvPr id="44" name="Google Shape;1101;p79">
            <a:extLst>
              <a:ext uri="{FF2B5EF4-FFF2-40B4-BE49-F238E27FC236}">
                <a16:creationId xmlns:a16="http://schemas.microsoft.com/office/drawing/2014/main" id="{761D463D-907A-3CAF-1B55-709EF40712A9}"/>
              </a:ext>
            </a:extLst>
          </p:cNvPr>
          <p:cNvSpPr txBox="1"/>
          <p:nvPr/>
        </p:nvSpPr>
        <p:spPr>
          <a:xfrm>
            <a:off x="7737905" y="3529368"/>
            <a:ext cx="1740467" cy="2923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Black"/>
              </a:rPr>
              <a:t>2021 Turnover Rate</a:t>
            </a:r>
          </a:p>
        </p:txBody>
      </p:sp>
      <p:sp>
        <p:nvSpPr>
          <p:cNvPr id="48" name="Google Shape;1100;p79">
            <a:extLst>
              <a:ext uri="{FF2B5EF4-FFF2-40B4-BE49-F238E27FC236}">
                <a16:creationId xmlns:a16="http://schemas.microsoft.com/office/drawing/2014/main" id="{AF4C786B-BC47-2554-1259-4FF9C41EEB3A}"/>
              </a:ext>
            </a:extLst>
          </p:cNvPr>
          <p:cNvSpPr txBox="1"/>
          <p:nvPr/>
        </p:nvSpPr>
        <p:spPr>
          <a:xfrm>
            <a:off x="9870091" y="2931650"/>
            <a:ext cx="135827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dirty="0">
                <a:solidFill>
                  <a:schemeClr val="bg1"/>
                </a:solidFill>
                <a:latin typeface="Lato Black"/>
                <a:ea typeface="Lato Black"/>
                <a:cs typeface="Lato Black"/>
                <a:sym typeface="Lato Black"/>
              </a:rPr>
              <a:t>290%</a:t>
            </a:r>
            <a:endParaRPr lang="en-US" sz="3600" dirty="0">
              <a:solidFill>
                <a:schemeClr val="bg1"/>
              </a:solidFill>
            </a:endParaRPr>
          </a:p>
        </p:txBody>
      </p:sp>
      <p:sp>
        <p:nvSpPr>
          <p:cNvPr id="49" name="Google Shape;1101;p79">
            <a:extLst>
              <a:ext uri="{FF2B5EF4-FFF2-40B4-BE49-F238E27FC236}">
                <a16:creationId xmlns:a16="http://schemas.microsoft.com/office/drawing/2014/main" id="{2D5F1F94-D243-01D0-EAB1-36279C114A33}"/>
              </a:ext>
            </a:extLst>
          </p:cNvPr>
          <p:cNvSpPr txBox="1"/>
          <p:nvPr/>
        </p:nvSpPr>
        <p:spPr>
          <a:xfrm>
            <a:off x="9676613" y="3529367"/>
            <a:ext cx="1745231" cy="2923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00" b="0" i="0" u="none" strike="noStrike" cap="none" dirty="0">
                <a:solidFill>
                  <a:schemeClr val="bg1"/>
                </a:solidFill>
                <a:latin typeface="Lato Medium" panose="020F0502020204030203" pitchFamily="34" charset="0"/>
                <a:ea typeface="Lato Medium" panose="020F0502020204030203" pitchFamily="34" charset="0"/>
                <a:cs typeface="Lato Medium" panose="020F0502020204030203" pitchFamily="34" charset="0"/>
                <a:sym typeface="Lato Black"/>
              </a:rPr>
              <a:t>2022 Turnover Rate</a:t>
            </a:r>
          </a:p>
        </p:txBody>
      </p:sp>
      <p:sp>
        <p:nvSpPr>
          <p:cNvPr id="335" name="Google Shape;538;p50">
            <a:extLst>
              <a:ext uri="{FF2B5EF4-FFF2-40B4-BE49-F238E27FC236}">
                <a16:creationId xmlns:a16="http://schemas.microsoft.com/office/drawing/2014/main" id="{A212820A-AFAE-54AD-DBD8-AD62F53FCE63}"/>
              </a:ext>
            </a:extLst>
          </p:cNvPr>
          <p:cNvSpPr/>
          <p:nvPr/>
        </p:nvSpPr>
        <p:spPr>
          <a:xfrm>
            <a:off x="3285479" y="2822913"/>
            <a:ext cx="365760" cy="2639354"/>
          </a:xfrm>
          <a:prstGeom prst="rect">
            <a:avLst/>
          </a:prstGeom>
          <a:solidFill>
            <a:srgbClr val="006600"/>
          </a:solidFill>
          <a:ln>
            <a:noFill/>
          </a:ln>
          <a:effectLst/>
        </p:spPr>
        <p:txBody>
          <a:bodyPr spcFirstLastPara="1" wrap="square" lIns="91425" tIns="45700" rIns="91425" bIns="45700" anchor="ctr" anchorCtr="0">
            <a:noAutofit/>
          </a:bodyPr>
          <a:lstStyle/>
          <a:p>
            <a:pPr algn="ctr"/>
            <a:r>
              <a:rPr lang="en-US" sz="700" dirty="0">
                <a:solidFill>
                  <a:schemeClr val="lt1"/>
                </a:solidFill>
              </a:rPr>
              <a:t>40%</a:t>
            </a:r>
            <a:endParaRPr sz="700" dirty="0">
              <a:solidFill>
                <a:schemeClr val="lt1"/>
              </a:solidFill>
            </a:endParaRPr>
          </a:p>
        </p:txBody>
      </p:sp>
      <p:sp>
        <p:nvSpPr>
          <p:cNvPr id="336" name="Google Shape;539;p50">
            <a:extLst>
              <a:ext uri="{FF2B5EF4-FFF2-40B4-BE49-F238E27FC236}">
                <a16:creationId xmlns:a16="http://schemas.microsoft.com/office/drawing/2014/main" id="{F82FB343-D2C7-400B-B255-969DF7AC9C08}"/>
              </a:ext>
            </a:extLst>
          </p:cNvPr>
          <p:cNvSpPr/>
          <p:nvPr/>
        </p:nvSpPr>
        <p:spPr>
          <a:xfrm>
            <a:off x="2819766" y="3101340"/>
            <a:ext cx="365760" cy="2360430"/>
          </a:xfrm>
          <a:prstGeom prst="rect">
            <a:avLst/>
          </a:prstGeom>
          <a:solidFill>
            <a:srgbClr val="006600"/>
          </a:solidFill>
          <a:ln>
            <a:noFill/>
          </a:ln>
          <a:effectLst/>
        </p:spPr>
        <p:txBody>
          <a:bodyPr spcFirstLastPara="1" wrap="square" lIns="91425" tIns="45700" rIns="91425" bIns="45700" anchor="ctr" anchorCtr="0">
            <a:noAutofit/>
          </a:bodyPr>
          <a:lstStyle/>
          <a:p>
            <a:pPr algn="ctr"/>
            <a:r>
              <a:rPr lang="en-US" sz="700" dirty="0">
                <a:solidFill>
                  <a:schemeClr val="lt1"/>
                </a:solidFill>
              </a:rPr>
              <a:t>36%</a:t>
            </a:r>
            <a:endParaRPr sz="700" dirty="0">
              <a:solidFill>
                <a:schemeClr val="lt1"/>
              </a:solidFill>
            </a:endParaRPr>
          </a:p>
        </p:txBody>
      </p:sp>
      <p:sp>
        <p:nvSpPr>
          <p:cNvPr id="337" name="Google Shape;538;p50">
            <a:extLst>
              <a:ext uri="{FF2B5EF4-FFF2-40B4-BE49-F238E27FC236}">
                <a16:creationId xmlns:a16="http://schemas.microsoft.com/office/drawing/2014/main" id="{948B2514-B3E4-EFB9-13EF-E6FCDCE952B2}"/>
              </a:ext>
            </a:extLst>
          </p:cNvPr>
          <p:cNvSpPr/>
          <p:nvPr/>
        </p:nvSpPr>
        <p:spPr>
          <a:xfrm>
            <a:off x="3748184" y="4237282"/>
            <a:ext cx="365760" cy="1224985"/>
          </a:xfrm>
          <a:prstGeom prst="rect">
            <a:avLst/>
          </a:prstGeom>
          <a:solidFill>
            <a:srgbClr val="009900"/>
          </a:solidFill>
          <a:ln>
            <a:noFill/>
          </a:ln>
          <a:effectLst/>
        </p:spPr>
        <p:txBody>
          <a:bodyPr spcFirstLastPara="1" wrap="square" lIns="91425" tIns="45700" rIns="91425" bIns="45700" anchor="ctr" anchorCtr="0">
            <a:noAutofit/>
          </a:bodyPr>
          <a:lstStyle/>
          <a:p>
            <a:pPr algn="ctr"/>
            <a:r>
              <a:rPr lang="en-US" sz="700" dirty="0">
                <a:solidFill>
                  <a:schemeClr val="lt1"/>
                </a:solidFill>
              </a:rPr>
              <a:t>18%</a:t>
            </a:r>
            <a:endParaRPr sz="700" dirty="0">
              <a:solidFill>
                <a:schemeClr val="lt1"/>
              </a:solidFill>
            </a:endParaRPr>
          </a:p>
        </p:txBody>
      </p:sp>
      <p:sp>
        <p:nvSpPr>
          <p:cNvPr id="340" name="Google Shape;565;p50">
            <a:extLst>
              <a:ext uri="{FF2B5EF4-FFF2-40B4-BE49-F238E27FC236}">
                <a16:creationId xmlns:a16="http://schemas.microsoft.com/office/drawing/2014/main" id="{207BDBF9-8FF9-103E-CDBD-8F97BB3C123A}"/>
              </a:ext>
            </a:extLst>
          </p:cNvPr>
          <p:cNvSpPr txBox="1"/>
          <p:nvPr/>
        </p:nvSpPr>
        <p:spPr>
          <a:xfrm>
            <a:off x="2772173" y="5535434"/>
            <a:ext cx="437938"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APR</a:t>
            </a:r>
            <a:endParaRPr sz="1600" dirty="0">
              <a:solidFill>
                <a:schemeClr val="bg1">
                  <a:lumMod val="65000"/>
                </a:schemeClr>
              </a:solidFill>
              <a:latin typeface="Lato regular" panose="020F0502020204030203" pitchFamily="34" charset="0"/>
            </a:endParaRPr>
          </a:p>
        </p:txBody>
      </p:sp>
      <p:sp>
        <p:nvSpPr>
          <p:cNvPr id="341" name="Google Shape;593;p50">
            <a:extLst>
              <a:ext uri="{FF2B5EF4-FFF2-40B4-BE49-F238E27FC236}">
                <a16:creationId xmlns:a16="http://schemas.microsoft.com/office/drawing/2014/main" id="{3C73526C-D480-9E15-2040-78D01B72A59A}"/>
              </a:ext>
            </a:extLst>
          </p:cNvPr>
          <p:cNvSpPr txBox="1"/>
          <p:nvPr/>
        </p:nvSpPr>
        <p:spPr>
          <a:xfrm>
            <a:off x="3237099" y="5535434"/>
            <a:ext cx="437938" cy="338514"/>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MAY</a:t>
            </a:r>
            <a:endParaRPr sz="1600" dirty="0">
              <a:solidFill>
                <a:schemeClr val="bg1">
                  <a:lumMod val="65000"/>
                </a:schemeClr>
              </a:solidFill>
              <a:latin typeface="Lato regular" panose="020F0502020204030203" pitchFamily="34" charset="0"/>
            </a:endParaRPr>
          </a:p>
        </p:txBody>
      </p:sp>
      <p:sp>
        <p:nvSpPr>
          <p:cNvPr id="342" name="Google Shape;593;p50">
            <a:extLst>
              <a:ext uri="{FF2B5EF4-FFF2-40B4-BE49-F238E27FC236}">
                <a16:creationId xmlns:a16="http://schemas.microsoft.com/office/drawing/2014/main" id="{64BD3B6E-9410-ED30-F841-F9FA57C1A39B}"/>
              </a:ext>
            </a:extLst>
          </p:cNvPr>
          <p:cNvSpPr txBox="1"/>
          <p:nvPr/>
        </p:nvSpPr>
        <p:spPr>
          <a:xfrm>
            <a:off x="3704924" y="5535434"/>
            <a:ext cx="437938"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JUN</a:t>
            </a:r>
            <a:endParaRPr sz="1600" dirty="0">
              <a:solidFill>
                <a:schemeClr val="bg1">
                  <a:lumMod val="65000"/>
                </a:schemeClr>
              </a:solidFill>
              <a:latin typeface="Lato regular" panose="020F0502020204030203" pitchFamily="34" charset="0"/>
            </a:endParaRPr>
          </a:p>
        </p:txBody>
      </p:sp>
      <p:sp>
        <p:nvSpPr>
          <p:cNvPr id="344" name="Google Shape;538;p50">
            <a:extLst>
              <a:ext uri="{FF2B5EF4-FFF2-40B4-BE49-F238E27FC236}">
                <a16:creationId xmlns:a16="http://schemas.microsoft.com/office/drawing/2014/main" id="{88B9B7FF-B744-2BBA-59BA-58FABD1FF713}"/>
              </a:ext>
            </a:extLst>
          </p:cNvPr>
          <p:cNvSpPr/>
          <p:nvPr/>
        </p:nvSpPr>
        <p:spPr>
          <a:xfrm>
            <a:off x="4696048" y="4059123"/>
            <a:ext cx="365760" cy="1403144"/>
          </a:xfrm>
          <a:prstGeom prst="rect">
            <a:avLst/>
          </a:prstGeom>
          <a:solidFill>
            <a:srgbClr val="009900"/>
          </a:solidFill>
          <a:ln>
            <a:noFill/>
          </a:ln>
          <a:effectLst/>
        </p:spPr>
        <p:txBody>
          <a:bodyPr spcFirstLastPara="1" wrap="square" lIns="91425" tIns="45700" rIns="91425" bIns="45700" anchor="ctr" anchorCtr="0">
            <a:noAutofit/>
          </a:bodyPr>
          <a:lstStyle/>
          <a:p>
            <a:pPr algn="ctr"/>
            <a:r>
              <a:rPr lang="en-US" sz="700" dirty="0">
                <a:solidFill>
                  <a:schemeClr val="lt1"/>
                </a:solidFill>
              </a:rPr>
              <a:t>22%</a:t>
            </a:r>
            <a:endParaRPr sz="700" dirty="0">
              <a:solidFill>
                <a:schemeClr val="lt1"/>
              </a:solidFill>
            </a:endParaRPr>
          </a:p>
        </p:txBody>
      </p:sp>
      <p:sp>
        <p:nvSpPr>
          <p:cNvPr id="345" name="Google Shape;539;p50">
            <a:extLst>
              <a:ext uri="{FF2B5EF4-FFF2-40B4-BE49-F238E27FC236}">
                <a16:creationId xmlns:a16="http://schemas.microsoft.com/office/drawing/2014/main" id="{A98C0D22-3416-3EED-4E6B-68E86995714E}"/>
              </a:ext>
            </a:extLst>
          </p:cNvPr>
          <p:cNvSpPr/>
          <p:nvPr/>
        </p:nvSpPr>
        <p:spPr>
          <a:xfrm>
            <a:off x="4230335" y="4365847"/>
            <a:ext cx="365760" cy="1096419"/>
          </a:xfrm>
          <a:prstGeom prst="rect">
            <a:avLst/>
          </a:prstGeom>
          <a:solidFill>
            <a:srgbClr val="009900"/>
          </a:solidFill>
          <a:ln>
            <a:noFill/>
          </a:ln>
          <a:effectLst/>
        </p:spPr>
        <p:txBody>
          <a:bodyPr spcFirstLastPara="1" wrap="square" lIns="91425" tIns="45700" rIns="91425" bIns="45700" anchor="ctr" anchorCtr="0">
            <a:noAutofit/>
          </a:bodyPr>
          <a:lstStyle/>
          <a:p>
            <a:pPr algn="ctr"/>
            <a:r>
              <a:rPr lang="en-US" sz="700" dirty="0">
                <a:solidFill>
                  <a:schemeClr val="lt1"/>
                </a:solidFill>
              </a:rPr>
              <a:t>16%</a:t>
            </a:r>
            <a:endParaRPr sz="700" dirty="0">
              <a:solidFill>
                <a:schemeClr val="lt1"/>
              </a:solidFill>
            </a:endParaRPr>
          </a:p>
        </p:txBody>
      </p:sp>
      <p:sp>
        <p:nvSpPr>
          <p:cNvPr id="346" name="Google Shape;538;p50">
            <a:extLst>
              <a:ext uri="{FF2B5EF4-FFF2-40B4-BE49-F238E27FC236}">
                <a16:creationId xmlns:a16="http://schemas.microsoft.com/office/drawing/2014/main" id="{929E7621-ECAF-0705-714E-6EECE7C839B9}"/>
              </a:ext>
            </a:extLst>
          </p:cNvPr>
          <p:cNvSpPr/>
          <p:nvPr/>
        </p:nvSpPr>
        <p:spPr>
          <a:xfrm>
            <a:off x="5158753" y="4145688"/>
            <a:ext cx="365760" cy="1316579"/>
          </a:xfrm>
          <a:prstGeom prst="rect">
            <a:avLst/>
          </a:prstGeom>
          <a:solidFill>
            <a:srgbClr val="009900"/>
          </a:solidFill>
          <a:ln>
            <a:noFill/>
          </a:ln>
          <a:effectLst/>
        </p:spPr>
        <p:txBody>
          <a:bodyPr spcFirstLastPara="1" wrap="square" lIns="91425" tIns="45700" rIns="91425" bIns="45700" anchor="ctr" anchorCtr="0">
            <a:noAutofit/>
          </a:bodyPr>
          <a:lstStyle/>
          <a:p>
            <a:pPr algn="ctr"/>
            <a:r>
              <a:rPr lang="en-US" sz="700" dirty="0">
                <a:solidFill>
                  <a:schemeClr val="lt1"/>
                </a:solidFill>
              </a:rPr>
              <a:t>20%</a:t>
            </a:r>
            <a:endParaRPr sz="700" dirty="0">
              <a:solidFill>
                <a:schemeClr val="lt1"/>
              </a:solidFill>
            </a:endParaRPr>
          </a:p>
        </p:txBody>
      </p:sp>
      <p:sp>
        <p:nvSpPr>
          <p:cNvPr id="349" name="Google Shape;565;p50">
            <a:extLst>
              <a:ext uri="{FF2B5EF4-FFF2-40B4-BE49-F238E27FC236}">
                <a16:creationId xmlns:a16="http://schemas.microsoft.com/office/drawing/2014/main" id="{1F952DEE-6A06-845C-94DF-2DA893CCCCFC}"/>
              </a:ext>
            </a:extLst>
          </p:cNvPr>
          <p:cNvSpPr txBox="1"/>
          <p:nvPr/>
        </p:nvSpPr>
        <p:spPr>
          <a:xfrm>
            <a:off x="4173217" y="5535434"/>
            <a:ext cx="437938"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JUL</a:t>
            </a:r>
            <a:endParaRPr sz="1600" dirty="0">
              <a:solidFill>
                <a:schemeClr val="bg1">
                  <a:lumMod val="65000"/>
                </a:schemeClr>
              </a:solidFill>
              <a:latin typeface="Lato regular" panose="020F0502020204030203" pitchFamily="34" charset="0"/>
            </a:endParaRPr>
          </a:p>
        </p:txBody>
      </p:sp>
      <p:sp>
        <p:nvSpPr>
          <p:cNvPr id="350" name="Google Shape;593;p50">
            <a:extLst>
              <a:ext uri="{FF2B5EF4-FFF2-40B4-BE49-F238E27FC236}">
                <a16:creationId xmlns:a16="http://schemas.microsoft.com/office/drawing/2014/main" id="{3F86E5E6-321B-1DCF-9E35-E03184CFA8E0}"/>
              </a:ext>
            </a:extLst>
          </p:cNvPr>
          <p:cNvSpPr txBox="1"/>
          <p:nvPr/>
        </p:nvSpPr>
        <p:spPr>
          <a:xfrm>
            <a:off x="4647668" y="5535434"/>
            <a:ext cx="437938" cy="338514"/>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AUG</a:t>
            </a:r>
            <a:endParaRPr sz="1600" dirty="0">
              <a:solidFill>
                <a:schemeClr val="bg1">
                  <a:lumMod val="65000"/>
                </a:schemeClr>
              </a:solidFill>
              <a:latin typeface="Lato regular" panose="020F0502020204030203" pitchFamily="34" charset="0"/>
            </a:endParaRPr>
          </a:p>
        </p:txBody>
      </p:sp>
      <p:sp>
        <p:nvSpPr>
          <p:cNvPr id="351" name="Google Shape;593;p50">
            <a:extLst>
              <a:ext uri="{FF2B5EF4-FFF2-40B4-BE49-F238E27FC236}">
                <a16:creationId xmlns:a16="http://schemas.microsoft.com/office/drawing/2014/main" id="{1A6D9A27-B897-10B3-4735-9AE32BF62485}"/>
              </a:ext>
            </a:extLst>
          </p:cNvPr>
          <p:cNvSpPr txBox="1"/>
          <p:nvPr/>
        </p:nvSpPr>
        <p:spPr>
          <a:xfrm>
            <a:off x="5115493" y="5535434"/>
            <a:ext cx="437938"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SEP</a:t>
            </a:r>
            <a:endParaRPr sz="1600" dirty="0">
              <a:solidFill>
                <a:schemeClr val="bg1">
                  <a:lumMod val="65000"/>
                </a:schemeClr>
              </a:solidFill>
              <a:latin typeface="Lato regular" panose="020F0502020204030203" pitchFamily="34" charset="0"/>
            </a:endParaRPr>
          </a:p>
        </p:txBody>
      </p:sp>
      <p:sp>
        <p:nvSpPr>
          <p:cNvPr id="353" name="Google Shape;538;p50">
            <a:extLst>
              <a:ext uri="{FF2B5EF4-FFF2-40B4-BE49-F238E27FC236}">
                <a16:creationId xmlns:a16="http://schemas.microsoft.com/office/drawing/2014/main" id="{16432839-423E-F939-2215-1A8EC8AB95FF}"/>
              </a:ext>
            </a:extLst>
          </p:cNvPr>
          <p:cNvSpPr/>
          <p:nvPr/>
        </p:nvSpPr>
        <p:spPr>
          <a:xfrm>
            <a:off x="6082461" y="4145688"/>
            <a:ext cx="365760" cy="1316579"/>
          </a:xfrm>
          <a:prstGeom prst="rect">
            <a:avLst/>
          </a:prstGeom>
          <a:solidFill>
            <a:srgbClr val="009900"/>
          </a:solidFill>
          <a:ln>
            <a:noFill/>
          </a:ln>
          <a:effectLst/>
        </p:spPr>
        <p:txBody>
          <a:bodyPr spcFirstLastPara="1" wrap="square" lIns="91425" tIns="45700" rIns="91425" bIns="45700" anchor="ctr" anchorCtr="0">
            <a:noAutofit/>
          </a:bodyPr>
          <a:lstStyle/>
          <a:p>
            <a:pPr algn="ctr"/>
            <a:r>
              <a:rPr lang="en-US" sz="700" dirty="0">
                <a:solidFill>
                  <a:schemeClr val="lt1"/>
                </a:solidFill>
              </a:rPr>
              <a:t>20%</a:t>
            </a:r>
            <a:endParaRPr sz="700" dirty="0">
              <a:solidFill>
                <a:schemeClr val="lt1"/>
              </a:solidFill>
            </a:endParaRPr>
          </a:p>
        </p:txBody>
      </p:sp>
      <p:sp>
        <p:nvSpPr>
          <p:cNvPr id="354" name="Google Shape;539;p50">
            <a:extLst>
              <a:ext uri="{FF2B5EF4-FFF2-40B4-BE49-F238E27FC236}">
                <a16:creationId xmlns:a16="http://schemas.microsoft.com/office/drawing/2014/main" id="{5F2630D2-A1BB-847B-197A-26B936B8E35B}"/>
              </a:ext>
            </a:extLst>
          </p:cNvPr>
          <p:cNvSpPr/>
          <p:nvPr/>
        </p:nvSpPr>
        <p:spPr>
          <a:xfrm>
            <a:off x="5616748" y="3550426"/>
            <a:ext cx="365760" cy="1911096"/>
          </a:xfrm>
          <a:prstGeom prst="rect">
            <a:avLst/>
          </a:prstGeom>
          <a:solidFill>
            <a:srgbClr val="006600"/>
          </a:solidFill>
          <a:ln>
            <a:noFill/>
          </a:ln>
          <a:effectLst/>
        </p:spPr>
        <p:txBody>
          <a:bodyPr spcFirstLastPara="1" wrap="square" lIns="91425" tIns="45700" rIns="91425" bIns="45700" anchor="ctr" anchorCtr="0">
            <a:noAutofit/>
          </a:bodyPr>
          <a:lstStyle/>
          <a:p>
            <a:pPr algn="ctr"/>
            <a:r>
              <a:rPr lang="en-US" sz="700" dirty="0">
                <a:solidFill>
                  <a:schemeClr val="lt1"/>
                </a:solidFill>
              </a:rPr>
              <a:t>29%</a:t>
            </a:r>
            <a:endParaRPr sz="700" dirty="0">
              <a:solidFill>
                <a:schemeClr val="lt1"/>
              </a:solidFill>
            </a:endParaRPr>
          </a:p>
        </p:txBody>
      </p:sp>
      <p:sp>
        <p:nvSpPr>
          <p:cNvPr id="355" name="Google Shape;538;p50">
            <a:extLst>
              <a:ext uri="{FF2B5EF4-FFF2-40B4-BE49-F238E27FC236}">
                <a16:creationId xmlns:a16="http://schemas.microsoft.com/office/drawing/2014/main" id="{B42A2D13-3BD5-0D8A-3C5D-9010F96F84FC}"/>
              </a:ext>
            </a:extLst>
          </p:cNvPr>
          <p:cNvSpPr/>
          <p:nvPr/>
        </p:nvSpPr>
        <p:spPr>
          <a:xfrm>
            <a:off x="6545166" y="4803477"/>
            <a:ext cx="365760" cy="658789"/>
          </a:xfrm>
          <a:prstGeom prst="rect">
            <a:avLst/>
          </a:prstGeom>
          <a:solidFill>
            <a:srgbClr val="00CC00"/>
          </a:solidFill>
          <a:ln>
            <a:noFill/>
          </a:ln>
          <a:effectLst/>
        </p:spPr>
        <p:txBody>
          <a:bodyPr spcFirstLastPara="1" wrap="square" lIns="91425" tIns="45700" rIns="91425" bIns="45700" anchor="ctr" anchorCtr="0">
            <a:noAutofit/>
          </a:bodyPr>
          <a:lstStyle/>
          <a:p>
            <a:pPr algn="ctr"/>
            <a:r>
              <a:rPr lang="en-US" sz="700" dirty="0">
                <a:solidFill>
                  <a:schemeClr val="lt1"/>
                </a:solidFill>
              </a:rPr>
              <a:t>10%</a:t>
            </a:r>
            <a:endParaRPr sz="700" dirty="0">
              <a:solidFill>
                <a:schemeClr val="lt1"/>
              </a:solidFill>
            </a:endParaRPr>
          </a:p>
        </p:txBody>
      </p:sp>
      <p:sp>
        <p:nvSpPr>
          <p:cNvPr id="358" name="Google Shape;565;p50">
            <a:extLst>
              <a:ext uri="{FF2B5EF4-FFF2-40B4-BE49-F238E27FC236}">
                <a16:creationId xmlns:a16="http://schemas.microsoft.com/office/drawing/2014/main" id="{23922C4D-0124-DDB2-DC3B-93202EDA8145}"/>
              </a:ext>
            </a:extLst>
          </p:cNvPr>
          <p:cNvSpPr txBox="1"/>
          <p:nvPr/>
        </p:nvSpPr>
        <p:spPr>
          <a:xfrm>
            <a:off x="5569155" y="5535434"/>
            <a:ext cx="437938"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OCT</a:t>
            </a:r>
            <a:endParaRPr sz="1600" dirty="0">
              <a:solidFill>
                <a:schemeClr val="bg1">
                  <a:lumMod val="65000"/>
                </a:schemeClr>
              </a:solidFill>
              <a:latin typeface="Lato regular" panose="020F0502020204030203" pitchFamily="34" charset="0"/>
            </a:endParaRPr>
          </a:p>
        </p:txBody>
      </p:sp>
      <p:sp>
        <p:nvSpPr>
          <p:cNvPr id="359" name="Google Shape;593;p50">
            <a:extLst>
              <a:ext uri="{FF2B5EF4-FFF2-40B4-BE49-F238E27FC236}">
                <a16:creationId xmlns:a16="http://schemas.microsoft.com/office/drawing/2014/main" id="{59228A4B-4FD0-5F32-0FD6-04F73887604C}"/>
              </a:ext>
            </a:extLst>
          </p:cNvPr>
          <p:cNvSpPr txBox="1"/>
          <p:nvPr/>
        </p:nvSpPr>
        <p:spPr>
          <a:xfrm>
            <a:off x="6034081" y="5535434"/>
            <a:ext cx="437938" cy="338514"/>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NOV</a:t>
            </a:r>
            <a:endParaRPr sz="1600" dirty="0">
              <a:solidFill>
                <a:schemeClr val="bg1">
                  <a:lumMod val="65000"/>
                </a:schemeClr>
              </a:solidFill>
              <a:latin typeface="Lato regular" panose="020F0502020204030203" pitchFamily="34" charset="0"/>
            </a:endParaRPr>
          </a:p>
        </p:txBody>
      </p:sp>
      <p:sp>
        <p:nvSpPr>
          <p:cNvPr id="360" name="Google Shape;593;p50">
            <a:extLst>
              <a:ext uri="{FF2B5EF4-FFF2-40B4-BE49-F238E27FC236}">
                <a16:creationId xmlns:a16="http://schemas.microsoft.com/office/drawing/2014/main" id="{9C288E9B-99ED-1F02-22EB-278294D45545}"/>
              </a:ext>
            </a:extLst>
          </p:cNvPr>
          <p:cNvSpPr txBox="1"/>
          <p:nvPr/>
        </p:nvSpPr>
        <p:spPr>
          <a:xfrm>
            <a:off x="6501906" y="5535434"/>
            <a:ext cx="437938"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DEC</a:t>
            </a:r>
            <a:endParaRPr sz="1600" dirty="0">
              <a:solidFill>
                <a:schemeClr val="bg1">
                  <a:lumMod val="65000"/>
                </a:schemeClr>
              </a:solidFill>
              <a:latin typeface="Lato regular" panose="020F0502020204030203" pitchFamily="34" charset="0"/>
            </a:endParaRPr>
          </a:p>
        </p:txBody>
      </p:sp>
      <p:sp>
        <p:nvSpPr>
          <p:cNvPr id="363" name="Google Shape;565;p50">
            <a:extLst>
              <a:ext uri="{FF2B5EF4-FFF2-40B4-BE49-F238E27FC236}">
                <a16:creationId xmlns:a16="http://schemas.microsoft.com/office/drawing/2014/main" id="{F1D8B1EE-5DFD-D4A2-C008-21A90064630B}"/>
              </a:ext>
            </a:extLst>
          </p:cNvPr>
          <p:cNvSpPr txBox="1"/>
          <p:nvPr/>
        </p:nvSpPr>
        <p:spPr>
          <a:xfrm>
            <a:off x="728372" y="5001262"/>
            <a:ext cx="398125"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5% </a:t>
            </a:r>
            <a:endParaRPr sz="1600" dirty="0">
              <a:solidFill>
                <a:schemeClr val="bg1">
                  <a:lumMod val="65000"/>
                </a:schemeClr>
              </a:solidFill>
              <a:latin typeface="Lato regular" panose="020F0502020204030203" pitchFamily="34" charset="0"/>
            </a:endParaRPr>
          </a:p>
        </p:txBody>
      </p:sp>
      <p:sp>
        <p:nvSpPr>
          <p:cNvPr id="364" name="Google Shape;565;p50">
            <a:extLst>
              <a:ext uri="{FF2B5EF4-FFF2-40B4-BE49-F238E27FC236}">
                <a16:creationId xmlns:a16="http://schemas.microsoft.com/office/drawing/2014/main" id="{974C1A54-C9E8-A0DA-B104-16CB1C8C18C0}"/>
              </a:ext>
            </a:extLst>
          </p:cNvPr>
          <p:cNvSpPr txBox="1"/>
          <p:nvPr/>
        </p:nvSpPr>
        <p:spPr>
          <a:xfrm>
            <a:off x="728372" y="4674801"/>
            <a:ext cx="398125"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10%</a:t>
            </a:r>
            <a:endParaRPr sz="1600" dirty="0">
              <a:solidFill>
                <a:schemeClr val="bg1">
                  <a:lumMod val="65000"/>
                </a:schemeClr>
              </a:solidFill>
              <a:latin typeface="Lato regular" panose="020F0502020204030203" pitchFamily="34" charset="0"/>
            </a:endParaRPr>
          </a:p>
        </p:txBody>
      </p:sp>
      <p:sp>
        <p:nvSpPr>
          <p:cNvPr id="365" name="Google Shape;565;p50">
            <a:extLst>
              <a:ext uri="{FF2B5EF4-FFF2-40B4-BE49-F238E27FC236}">
                <a16:creationId xmlns:a16="http://schemas.microsoft.com/office/drawing/2014/main" id="{2169FD7B-ABFA-9D1D-A023-29772D6A117A}"/>
              </a:ext>
            </a:extLst>
          </p:cNvPr>
          <p:cNvSpPr txBox="1"/>
          <p:nvPr/>
        </p:nvSpPr>
        <p:spPr>
          <a:xfrm>
            <a:off x="728372" y="4348340"/>
            <a:ext cx="398125"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15%</a:t>
            </a:r>
            <a:endParaRPr sz="1600" dirty="0">
              <a:solidFill>
                <a:schemeClr val="bg1">
                  <a:lumMod val="65000"/>
                </a:schemeClr>
              </a:solidFill>
              <a:latin typeface="Lato regular" panose="020F0502020204030203" pitchFamily="34" charset="0"/>
            </a:endParaRPr>
          </a:p>
        </p:txBody>
      </p:sp>
      <p:sp>
        <p:nvSpPr>
          <p:cNvPr id="366" name="Google Shape;565;p50">
            <a:extLst>
              <a:ext uri="{FF2B5EF4-FFF2-40B4-BE49-F238E27FC236}">
                <a16:creationId xmlns:a16="http://schemas.microsoft.com/office/drawing/2014/main" id="{EA7E6129-9D95-D58C-098D-582746DA8724}"/>
              </a:ext>
            </a:extLst>
          </p:cNvPr>
          <p:cNvSpPr txBox="1"/>
          <p:nvPr/>
        </p:nvSpPr>
        <p:spPr>
          <a:xfrm>
            <a:off x="728372" y="4021879"/>
            <a:ext cx="398125"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20%</a:t>
            </a:r>
            <a:endParaRPr sz="1600" dirty="0">
              <a:solidFill>
                <a:schemeClr val="bg1">
                  <a:lumMod val="65000"/>
                </a:schemeClr>
              </a:solidFill>
              <a:latin typeface="Lato regular" panose="020F0502020204030203" pitchFamily="34" charset="0"/>
            </a:endParaRPr>
          </a:p>
        </p:txBody>
      </p:sp>
      <p:sp>
        <p:nvSpPr>
          <p:cNvPr id="367" name="Google Shape;565;p50">
            <a:extLst>
              <a:ext uri="{FF2B5EF4-FFF2-40B4-BE49-F238E27FC236}">
                <a16:creationId xmlns:a16="http://schemas.microsoft.com/office/drawing/2014/main" id="{83A2C958-B345-9D35-4DC8-F70E1D3FF493}"/>
              </a:ext>
            </a:extLst>
          </p:cNvPr>
          <p:cNvSpPr txBox="1"/>
          <p:nvPr/>
        </p:nvSpPr>
        <p:spPr>
          <a:xfrm>
            <a:off x="728372" y="3695418"/>
            <a:ext cx="398125"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25%</a:t>
            </a:r>
            <a:endParaRPr sz="1600" dirty="0">
              <a:solidFill>
                <a:schemeClr val="bg1">
                  <a:lumMod val="65000"/>
                </a:schemeClr>
              </a:solidFill>
              <a:latin typeface="Lato regular" panose="020F0502020204030203" pitchFamily="34" charset="0"/>
            </a:endParaRPr>
          </a:p>
        </p:txBody>
      </p:sp>
      <p:sp>
        <p:nvSpPr>
          <p:cNvPr id="368" name="Google Shape;565;p50">
            <a:extLst>
              <a:ext uri="{FF2B5EF4-FFF2-40B4-BE49-F238E27FC236}">
                <a16:creationId xmlns:a16="http://schemas.microsoft.com/office/drawing/2014/main" id="{128D4D34-2AF9-1702-5DEC-AB63C5053EC5}"/>
              </a:ext>
            </a:extLst>
          </p:cNvPr>
          <p:cNvSpPr txBox="1"/>
          <p:nvPr/>
        </p:nvSpPr>
        <p:spPr>
          <a:xfrm>
            <a:off x="728372" y="3368957"/>
            <a:ext cx="398125"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30%</a:t>
            </a:r>
            <a:endParaRPr sz="1600" dirty="0">
              <a:solidFill>
                <a:schemeClr val="bg1">
                  <a:lumMod val="65000"/>
                </a:schemeClr>
              </a:solidFill>
              <a:latin typeface="Lato regular" panose="020F0502020204030203" pitchFamily="34" charset="0"/>
            </a:endParaRPr>
          </a:p>
        </p:txBody>
      </p:sp>
      <p:sp>
        <p:nvSpPr>
          <p:cNvPr id="369" name="Google Shape;565;p50">
            <a:extLst>
              <a:ext uri="{FF2B5EF4-FFF2-40B4-BE49-F238E27FC236}">
                <a16:creationId xmlns:a16="http://schemas.microsoft.com/office/drawing/2014/main" id="{CC5C91F5-F855-F0BF-E830-A47AD4A7629A}"/>
              </a:ext>
            </a:extLst>
          </p:cNvPr>
          <p:cNvSpPr txBox="1"/>
          <p:nvPr/>
        </p:nvSpPr>
        <p:spPr>
          <a:xfrm>
            <a:off x="728372" y="3042496"/>
            <a:ext cx="398125"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35%</a:t>
            </a:r>
            <a:endParaRPr sz="1600" dirty="0">
              <a:solidFill>
                <a:schemeClr val="bg1">
                  <a:lumMod val="65000"/>
                </a:schemeClr>
              </a:solidFill>
              <a:latin typeface="Lato regular" panose="020F0502020204030203" pitchFamily="34" charset="0"/>
            </a:endParaRPr>
          </a:p>
        </p:txBody>
      </p:sp>
      <p:sp>
        <p:nvSpPr>
          <p:cNvPr id="370" name="Google Shape;565;p50">
            <a:extLst>
              <a:ext uri="{FF2B5EF4-FFF2-40B4-BE49-F238E27FC236}">
                <a16:creationId xmlns:a16="http://schemas.microsoft.com/office/drawing/2014/main" id="{77E2BCC3-B170-67F1-B418-AB46461DA1A2}"/>
              </a:ext>
            </a:extLst>
          </p:cNvPr>
          <p:cNvSpPr txBox="1"/>
          <p:nvPr/>
        </p:nvSpPr>
        <p:spPr>
          <a:xfrm>
            <a:off x="728372" y="2716035"/>
            <a:ext cx="398125"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40%</a:t>
            </a:r>
            <a:endParaRPr sz="1600" dirty="0">
              <a:solidFill>
                <a:schemeClr val="bg1">
                  <a:lumMod val="65000"/>
                </a:schemeClr>
              </a:solidFill>
              <a:latin typeface="Lato regular" panose="020F0502020204030203" pitchFamily="34" charset="0"/>
            </a:endParaRPr>
          </a:p>
        </p:txBody>
      </p:sp>
      <p:sp>
        <p:nvSpPr>
          <p:cNvPr id="371" name="Google Shape;565;p50">
            <a:extLst>
              <a:ext uri="{FF2B5EF4-FFF2-40B4-BE49-F238E27FC236}">
                <a16:creationId xmlns:a16="http://schemas.microsoft.com/office/drawing/2014/main" id="{EB90EAA3-4AD3-D817-20A5-971FBA6C8356}"/>
              </a:ext>
            </a:extLst>
          </p:cNvPr>
          <p:cNvSpPr txBox="1"/>
          <p:nvPr/>
        </p:nvSpPr>
        <p:spPr>
          <a:xfrm>
            <a:off x="728372" y="2389574"/>
            <a:ext cx="398125"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45%</a:t>
            </a:r>
            <a:endParaRPr sz="1600" dirty="0">
              <a:solidFill>
                <a:schemeClr val="bg1">
                  <a:lumMod val="65000"/>
                </a:schemeClr>
              </a:solidFill>
              <a:latin typeface="Lato regular" panose="020F0502020204030203" pitchFamily="34" charset="0"/>
            </a:endParaRPr>
          </a:p>
        </p:txBody>
      </p:sp>
      <p:sp>
        <p:nvSpPr>
          <p:cNvPr id="372" name="Google Shape;565;p50">
            <a:extLst>
              <a:ext uri="{FF2B5EF4-FFF2-40B4-BE49-F238E27FC236}">
                <a16:creationId xmlns:a16="http://schemas.microsoft.com/office/drawing/2014/main" id="{AA83C2BE-ADE4-9791-8321-E7F3C5DDBCE3}"/>
              </a:ext>
            </a:extLst>
          </p:cNvPr>
          <p:cNvSpPr txBox="1"/>
          <p:nvPr/>
        </p:nvSpPr>
        <p:spPr>
          <a:xfrm>
            <a:off x="728372" y="2063113"/>
            <a:ext cx="398125"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50%</a:t>
            </a:r>
            <a:endParaRPr sz="1600" dirty="0">
              <a:solidFill>
                <a:schemeClr val="bg1">
                  <a:lumMod val="65000"/>
                </a:schemeClr>
              </a:solidFill>
              <a:latin typeface="Lato regular" panose="020F0502020204030203" pitchFamily="34" charset="0"/>
            </a:endParaRPr>
          </a:p>
        </p:txBody>
      </p:sp>
      <p:cxnSp>
        <p:nvCxnSpPr>
          <p:cNvPr id="376" name="Straight Connector 375">
            <a:extLst>
              <a:ext uri="{FF2B5EF4-FFF2-40B4-BE49-F238E27FC236}">
                <a16:creationId xmlns:a16="http://schemas.microsoft.com/office/drawing/2014/main" id="{2CD9C72F-798F-3433-B773-7AA21E4B62B6}"/>
              </a:ext>
            </a:extLst>
          </p:cNvPr>
          <p:cNvCxnSpPr>
            <a:cxnSpLocks/>
          </p:cNvCxnSpPr>
          <p:nvPr/>
        </p:nvCxnSpPr>
        <p:spPr>
          <a:xfrm flipV="1">
            <a:off x="1192951" y="1933575"/>
            <a:ext cx="0" cy="352769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79" name="Google Shape;593;p50">
            <a:extLst>
              <a:ext uri="{FF2B5EF4-FFF2-40B4-BE49-F238E27FC236}">
                <a16:creationId xmlns:a16="http://schemas.microsoft.com/office/drawing/2014/main" id="{CEC2EEF4-0F6A-A155-D4CE-0D52867E473C}"/>
              </a:ext>
            </a:extLst>
          </p:cNvPr>
          <p:cNvSpPr txBox="1"/>
          <p:nvPr/>
        </p:nvSpPr>
        <p:spPr>
          <a:xfrm>
            <a:off x="1397024" y="5535434"/>
            <a:ext cx="437938" cy="215403"/>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lumMod val="65000"/>
                  </a:schemeClr>
                </a:solidFill>
                <a:latin typeface="Lato regular" panose="020F0502020204030203" pitchFamily="34" charset="0"/>
                <a:ea typeface="Lato Black"/>
                <a:cs typeface="Lato Black"/>
                <a:sym typeface="Lato Black"/>
              </a:rPr>
              <a:t>JAN</a:t>
            </a:r>
            <a:endParaRPr sz="1600" dirty="0">
              <a:solidFill>
                <a:schemeClr val="bg1">
                  <a:lumMod val="65000"/>
                </a:schemeClr>
              </a:solidFill>
              <a:latin typeface="Lato regular" panose="020F0502020204030203" pitchFamily="34" charset="0"/>
            </a:endParaRPr>
          </a:p>
        </p:txBody>
      </p:sp>
      <p:cxnSp>
        <p:nvCxnSpPr>
          <p:cNvPr id="384" name="Straight Connector 383">
            <a:extLst>
              <a:ext uri="{FF2B5EF4-FFF2-40B4-BE49-F238E27FC236}">
                <a16:creationId xmlns:a16="http://schemas.microsoft.com/office/drawing/2014/main" id="{16F28090-00B7-9CF4-2E20-E4C196E36A7D}"/>
              </a:ext>
            </a:extLst>
          </p:cNvPr>
          <p:cNvCxnSpPr>
            <a:cxnSpLocks/>
          </p:cNvCxnSpPr>
          <p:nvPr/>
        </p:nvCxnSpPr>
        <p:spPr>
          <a:xfrm>
            <a:off x="1193449" y="5132373"/>
            <a:ext cx="79802" cy="99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AB0D7099-83EE-E87A-9880-9DA3C4E5DE37}"/>
              </a:ext>
            </a:extLst>
          </p:cNvPr>
          <p:cNvCxnSpPr>
            <a:cxnSpLocks/>
          </p:cNvCxnSpPr>
          <p:nvPr/>
        </p:nvCxnSpPr>
        <p:spPr>
          <a:xfrm>
            <a:off x="1193449" y="4803478"/>
            <a:ext cx="79802" cy="99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BFB4D9CF-46DE-AFE4-5B7A-11E2A260B4C8}"/>
              </a:ext>
            </a:extLst>
          </p:cNvPr>
          <p:cNvCxnSpPr>
            <a:cxnSpLocks/>
          </p:cNvCxnSpPr>
          <p:nvPr/>
        </p:nvCxnSpPr>
        <p:spPr>
          <a:xfrm>
            <a:off x="1193449" y="4474583"/>
            <a:ext cx="79802" cy="99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3C85EDA9-9FD9-656D-4AA2-BEB232F1BE12}"/>
              </a:ext>
            </a:extLst>
          </p:cNvPr>
          <p:cNvCxnSpPr>
            <a:cxnSpLocks/>
          </p:cNvCxnSpPr>
          <p:nvPr/>
        </p:nvCxnSpPr>
        <p:spPr>
          <a:xfrm>
            <a:off x="1193449" y="4145688"/>
            <a:ext cx="79802" cy="99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C6D6D48A-578C-335B-27FA-DF6A5CB6E2C1}"/>
              </a:ext>
            </a:extLst>
          </p:cNvPr>
          <p:cNvCxnSpPr>
            <a:cxnSpLocks/>
          </p:cNvCxnSpPr>
          <p:nvPr/>
        </p:nvCxnSpPr>
        <p:spPr>
          <a:xfrm>
            <a:off x="1193449" y="3816793"/>
            <a:ext cx="79802" cy="99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DA660D42-E177-C50B-4590-676D57AF8A6D}"/>
              </a:ext>
            </a:extLst>
          </p:cNvPr>
          <p:cNvCxnSpPr>
            <a:cxnSpLocks/>
          </p:cNvCxnSpPr>
          <p:nvPr/>
        </p:nvCxnSpPr>
        <p:spPr>
          <a:xfrm>
            <a:off x="1193449" y="3487898"/>
            <a:ext cx="79802" cy="99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0556366B-D175-EA69-9FBB-92174DA52581}"/>
              </a:ext>
            </a:extLst>
          </p:cNvPr>
          <p:cNvCxnSpPr>
            <a:cxnSpLocks/>
          </p:cNvCxnSpPr>
          <p:nvPr/>
        </p:nvCxnSpPr>
        <p:spPr>
          <a:xfrm>
            <a:off x="1193449" y="3159003"/>
            <a:ext cx="79802" cy="99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3C98A040-1002-2D87-7F81-C8D827C11B62}"/>
              </a:ext>
            </a:extLst>
          </p:cNvPr>
          <p:cNvCxnSpPr>
            <a:cxnSpLocks/>
          </p:cNvCxnSpPr>
          <p:nvPr/>
        </p:nvCxnSpPr>
        <p:spPr>
          <a:xfrm>
            <a:off x="1193449" y="2830108"/>
            <a:ext cx="79802" cy="99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4F9636B7-FE61-BD4C-F536-65D9018E6A4B}"/>
              </a:ext>
            </a:extLst>
          </p:cNvPr>
          <p:cNvCxnSpPr>
            <a:cxnSpLocks/>
          </p:cNvCxnSpPr>
          <p:nvPr/>
        </p:nvCxnSpPr>
        <p:spPr>
          <a:xfrm>
            <a:off x="1193449" y="2501213"/>
            <a:ext cx="79802" cy="99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08DFA76E-9F4A-386D-61A1-1E9095E43630}"/>
              </a:ext>
            </a:extLst>
          </p:cNvPr>
          <p:cNvCxnSpPr>
            <a:cxnSpLocks/>
          </p:cNvCxnSpPr>
          <p:nvPr/>
        </p:nvCxnSpPr>
        <p:spPr>
          <a:xfrm>
            <a:off x="1193449" y="2172318"/>
            <a:ext cx="79802" cy="99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9FE8AB46-3FD4-05B6-6382-3C3C11351E57}"/>
              </a:ext>
            </a:extLst>
          </p:cNvPr>
          <p:cNvCxnSpPr>
            <a:cxnSpLocks/>
          </p:cNvCxnSpPr>
          <p:nvPr/>
        </p:nvCxnSpPr>
        <p:spPr>
          <a:xfrm>
            <a:off x="1422761" y="3393449"/>
            <a:ext cx="5585105" cy="968806"/>
          </a:xfrm>
          <a:prstGeom prst="line">
            <a:avLst/>
          </a:prstGeom>
          <a:ln w="38100">
            <a:solidFill>
              <a:srgbClr val="3CB1E5"/>
            </a:solidFill>
          </a:ln>
        </p:spPr>
        <p:style>
          <a:lnRef idx="1">
            <a:schemeClr val="accent1"/>
          </a:lnRef>
          <a:fillRef idx="0">
            <a:schemeClr val="accent1"/>
          </a:fillRef>
          <a:effectRef idx="0">
            <a:schemeClr val="accent1"/>
          </a:effectRef>
          <a:fontRef idx="minor">
            <a:schemeClr val="tx1"/>
          </a:fontRef>
        </p:style>
      </p:cxnSp>
      <p:sp>
        <p:nvSpPr>
          <p:cNvPr id="412" name="Google Shape;567;p50">
            <a:extLst>
              <a:ext uri="{FF2B5EF4-FFF2-40B4-BE49-F238E27FC236}">
                <a16:creationId xmlns:a16="http://schemas.microsoft.com/office/drawing/2014/main" id="{FFFB1753-C9FC-9B78-08D2-20FD53BBC4D1}"/>
              </a:ext>
            </a:extLst>
          </p:cNvPr>
          <p:cNvSpPr txBox="1"/>
          <p:nvPr/>
        </p:nvSpPr>
        <p:spPr>
          <a:xfrm rot="16200000">
            <a:off x="-272890" y="3533058"/>
            <a:ext cx="1561685" cy="246181"/>
          </a:xfrm>
          <a:prstGeom prst="rect">
            <a:avLst/>
          </a:prstGeom>
          <a:noFill/>
          <a:ln>
            <a:noFill/>
          </a:ln>
        </p:spPr>
        <p:txBody>
          <a:bodyPr spcFirstLastPara="1" wrap="square" lIns="91425" tIns="45700" rIns="91425" bIns="45700" anchor="t" anchorCtr="0">
            <a:spAutoFit/>
          </a:bodyPr>
          <a:lstStyle/>
          <a:p>
            <a:pPr algn="ctr"/>
            <a:r>
              <a:rPr lang="en-US" sz="1000" dirty="0">
                <a:solidFill>
                  <a:schemeClr val="bg1">
                    <a:lumMod val="65000"/>
                  </a:schemeClr>
                </a:solidFill>
                <a:latin typeface="Lato regular" panose="020F0502020204030203" pitchFamily="34" charset="0"/>
                <a:ea typeface="Lato Black"/>
                <a:cs typeface="Lato Black"/>
                <a:sym typeface="Lato Black"/>
              </a:rPr>
              <a:t>Turnover Rate</a:t>
            </a:r>
            <a:endParaRPr sz="1600" dirty="0">
              <a:solidFill>
                <a:schemeClr val="bg1">
                  <a:lumMod val="65000"/>
                </a:schemeClr>
              </a:solidFill>
              <a:latin typeface="Lato regular" panose="020F0502020204030203" pitchFamily="34" charset="0"/>
            </a:endParaRPr>
          </a:p>
        </p:txBody>
      </p:sp>
    </p:spTree>
    <p:extLst>
      <p:ext uri="{BB962C8B-B14F-4D97-AF65-F5344CB8AC3E}">
        <p14:creationId xmlns:p14="http://schemas.microsoft.com/office/powerpoint/2010/main" val="186803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5" name="Google Shape;335;g225e80d4249_0_45"/>
          <p:cNvPicPr preferRelativeResize="0"/>
          <p:nvPr/>
        </p:nvPicPr>
        <p:blipFill rotWithShape="1">
          <a:blip r:embed="rId3">
            <a:alphaModFix/>
          </a:blip>
          <a:srcRect t="12438"/>
          <a:stretch/>
        </p:blipFill>
        <p:spPr>
          <a:xfrm>
            <a:off x="1869588" y="2362200"/>
            <a:ext cx="8357576" cy="4386600"/>
          </a:xfrm>
          <a:prstGeom prst="rect">
            <a:avLst/>
          </a:prstGeom>
          <a:noFill/>
          <a:ln>
            <a:noFill/>
          </a:ln>
        </p:spPr>
      </p:pic>
      <p:cxnSp>
        <p:nvCxnSpPr>
          <p:cNvPr id="337" name="Google Shape;337;g225e80d4249_0_45"/>
          <p:cNvCxnSpPr/>
          <p:nvPr/>
        </p:nvCxnSpPr>
        <p:spPr>
          <a:xfrm flipH="1">
            <a:off x="7574600" y="2483350"/>
            <a:ext cx="6600" cy="3897600"/>
          </a:xfrm>
          <a:prstGeom prst="straightConnector1">
            <a:avLst/>
          </a:prstGeom>
          <a:noFill/>
          <a:ln w="76200" cap="flat" cmpd="sng">
            <a:solidFill>
              <a:srgbClr val="FF0000"/>
            </a:solidFill>
            <a:prstDash val="solid"/>
            <a:round/>
            <a:headEnd type="none" w="med" len="med"/>
            <a:tailEnd type="none" w="med" len="med"/>
          </a:ln>
        </p:spPr>
      </p:cxnSp>
      <p:sp>
        <p:nvSpPr>
          <p:cNvPr id="3" name="Title 2">
            <a:extLst>
              <a:ext uri="{FF2B5EF4-FFF2-40B4-BE49-F238E27FC236}">
                <a16:creationId xmlns:a16="http://schemas.microsoft.com/office/drawing/2014/main" id="{4C55318D-0A6A-DDE7-AED6-8999EBDF6972}"/>
              </a:ext>
            </a:extLst>
          </p:cNvPr>
          <p:cNvSpPr>
            <a:spLocks noGrp="1"/>
          </p:cNvSpPr>
          <p:nvPr>
            <p:ph type="title"/>
          </p:nvPr>
        </p:nvSpPr>
        <p:spPr>
          <a:xfrm>
            <a:off x="507952" y="900632"/>
            <a:ext cx="11007773" cy="464793"/>
          </a:xfrm>
        </p:spPr>
        <p:txBody>
          <a:bodyPr/>
          <a:lstStyle/>
          <a:p>
            <a:r>
              <a:rPr lang="en-US" sz="3200" i="0" u="none" strike="noStrike" dirty="0">
                <a:solidFill>
                  <a:srgbClr val="000000"/>
                </a:solidFill>
              </a:rPr>
              <a:t> Less Extremes &amp; Reduced Overall Monthly turnover Rate</a:t>
            </a:r>
            <a:endParaRPr lang="en-US" dirty="0"/>
          </a:p>
        </p:txBody>
      </p:sp>
      <p:sp>
        <p:nvSpPr>
          <p:cNvPr id="5" name="Google Shape;432;p40">
            <a:extLst>
              <a:ext uri="{FF2B5EF4-FFF2-40B4-BE49-F238E27FC236}">
                <a16:creationId xmlns:a16="http://schemas.microsoft.com/office/drawing/2014/main" id="{03D29E93-F760-E35B-6531-777829C396C0}"/>
              </a:ext>
            </a:extLst>
          </p:cNvPr>
          <p:cNvSpPr txBox="1"/>
          <p:nvPr/>
        </p:nvSpPr>
        <p:spPr>
          <a:xfrm>
            <a:off x="3685475" y="1848142"/>
            <a:ext cx="4944175" cy="45348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480"/>
              <a:buFont typeface="Arial"/>
              <a:buNone/>
              <a:tabLst/>
              <a:defRPr/>
            </a:pPr>
            <a:r>
              <a:rPr kumimoji="0" lang="en-US" b="0" i="0" u="none" strike="noStrike" kern="0" cap="none" spc="0" normalizeH="0" baseline="0" noProof="0" dirty="0">
                <a:ln>
                  <a:noFill/>
                </a:ln>
                <a:solidFill>
                  <a:schemeClr val="bg1">
                    <a:lumMod val="50000"/>
                  </a:schemeClr>
                </a:solidFill>
                <a:effectLst/>
                <a:uLnTx/>
                <a:uFillTx/>
                <a:latin typeface="Lato Bold" panose="020F0802020204030203" pitchFamily="34" charset="0"/>
                <a:ea typeface="Century Gothic"/>
                <a:cs typeface="Century Gothic"/>
                <a:sym typeface="Century Gothic"/>
              </a:rPr>
              <a:t>Monthly Turnover Rate </a:t>
            </a:r>
          </a:p>
          <a:p>
            <a:pPr marL="0" marR="0" lvl="0" indent="0" algn="ctr" defTabSz="914400" rtl="0" eaLnBrk="1" fontAlgn="auto" latinLnBrk="0" hangingPunct="1">
              <a:lnSpc>
                <a:spcPct val="90000"/>
              </a:lnSpc>
              <a:spcBef>
                <a:spcPts val="0"/>
              </a:spcBef>
              <a:spcAft>
                <a:spcPts val="0"/>
              </a:spcAft>
              <a:buClr>
                <a:srgbClr val="000000"/>
              </a:buClr>
              <a:buSzPts val="1480"/>
              <a:buFont typeface="Arial"/>
              <a:buNone/>
              <a:tabLst/>
              <a:defRPr/>
            </a:pPr>
            <a:r>
              <a:rPr kumimoji="0" lang="en-US" b="0" i="0" u="none" strike="noStrike" kern="0" cap="none" spc="0" normalizeH="0" baseline="0" noProof="0" dirty="0">
                <a:ln>
                  <a:noFill/>
                </a:ln>
                <a:solidFill>
                  <a:schemeClr val="bg1">
                    <a:lumMod val="50000"/>
                  </a:schemeClr>
                </a:solidFill>
                <a:effectLst/>
                <a:uLnTx/>
                <a:uFillTx/>
                <a:latin typeface="Lato" panose="020F0502020204030203" pitchFamily="34" charset="0"/>
                <a:ea typeface="Century Gothic"/>
                <a:cs typeface="Century Gothic"/>
                <a:sym typeface="Century Gothic"/>
              </a:rPr>
              <a:t>Extreme Values Compared to Average Monthly Turnover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4" name="Google Shape;394;g225e80d4249_0_168"/>
          <p:cNvPicPr preferRelativeResize="0"/>
          <p:nvPr/>
        </p:nvPicPr>
        <p:blipFill>
          <a:blip r:embed="rId3">
            <a:alphaModFix/>
          </a:blip>
          <a:stretch>
            <a:fillRect/>
          </a:stretch>
        </p:blipFill>
        <p:spPr>
          <a:xfrm>
            <a:off x="1664458" y="2105025"/>
            <a:ext cx="8165342" cy="4346352"/>
          </a:xfrm>
          <a:prstGeom prst="rect">
            <a:avLst/>
          </a:prstGeom>
          <a:noFill/>
          <a:ln>
            <a:noFill/>
          </a:ln>
        </p:spPr>
      </p:pic>
      <p:sp>
        <p:nvSpPr>
          <p:cNvPr id="395" name="Google Shape;395;g225e80d4249_0_168"/>
          <p:cNvSpPr txBox="1"/>
          <p:nvPr/>
        </p:nvSpPr>
        <p:spPr>
          <a:xfrm>
            <a:off x="507952" y="6140975"/>
            <a:ext cx="111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Lato"/>
                <a:ea typeface="Lato"/>
                <a:cs typeface="Lato"/>
                <a:sym typeface="Lato"/>
              </a:rPr>
              <a:t>N Size = 24</a:t>
            </a:r>
            <a:endParaRPr dirty="0">
              <a:latin typeface="Lato"/>
              <a:ea typeface="Lato"/>
              <a:cs typeface="Lato"/>
              <a:sym typeface="Lato"/>
            </a:endParaRPr>
          </a:p>
        </p:txBody>
      </p:sp>
      <p:sp>
        <p:nvSpPr>
          <p:cNvPr id="2" name="Title 2">
            <a:extLst>
              <a:ext uri="{FF2B5EF4-FFF2-40B4-BE49-F238E27FC236}">
                <a16:creationId xmlns:a16="http://schemas.microsoft.com/office/drawing/2014/main" id="{46465977-A766-D348-433C-CF5254DE13BE}"/>
              </a:ext>
            </a:extLst>
          </p:cNvPr>
          <p:cNvSpPr txBox="1">
            <a:spLocks/>
          </p:cNvSpPr>
          <p:nvPr/>
        </p:nvSpPr>
        <p:spPr>
          <a:xfrm>
            <a:off x="507952" y="900632"/>
            <a:ext cx="11007773" cy="464793"/>
          </a:xfrm>
          <a:prstGeom prst="rect">
            <a:avLst/>
          </a:prstGeom>
        </p:spPr>
        <p:txBody>
          <a:bodyPr lIns="0" tIns="0" rIns="0" bIns="0"/>
          <a:lstStyle>
            <a:lvl1pPr algn="l" defTabSz="609585" rtl="0" eaLnBrk="1" latinLnBrk="0" hangingPunct="1">
              <a:lnSpc>
                <a:spcPct val="90000"/>
              </a:lnSpc>
              <a:spcBef>
                <a:spcPct val="0"/>
              </a:spcBef>
              <a:buNone/>
              <a:defRPr sz="3200" kern="1200">
                <a:solidFill>
                  <a:schemeClr val="tx1"/>
                </a:solidFill>
                <a:latin typeface="Lato Black" panose="020F0A02020204030203" pitchFamily="34" charset="0"/>
                <a:ea typeface="+mj-ea"/>
                <a:cs typeface="+mj-cs"/>
              </a:defRPr>
            </a:lvl1pPr>
          </a:lstStyle>
          <a:p>
            <a:pPr>
              <a:buClrTx/>
              <a:buFontTx/>
            </a:pPr>
            <a:r>
              <a:rPr lang="en-US" dirty="0">
                <a:solidFill>
                  <a:srgbClr val="000000"/>
                </a:solidFill>
              </a:rPr>
              <a:t>From Simulation: “Attention to Detail” measurement is leading to longer tenure</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2" name="Google Shape;402;g228435a06bf_1_0"/>
          <p:cNvPicPr preferRelativeResize="0"/>
          <p:nvPr/>
        </p:nvPicPr>
        <p:blipFill rotWithShape="1">
          <a:blip r:embed="rId3">
            <a:alphaModFix/>
          </a:blip>
          <a:srcRect/>
          <a:stretch/>
        </p:blipFill>
        <p:spPr>
          <a:xfrm>
            <a:off x="128085" y="2340064"/>
            <a:ext cx="5958390" cy="3117762"/>
          </a:xfrm>
          <a:prstGeom prst="rect">
            <a:avLst/>
          </a:prstGeom>
          <a:noFill/>
          <a:ln>
            <a:noFill/>
          </a:ln>
        </p:spPr>
      </p:pic>
      <p:pic>
        <p:nvPicPr>
          <p:cNvPr id="403" name="Google Shape;403;g228435a06bf_1_0"/>
          <p:cNvPicPr preferRelativeResize="0"/>
          <p:nvPr/>
        </p:nvPicPr>
        <p:blipFill rotWithShape="1">
          <a:blip r:embed="rId4">
            <a:alphaModFix/>
          </a:blip>
          <a:srcRect/>
          <a:stretch/>
        </p:blipFill>
        <p:spPr>
          <a:xfrm>
            <a:off x="6128834" y="2340066"/>
            <a:ext cx="5958390" cy="3089800"/>
          </a:xfrm>
          <a:prstGeom prst="rect">
            <a:avLst/>
          </a:prstGeom>
          <a:noFill/>
          <a:ln>
            <a:noFill/>
          </a:ln>
        </p:spPr>
      </p:pic>
      <p:sp>
        <p:nvSpPr>
          <p:cNvPr id="404" name="Google Shape;404;g228435a06bf_1_0"/>
          <p:cNvSpPr/>
          <p:nvPr/>
        </p:nvSpPr>
        <p:spPr>
          <a:xfrm>
            <a:off x="128085" y="2283200"/>
            <a:ext cx="1374944" cy="426353"/>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g228435a06bf_1_0"/>
          <p:cNvSpPr/>
          <p:nvPr/>
        </p:nvSpPr>
        <p:spPr>
          <a:xfrm>
            <a:off x="6128835" y="2339975"/>
            <a:ext cx="672016" cy="426353"/>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9FF3E3BA-EFD6-182E-D184-2935CB3878DB}"/>
              </a:ext>
            </a:extLst>
          </p:cNvPr>
          <p:cNvSpPr>
            <a:spLocks noGrp="1"/>
          </p:cNvSpPr>
          <p:nvPr>
            <p:ph type="title"/>
          </p:nvPr>
        </p:nvSpPr>
        <p:spPr>
          <a:xfrm>
            <a:off x="507953" y="900632"/>
            <a:ext cx="11541172" cy="763600"/>
          </a:xfrm>
        </p:spPr>
        <p:txBody>
          <a:bodyPr/>
          <a:lstStyle/>
          <a:p>
            <a:r>
              <a:rPr lang="en-US" sz="3100" dirty="0"/>
              <a:t>Prior Optimizations To Both Screening Questions And Interviews Are Showing Correlation With Short Term Turnover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3" name="Google Shape;343;g225e80d4249_0_53"/>
          <p:cNvSpPr txBox="1">
            <a:spLocks noGrp="1"/>
          </p:cNvSpPr>
          <p:nvPr>
            <p:ph type="title"/>
          </p:nvPr>
        </p:nvSpPr>
        <p:spPr>
          <a:xfrm>
            <a:off x="507952" y="944174"/>
            <a:ext cx="11131155" cy="763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0000"/>
              </a:buClr>
              <a:buSzPts val="3200"/>
              <a:buFont typeface="Lato"/>
              <a:buNone/>
            </a:pPr>
            <a:r>
              <a:rPr lang="en-US" dirty="0">
                <a:solidFill>
                  <a:srgbClr val="000000"/>
                </a:solidFill>
              </a:rPr>
              <a:t>By June 67% Of Hires In 2022 Will Have Made It To The 6+ Months Of Tenure. </a:t>
            </a:r>
            <a:endParaRPr lang="en-US" dirty="0"/>
          </a:p>
        </p:txBody>
      </p:sp>
      <p:pic>
        <p:nvPicPr>
          <p:cNvPr id="344" name="Google Shape;344;g225e80d4249_0_53"/>
          <p:cNvPicPr preferRelativeResize="0"/>
          <p:nvPr/>
        </p:nvPicPr>
        <p:blipFill rotWithShape="1">
          <a:blip r:embed="rId3">
            <a:alphaModFix/>
          </a:blip>
          <a:srcRect r="26040"/>
          <a:stretch/>
        </p:blipFill>
        <p:spPr>
          <a:xfrm>
            <a:off x="740250" y="1759875"/>
            <a:ext cx="8904448" cy="3550750"/>
          </a:xfrm>
          <a:prstGeom prst="rect">
            <a:avLst/>
          </a:prstGeom>
          <a:noFill/>
          <a:ln>
            <a:noFill/>
          </a:ln>
        </p:spPr>
      </p:pic>
      <p:pic>
        <p:nvPicPr>
          <p:cNvPr id="346" name="Google Shape;346;g225e80d4249_0_53"/>
          <p:cNvPicPr preferRelativeResize="0"/>
          <p:nvPr/>
        </p:nvPicPr>
        <p:blipFill rotWithShape="1">
          <a:blip r:embed="rId3">
            <a:alphaModFix/>
          </a:blip>
          <a:srcRect l="89023" r="629"/>
          <a:stretch/>
        </p:blipFill>
        <p:spPr>
          <a:xfrm>
            <a:off x="10282175" y="1653625"/>
            <a:ext cx="1245752" cy="3550750"/>
          </a:xfrm>
          <a:prstGeom prst="rect">
            <a:avLst/>
          </a:prstGeom>
          <a:noFill/>
          <a:ln>
            <a:noFill/>
          </a:ln>
        </p:spPr>
      </p:pic>
      <p:grpSp>
        <p:nvGrpSpPr>
          <p:cNvPr id="2" name="Group 1">
            <a:extLst>
              <a:ext uri="{FF2B5EF4-FFF2-40B4-BE49-F238E27FC236}">
                <a16:creationId xmlns:a16="http://schemas.microsoft.com/office/drawing/2014/main" id="{4647C6E5-EB89-ED78-D56D-EBB049E625C1}"/>
              </a:ext>
            </a:extLst>
          </p:cNvPr>
          <p:cNvGrpSpPr/>
          <p:nvPr/>
        </p:nvGrpSpPr>
        <p:grpSpPr>
          <a:xfrm>
            <a:off x="6619104" y="3854650"/>
            <a:ext cx="2069621" cy="2555121"/>
            <a:chOff x="5285836" y="392298"/>
            <a:chExt cx="2069621" cy="2555121"/>
          </a:xfrm>
          <a:solidFill>
            <a:srgbClr val="3CB1E5"/>
          </a:solidFill>
        </p:grpSpPr>
        <p:sp>
          <p:nvSpPr>
            <p:cNvPr id="3" name="Rounded Rectangle 15">
              <a:extLst>
                <a:ext uri="{FF2B5EF4-FFF2-40B4-BE49-F238E27FC236}">
                  <a16:creationId xmlns:a16="http://schemas.microsoft.com/office/drawing/2014/main" id="{D71E4C0D-2447-DB16-0E5A-852B82AE203D}"/>
                </a:ext>
              </a:extLst>
            </p:cNvPr>
            <p:cNvSpPr/>
            <p:nvPr/>
          </p:nvSpPr>
          <p:spPr>
            <a:xfrm>
              <a:off x="5285836" y="1724370"/>
              <a:ext cx="2069621" cy="1223049"/>
            </a:xfrm>
            <a:prstGeom prst="roundRect">
              <a:avLst/>
            </a:prstGeom>
            <a:solidFill>
              <a:srgbClr val="F7F8F9"/>
            </a:solidFill>
            <a:ln w="28575">
              <a:solidFill>
                <a:srgbClr val="F21D8D"/>
              </a:solidFill>
            </a:ln>
            <a:effectLst>
              <a:outerShdw blurRad="185738" algn="bl" rotWithShape="0">
                <a:srgbClr val="07223B">
                  <a:alpha val="15690"/>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400" b="1" i="0" u="none" strike="noStrike" kern="0" cap="none" spc="0" normalizeH="0" baseline="0" noProof="0" dirty="0">
                  <a:ln>
                    <a:noFill/>
                  </a:ln>
                  <a:solidFill>
                    <a:srgbClr val="F21D8D"/>
                  </a:solidFill>
                  <a:effectLst/>
                  <a:uLnTx/>
                  <a:uFillTx/>
                  <a:latin typeface="Lato"/>
                  <a:ea typeface="Lato"/>
                  <a:cs typeface="Lato"/>
                  <a:sym typeface="Arial"/>
                </a:rPr>
                <a:t>6/9 employees still employed have already achieved 6+ months of tenure. </a:t>
              </a:r>
            </a:p>
          </p:txBody>
        </p:sp>
        <p:cxnSp>
          <p:nvCxnSpPr>
            <p:cNvPr id="4" name="Straight Connector 3">
              <a:extLst>
                <a:ext uri="{FF2B5EF4-FFF2-40B4-BE49-F238E27FC236}">
                  <a16:creationId xmlns:a16="http://schemas.microsoft.com/office/drawing/2014/main" id="{C4C84425-A75D-4202-A3AF-899044D64841}"/>
                </a:ext>
              </a:extLst>
            </p:cNvPr>
            <p:cNvCxnSpPr>
              <a:cxnSpLocks/>
            </p:cNvCxnSpPr>
            <p:nvPr/>
          </p:nvCxnSpPr>
          <p:spPr>
            <a:xfrm flipH="1">
              <a:off x="6818625" y="402442"/>
              <a:ext cx="439843" cy="1321928"/>
            </a:xfrm>
            <a:prstGeom prst="line">
              <a:avLst/>
            </a:prstGeom>
            <a:grpFill/>
            <a:ln w="28575">
              <a:solidFill>
                <a:srgbClr val="F21D8D"/>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48FF8222-AED5-E193-E199-4EB72B144526}"/>
                </a:ext>
              </a:extLst>
            </p:cNvPr>
            <p:cNvSpPr/>
            <p:nvPr/>
          </p:nvSpPr>
          <p:spPr>
            <a:xfrm rot="1714117">
              <a:off x="7159121" y="392298"/>
              <a:ext cx="166636" cy="166636"/>
            </a:xfrm>
            <a:prstGeom prst="ellipse">
              <a:avLst/>
            </a:prstGeom>
            <a:solidFill>
              <a:srgbClr val="F21D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4" name="Google Shape;354;g225e80d4249_0_61"/>
          <p:cNvPicPr preferRelativeResize="0"/>
          <p:nvPr/>
        </p:nvPicPr>
        <p:blipFill rotWithShape="1">
          <a:blip r:embed="rId3">
            <a:alphaModFix/>
          </a:blip>
          <a:srcRect t="1416" r="8272"/>
          <a:stretch/>
        </p:blipFill>
        <p:spPr>
          <a:xfrm>
            <a:off x="1100450" y="1872343"/>
            <a:ext cx="9164575" cy="4621231"/>
          </a:xfrm>
          <a:prstGeom prst="rect">
            <a:avLst/>
          </a:prstGeom>
          <a:noFill/>
          <a:ln>
            <a:noFill/>
          </a:ln>
        </p:spPr>
      </p:pic>
      <p:sp>
        <p:nvSpPr>
          <p:cNvPr id="357" name="Google Shape;357;g225e80d4249_0_61"/>
          <p:cNvSpPr txBox="1"/>
          <p:nvPr/>
        </p:nvSpPr>
        <p:spPr>
          <a:xfrm flipH="1">
            <a:off x="4678200" y="2012200"/>
            <a:ext cx="33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Lato"/>
                <a:ea typeface="Lato"/>
                <a:cs typeface="Lato"/>
                <a:sym typeface="Lato"/>
              </a:rPr>
              <a:t>7</a:t>
            </a:r>
            <a:endParaRPr b="1">
              <a:latin typeface="Lato"/>
              <a:ea typeface="Lato"/>
              <a:cs typeface="Lato"/>
              <a:sym typeface="Lato"/>
            </a:endParaRPr>
          </a:p>
        </p:txBody>
      </p:sp>
      <p:sp>
        <p:nvSpPr>
          <p:cNvPr id="358" name="Google Shape;358;g225e80d4249_0_61"/>
          <p:cNvSpPr txBox="1"/>
          <p:nvPr/>
        </p:nvSpPr>
        <p:spPr>
          <a:xfrm flipH="1">
            <a:off x="5595275" y="2012200"/>
            <a:ext cx="33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Lato"/>
                <a:ea typeface="Lato"/>
                <a:cs typeface="Lato"/>
                <a:sym typeface="Lato"/>
              </a:rPr>
              <a:t>8</a:t>
            </a:r>
            <a:endParaRPr>
              <a:latin typeface="Lato"/>
              <a:ea typeface="Lato"/>
              <a:cs typeface="Lato"/>
              <a:sym typeface="Lato"/>
            </a:endParaRPr>
          </a:p>
        </p:txBody>
      </p:sp>
      <p:sp>
        <p:nvSpPr>
          <p:cNvPr id="359" name="Google Shape;359;g225e80d4249_0_61"/>
          <p:cNvSpPr txBox="1"/>
          <p:nvPr/>
        </p:nvSpPr>
        <p:spPr>
          <a:xfrm flipH="1">
            <a:off x="6512375" y="2012200"/>
            <a:ext cx="50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Lato"/>
                <a:ea typeface="Lato"/>
                <a:cs typeface="Lato"/>
                <a:sym typeface="Lato"/>
              </a:rPr>
              <a:t>16</a:t>
            </a:r>
            <a:endParaRPr b="1">
              <a:latin typeface="Lato"/>
              <a:ea typeface="Lato"/>
              <a:cs typeface="Lato"/>
              <a:sym typeface="Lato"/>
            </a:endParaRPr>
          </a:p>
        </p:txBody>
      </p:sp>
      <p:sp>
        <p:nvSpPr>
          <p:cNvPr id="360" name="Google Shape;360;g225e80d4249_0_61"/>
          <p:cNvSpPr txBox="1"/>
          <p:nvPr/>
        </p:nvSpPr>
        <p:spPr>
          <a:xfrm flipH="1">
            <a:off x="7429425" y="2012200"/>
            <a:ext cx="33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Lato"/>
                <a:ea typeface="Lato"/>
                <a:cs typeface="Lato"/>
                <a:sym typeface="Lato"/>
              </a:rPr>
              <a:t>8</a:t>
            </a:r>
            <a:endParaRPr b="1">
              <a:latin typeface="Lato"/>
              <a:ea typeface="Lato"/>
              <a:cs typeface="Lato"/>
              <a:sym typeface="Lato"/>
            </a:endParaRPr>
          </a:p>
        </p:txBody>
      </p:sp>
      <p:sp>
        <p:nvSpPr>
          <p:cNvPr id="361" name="Google Shape;361;g225e80d4249_0_61"/>
          <p:cNvSpPr txBox="1"/>
          <p:nvPr/>
        </p:nvSpPr>
        <p:spPr>
          <a:xfrm flipH="1">
            <a:off x="8346500" y="2012200"/>
            <a:ext cx="33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Lato"/>
                <a:ea typeface="Lato"/>
                <a:cs typeface="Lato"/>
                <a:sym typeface="Lato"/>
              </a:rPr>
              <a:t>5</a:t>
            </a:r>
            <a:endParaRPr b="1">
              <a:latin typeface="Lato"/>
              <a:ea typeface="Lato"/>
              <a:cs typeface="Lato"/>
              <a:sym typeface="Lato"/>
            </a:endParaRPr>
          </a:p>
        </p:txBody>
      </p:sp>
      <p:sp>
        <p:nvSpPr>
          <p:cNvPr id="362" name="Google Shape;362;g225e80d4249_0_61"/>
          <p:cNvSpPr txBox="1"/>
          <p:nvPr/>
        </p:nvSpPr>
        <p:spPr>
          <a:xfrm flipH="1">
            <a:off x="3761125" y="2012200"/>
            <a:ext cx="33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Lato"/>
                <a:ea typeface="Lato"/>
                <a:cs typeface="Lato"/>
                <a:sym typeface="Lato"/>
              </a:rPr>
              <a:t>1</a:t>
            </a:r>
            <a:endParaRPr b="1">
              <a:latin typeface="Lato"/>
              <a:ea typeface="Lato"/>
              <a:cs typeface="Lato"/>
              <a:sym typeface="Lato"/>
            </a:endParaRPr>
          </a:p>
        </p:txBody>
      </p:sp>
      <p:sp>
        <p:nvSpPr>
          <p:cNvPr id="363" name="Google Shape;363;g225e80d4249_0_61"/>
          <p:cNvSpPr txBox="1"/>
          <p:nvPr/>
        </p:nvSpPr>
        <p:spPr>
          <a:xfrm flipH="1">
            <a:off x="2844050" y="2012200"/>
            <a:ext cx="33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Lato"/>
                <a:ea typeface="Lato"/>
                <a:cs typeface="Lato"/>
                <a:sym typeface="Lato"/>
              </a:rPr>
              <a:t>4</a:t>
            </a:r>
            <a:endParaRPr b="1">
              <a:latin typeface="Lato"/>
              <a:ea typeface="Lato"/>
              <a:cs typeface="Lato"/>
              <a:sym typeface="Lato"/>
            </a:endParaRPr>
          </a:p>
        </p:txBody>
      </p:sp>
      <p:sp>
        <p:nvSpPr>
          <p:cNvPr id="364" name="Google Shape;364;g225e80d4249_0_61"/>
          <p:cNvSpPr txBox="1"/>
          <p:nvPr/>
        </p:nvSpPr>
        <p:spPr>
          <a:xfrm flipH="1">
            <a:off x="1926975" y="2012200"/>
            <a:ext cx="33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Lato"/>
                <a:ea typeface="Lato"/>
                <a:cs typeface="Lato"/>
                <a:sym typeface="Lato"/>
              </a:rPr>
              <a:t>1</a:t>
            </a:r>
            <a:endParaRPr b="1">
              <a:latin typeface="Lato"/>
              <a:ea typeface="Lato"/>
              <a:cs typeface="Lato"/>
              <a:sym typeface="Lato"/>
            </a:endParaRPr>
          </a:p>
        </p:txBody>
      </p:sp>
      <p:sp>
        <p:nvSpPr>
          <p:cNvPr id="2" name="Title 1">
            <a:extLst>
              <a:ext uri="{FF2B5EF4-FFF2-40B4-BE49-F238E27FC236}">
                <a16:creationId xmlns:a16="http://schemas.microsoft.com/office/drawing/2014/main" id="{5D152F1E-57A4-7579-56A9-32FFCB7929C8}"/>
              </a:ext>
            </a:extLst>
          </p:cNvPr>
          <p:cNvSpPr>
            <a:spLocks noGrp="1"/>
          </p:cNvSpPr>
          <p:nvPr>
            <p:ph type="title"/>
          </p:nvPr>
        </p:nvSpPr>
        <p:spPr>
          <a:xfrm>
            <a:off x="507952" y="900632"/>
            <a:ext cx="4366501" cy="550797"/>
          </a:xfrm>
        </p:spPr>
        <p:txBody>
          <a:bodyPr/>
          <a:lstStyle/>
          <a:p>
            <a:r>
              <a:rPr lang="en-US" dirty="0"/>
              <a:t>Satisfaction Tracking</a:t>
            </a:r>
          </a:p>
        </p:txBody>
      </p:sp>
      <p:grpSp>
        <p:nvGrpSpPr>
          <p:cNvPr id="5" name="Group 4">
            <a:extLst>
              <a:ext uri="{FF2B5EF4-FFF2-40B4-BE49-F238E27FC236}">
                <a16:creationId xmlns:a16="http://schemas.microsoft.com/office/drawing/2014/main" id="{8ADDF8B8-9D3D-36AC-AAEA-0A50F8102D31}"/>
              </a:ext>
            </a:extLst>
          </p:cNvPr>
          <p:cNvGrpSpPr/>
          <p:nvPr/>
        </p:nvGrpSpPr>
        <p:grpSpPr>
          <a:xfrm>
            <a:off x="6799430" y="819388"/>
            <a:ext cx="2069621" cy="1855822"/>
            <a:chOff x="7150271" y="1588615"/>
            <a:chExt cx="2069621" cy="1855822"/>
          </a:xfrm>
          <a:solidFill>
            <a:srgbClr val="3CB1E5"/>
          </a:solidFill>
        </p:grpSpPr>
        <p:cxnSp>
          <p:nvCxnSpPr>
            <p:cNvPr id="7" name="Straight Connector 6">
              <a:extLst>
                <a:ext uri="{FF2B5EF4-FFF2-40B4-BE49-F238E27FC236}">
                  <a16:creationId xmlns:a16="http://schemas.microsoft.com/office/drawing/2014/main" id="{7894ABE0-404D-D015-1AD7-A04BAE637140}"/>
                </a:ext>
              </a:extLst>
            </p:cNvPr>
            <p:cNvCxnSpPr>
              <a:cxnSpLocks/>
            </p:cNvCxnSpPr>
            <p:nvPr/>
          </p:nvCxnSpPr>
          <p:spPr>
            <a:xfrm flipH="1">
              <a:off x="8167709" y="2781427"/>
              <a:ext cx="17373" cy="579692"/>
            </a:xfrm>
            <a:prstGeom prst="line">
              <a:avLst/>
            </a:prstGeom>
            <a:grpFill/>
            <a:ln w="28575">
              <a:solidFill>
                <a:srgbClr val="F21D8D"/>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A3BA4CE6-AB09-5089-3052-4F7335FD5661}"/>
                </a:ext>
              </a:extLst>
            </p:cNvPr>
            <p:cNvSpPr/>
            <p:nvPr/>
          </p:nvSpPr>
          <p:spPr>
            <a:xfrm rot="1714117">
              <a:off x="8095243" y="3277801"/>
              <a:ext cx="166636" cy="166636"/>
            </a:xfrm>
            <a:prstGeom prst="ellipse">
              <a:avLst/>
            </a:prstGeom>
            <a:solidFill>
              <a:srgbClr val="F21D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Rounded Rectangle 15">
              <a:extLst>
                <a:ext uri="{FF2B5EF4-FFF2-40B4-BE49-F238E27FC236}">
                  <a16:creationId xmlns:a16="http://schemas.microsoft.com/office/drawing/2014/main" id="{E10B4F75-0CA9-AB55-05CD-1A788C9E3B85}"/>
                </a:ext>
              </a:extLst>
            </p:cNvPr>
            <p:cNvSpPr/>
            <p:nvPr/>
          </p:nvSpPr>
          <p:spPr>
            <a:xfrm>
              <a:off x="7150271" y="1588615"/>
              <a:ext cx="2069621" cy="1223049"/>
            </a:xfrm>
            <a:prstGeom prst="roundRect">
              <a:avLst/>
            </a:prstGeom>
            <a:solidFill>
              <a:srgbClr val="F7F8F9"/>
            </a:solidFill>
            <a:ln w="28575">
              <a:solidFill>
                <a:srgbClr val="F21D8D"/>
              </a:solidFill>
            </a:ln>
            <a:effectLst>
              <a:outerShdw blurRad="185738" algn="bl" rotWithShape="0">
                <a:srgbClr val="07223B">
                  <a:alpha val="15690"/>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400" b="1" i="0" u="none" strike="noStrike" kern="0" cap="none" spc="0" normalizeH="0" baseline="0" noProof="0" dirty="0">
                  <a:ln>
                    <a:noFill/>
                  </a:ln>
                  <a:solidFill>
                    <a:srgbClr val="F21D8D"/>
                  </a:solidFill>
                  <a:effectLst/>
                  <a:uLnTx/>
                  <a:uFillTx/>
                  <a:latin typeface="Lato"/>
                  <a:ea typeface="Lato"/>
                  <a:cs typeface="Lato"/>
                  <a:sym typeface="Arial"/>
                </a:rPr>
                <a:t>Under Satisfied Employees have reduced since 2020</a:t>
              </a:r>
            </a:p>
          </p:txBody>
        </p:sp>
      </p:grpSp>
      <p:grpSp>
        <p:nvGrpSpPr>
          <p:cNvPr id="9" name="Group 8">
            <a:extLst>
              <a:ext uri="{FF2B5EF4-FFF2-40B4-BE49-F238E27FC236}">
                <a16:creationId xmlns:a16="http://schemas.microsoft.com/office/drawing/2014/main" id="{8DD4DBFF-6936-5853-72E8-6470FB3B2877}"/>
              </a:ext>
            </a:extLst>
          </p:cNvPr>
          <p:cNvGrpSpPr/>
          <p:nvPr/>
        </p:nvGrpSpPr>
        <p:grpSpPr>
          <a:xfrm>
            <a:off x="8482565" y="4321036"/>
            <a:ext cx="2890794" cy="1223049"/>
            <a:chOff x="1576401" y="1112845"/>
            <a:chExt cx="2890794" cy="1223049"/>
          </a:xfrm>
          <a:solidFill>
            <a:srgbClr val="3CB1E5"/>
          </a:solidFill>
        </p:grpSpPr>
        <p:cxnSp>
          <p:nvCxnSpPr>
            <p:cNvPr id="11" name="Straight Connector 10">
              <a:extLst>
                <a:ext uri="{FF2B5EF4-FFF2-40B4-BE49-F238E27FC236}">
                  <a16:creationId xmlns:a16="http://schemas.microsoft.com/office/drawing/2014/main" id="{4F753366-940B-D747-A128-840170E81A8D}"/>
                </a:ext>
              </a:extLst>
            </p:cNvPr>
            <p:cNvCxnSpPr>
              <a:cxnSpLocks/>
            </p:cNvCxnSpPr>
            <p:nvPr/>
          </p:nvCxnSpPr>
          <p:spPr>
            <a:xfrm flipH="1">
              <a:off x="1693720" y="1805536"/>
              <a:ext cx="1153716" cy="0"/>
            </a:xfrm>
            <a:prstGeom prst="line">
              <a:avLst/>
            </a:prstGeom>
            <a:grpFill/>
            <a:ln w="28575">
              <a:solidFill>
                <a:srgbClr val="F21D8D"/>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3B1E53C-D86B-24A4-F676-8AB894474399}"/>
                </a:ext>
              </a:extLst>
            </p:cNvPr>
            <p:cNvSpPr/>
            <p:nvPr/>
          </p:nvSpPr>
          <p:spPr>
            <a:xfrm rot="1714117">
              <a:off x="1576401" y="1722218"/>
              <a:ext cx="166636" cy="166636"/>
            </a:xfrm>
            <a:prstGeom prst="ellipse">
              <a:avLst/>
            </a:prstGeom>
            <a:solidFill>
              <a:srgbClr val="F21D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 name="Rounded Rectangle 15">
              <a:extLst>
                <a:ext uri="{FF2B5EF4-FFF2-40B4-BE49-F238E27FC236}">
                  <a16:creationId xmlns:a16="http://schemas.microsoft.com/office/drawing/2014/main" id="{5E1EE032-FEA7-7BEF-AD58-9BC69F280317}"/>
                </a:ext>
              </a:extLst>
            </p:cNvPr>
            <p:cNvSpPr/>
            <p:nvPr/>
          </p:nvSpPr>
          <p:spPr>
            <a:xfrm>
              <a:off x="2397574" y="1112845"/>
              <a:ext cx="2069621" cy="1223049"/>
            </a:xfrm>
            <a:prstGeom prst="roundRect">
              <a:avLst/>
            </a:prstGeom>
            <a:solidFill>
              <a:srgbClr val="F7F8F9"/>
            </a:solidFill>
            <a:ln w="28575">
              <a:solidFill>
                <a:srgbClr val="F21D8D"/>
              </a:solidFill>
            </a:ln>
            <a:effectLst>
              <a:outerShdw blurRad="185738" algn="bl" rotWithShape="0">
                <a:srgbClr val="07223B">
                  <a:alpha val="15690"/>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400" b="1" i="0" u="none" strike="noStrike" kern="0" cap="none" spc="0" normalizeH="0" baseline="0" noProof="0" dirty="0">
                  <a:ln>
                    <a:noFill/>
                  </a:ln>
                  <a:solidFill>
                    <a:srgbClr val="F21D8D"/>
                  </a:solidFill>
                  <a:effectLst/>
                  <a:uLnTx/>
                  <a:uFillTx/>
                  <a:latin typeface="Lato"/>
                  <a:ea typeface="Lato"/>
                  <a:cs typeface="Lato"/>
                  <a:sym typeface="Arial"/>
                </a:rPr>
                <a:t>Collecting updated Satisfaction data can help us focus our efforts in reducing turnover</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2" name="Google Shape;412;p15"/>
          <p:cNvPicPr preferRelativeResize="0"/>
          <p:nvPr/>
        </p:nvPicPr>
        <p:blipFill rotWithShape="1">
          <a:blip r:embed="rId3">
            <a:alphaModFix/>
          </a:blip>
          <a:srcRect/>
          <a:stretch/>
        </p:blipFill>
        <p:spPr>
          <a:xfrm>
            <a:off x="1828509" y="1570459"/>
            <a:ext cx="3919621" cy="5287541"/>
          </a:xfrm>
          <a:prstGeom prst="rect">
            <a:avLst/>
          </a:prstGeom>
          <a:noFill/>
          <a:ln>
            <a:noFill/>
          </a:ln>
        </p:spPr>
      </p:pic>
      <p:sp>
        <p:nvSpPr>
          <p:cNvPr id="414" name="Google Shape;414;p15"/>
          <p:cNvSpPr txBox="1"/>
          <p:nvPr/>
        </p:nvSpPr>
        <p:spPr>
          <a:xfrm>
            <a:off x="7068687" y="3182917"/>
            <a:ext cx="4078799" cy="16311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000" b="0" i="0" u="none" strike="noStrike" cap="none" dirty="0">
                <a:solidFill>
                  <a:srgbClr val="3CB1E5"/>
                </a:solidFill>
                <a:latin typeface="Lato Bold" panose="020F0802020204030203" pitchFamily="34" charset="0"/>
                <a:ea typeface="Lato"/>
                <a:cs typeface="Lato"/>
                <a:sym typeface="Lato"/>
              </a:rPr>
              <a:t>We have discovered that employees who selected “None” or “Less than 1 year” made it to 90 days of tenure at higher rates than those who had more experience.</a:t>
            </a:r>
            <a:endParaRPr sz="1600" b="0" i="0" u="none" strike="noStrike" cap="none" dirty="0">
              <a:solidFill>
                <a:srgbClr val="3CB1E5"/>
              </a:solidFill>
              <a:latin typeface="Lato Bold" panose="020F0802020204030203" pitchFamily="34" charset="0"/>
              <a:sym typeface="Arial"/>
            </a:endParaRPr>
          </a:p>
        </p:txBody>
      </p:sp>
      <p:sp>
        <p:nvSpPr>
          <p:cNvPr id="415" name="Google Shape;415;p15"/>
          <p:cNvSpPr txBox="1"/>
          <p:nvPr/>
        </p:nvSpPr>
        <p:spPr>
          <a:xfrm>
            <a:off x="2615846" y="2238444"/>
            <a:ext cx="127178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2"/>
                </a:solidFill>
                <a:latin typeface="Lato"/>
                <a:ea typeface="Lato"/>
                <a:cs typeface="Lato"/>
                <a:sym typeface="Lato"/>
              </a:rPr>
              <a:t>Population =24</a:t>
            </a:r>
            <a:endParaRPr sz="1400" b="0" i="0" u="none" strike="noStrike" cap="none">
              <a:solidFill>
                <a:srgbClr val="000000"/>
              </a:solidFill>
              <a:latin typeface="Arial"/>
              <a:ea typeface="Arial"/>
              <a:cs typeface="Arial"/>
              <a:sym typeface="Arial"/>
            </a:endParaRPr>
          </a:p>
        </p:txBody>
      </p:sp>
      <p:sp>
        <p:nvSpPr>
          <p:cNvPr id="416" name="Google Shape;416;p15"/>
          <p:cNvSpPr txBox="1"/>
          <p:nvPr/>
        </p:nvSpPr>
        <p:spPr>
          <a:xfrm>
            <a:off x="2615846" y="3182917"/>
            <a:ext cx="127178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2"/>
                </a:solidFill>
                <a:latin typeface="Lato"/>
                <a:ea typeface="Lato"/>
                <a:cs typeface="Lato"/>
                <a:sym typeface="Lato"/>
              </a:rPr>
              <a:t>Population =21</a:t>
            </a:r>
            <a:endParaRPr sz="1400" b="0" i="0" u="none" strike="noStrike" cap="none">
              <a:solidFill>
                <a:srgbClr val="000000"/>
              </a:solidFill>
              <a:latin typeface="Arial"/>
              <a:ea typeface="Arial"/>
              <a:cs typeface="Arial"/>
              <a:sym typeface="Arial"/>
            </a:endParaRPr>
          </a:p>
        </p:txBody>
      </p:sp>
      <p:sp>
        <p:nvSpPr>
          <p:cNvPr id="417" name="Google Shape;417;p15"/>
          <p:cNvSpPr txBox="1"/>
          <p:nvPr/>
        </p:nvSpPr>
        <p:spPr>
          <a:xfrm>
            <a:off x="2615846" y="4075729"/>
            <a:ext cx="127178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2"/>
                </a:solidFill>
                <a:latin typeface="Lato"/>
                <a:ea typeface="Lato"/>
                <a:cs typeface="Lato"/>
                <a:sym typeface="Lato"/>
              </a:rPr>
              <a:t>Population =23</a:t>
            </a:r>
            <a:endParaRPr sz="1400" b="0" i="0" u="none" strike="noStrike" cap="none">
              <a:solidFill>
                <a:srgbClr val="000000"/>
              </a:solidFill>
              <a:latin typeface="Arial"/>
              <a:ea typeface="Arial"/>
              <a:cs typeface="Arial"/>
              <a:sym typeface="Arial"/>
            </a:endParaRPr>
          </a:p>
        </p:txBody>
      </p:sp>
      <p:sp>
        <p:nvSpPr>
          <p:cNvPr id="418" name="Google Shape;418;p15"/>
          <p:cNvSpPr txBox="1"/>
          <p:nvPr/>
        </p:nvSpPr>
        <p:spPr>
          <a:xfrm>
            <a:off x="2615846" y="4968541"/>
            <a:ext cx="127178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2"/>
                </a:solidFill>
                <a:latin typeface="Lato"/>
                <a:ea typeface="Lato"/>
                <a:cs typeface="Lato"/>
                <a:sym typeface="Lato"/>
              </a:rPr>
              <a:t>Population =32</a:t>
            </a:r>
            <a:endParaRPr sz="1400" b="0" i="0" u="none" strike="noStrike" cap="none">
              <a:solidFill>
                <a:srgbClr val="000000"/>
              </a:solidFill>
              <a:latin typeface="Arial"/>
              <a:ea typeface="Arial"/>
              <a:cs typeface="Arial"/>
              <a:sym typeface="Arial"/>
            </a:endParaRPr>
          </a:p>
        </p:txBody>
      </p:sp>
      <p:sp>
        <p:nvSpPr>
          <p:cNvPr id="419" name="Google Shape;419;p15"/>
          <p:cNvSpPr txBox="1"/>
          <p:nvPr/>
        </p:nvSpPr>
        <p:spPr>
          <a:xfrm>
            <a:off x="2615845" y="5841452"/>
            <a:ext cx="127178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2"/>
                </a:solidFill>
                <a:latin typeface="Lato"/>
                <a:ea typeface="Lato"/>
                <a:cs typeface="Lato"/>
                <a:sym typeface="Lato"/>
              </a:rPr>
              <a:t>Population =22</a:t>
            </a:r>
            <a:endParaRPr sz="1400" b="0" i="0" u="none" strike="noStrike" cap="none">
              <a:solidFill>
                <a:srgbClr val="000000"/>
              </a:solidFill>
              <a:latin typeface="Arial"/>
              <a:ea typeface="Arial"/>
              <a:cs typeface="Arial"/>
              <a:sym typeface="Arial"/>
            </a:endParaRPr>
          </a:p>
        </p:txBody>
      </p:sp>
      <p:sp>
        <p:nvSpPr>
          <p:cNvPr id="420" name="Google Shape;420;p15"/>
          <p:cNvSpPr/>
          <p:nvPr/>
        </p:nvSpPr>
        <p:spPr>
          <a:xfrm>
            <a:off x="1828514" y="1840815"/>
            <a:ext cx="4078800" cy="187050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Calibri"/>
              <a:ea typeface="Calibri"/>
              <a:cs typeface="Calibri"/>
              <a:sym typeface="Calibri"/>
            </a:endParaRPr>
          </a:p>
        </p:txBody>
      </p:sp>
      <p:sp>
        <p:nvSpPr>
          <p:cNvPr id="2" name="Title 1">
            <a:extLst>
              <a:ext uri="{FF2B5EF4-FFF2-40B4-BE49-F238E27FC236}">
                <a16:creationId xmlns:a16="http://schemas.microsoft.com/office/drawing/2014/main" id="{728E0405-DE62-C262-D728-02D1F6063D21}"/>
              </a:ext>
            </a:extLst>
          </p:cNvPr>
          <p:cNvSpPr>
            <a:spLocks noGrp="1"/>
          </p:cNvSpPr>
          <p:nvPr>
            <p:ph type="title"/>
          </p:nvPr>
        </p:nvSpPr>
        <p:spPr/>
        <p:txBody>
          <a:bodyPr/>
          <a:lstStyle/>
          <a:p>
            <a:r>
              <a:rPr lang="en-US" dirty="0"/>
              <a:t>Call Center Experience Does Not Play Into Employee Tenure</a:t>
            </a:r>
            <a:br>
              <a:rPr lang="en-US" dirty="0"/>
            </a:b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17"/>
          <p:cNvPicPr preferRelativeResize="0"/>
          <p:nvPr/>
        </p:nvPicPr>
        <p:blipFill rotWithShape="1">
          <a:blip r:embed="rId3">
            <a:alphaModFix/>
          </a:blip>
          <a:srcRect t="24012" r="56203"/>
          <a:stretch/>
        </p:blipFill>
        <p:spPr>
          <a:xfrm>
            <a:off x="1030514" y="2042232"/>
            <a:ext cx="5608376" cy="4621649"/>
          </a:xfrm>
          <a:prstGeom prst="rect">
            <a:avLst/>
          </a:prstGeom>
          <a:noFill/>
          <a:ln>
            <a:noFill/>
          </a:ln>
        </p:spPr>
      </p:pic>
      <p:sp>
        <p:nvSpPr>
          <p:cNvPr id="430" name="Google Shape;430;p17"/>
          <p:cNvSpPr txBox="1"/>
          <p:nvPr/>
        </p:nvSpPr>
        <p:spPr>
          <a:xfrm>
            <a:off x="2073949" y="2391755"/>
            <a:ext cx="1291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2"/>
                </a:solidFill>
                <a:latin typeface="Lato"/>
                <a:ea typeface="Lato"/>
                <a:cs typeface="Lato"/>
                <a:sym typeface="Lato"/>
              </a:rPr>
              <a:t>Population =10</a:t>
            </a:r>
            <a:endParaRPr sz="1400" b="0" i="0" u="none" strike="noStrike" cap="none">
              <a:solidFill>
                <a:srgbClr val="000000"/>
              </a:solidFill>
              <a:latin typeface="Arial"/>
              <a:ea typeface="Arial"/>
              <a:cs typeface="Arial"/>
              <a:sym typeface="Arial"/>
            </a:endParaRPr>
          </a:p>
        </p:txBody>
      </p:sp>
      <p:sp>
        <p:nvSpPr>
          <p:cNvPr id="431" name="Google Shape;431;p17"/>
          <p:cNvSpPr txBox="1"/>
          <p:nvPr/>
        </p:nvSpPr>
        <p:spPr>
          <a:xfrm>
            <a:off x="2073928" y="3467716"/>
            <a:ext cx="1291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2"/>
                </a:solidFill>
                <a:latin typeface="Lato"/>
                <a:ea typeface="Lato"/>
                <a:cs typeface="Lato"/>
                <a:sym typeface="Lato"/>
              </a:rPr>
              <a:t>Population =95</a:t>
            </a:r>
            <a:endParaRPr sz="1400" b="0" i="0" u="none" strike="noStrike" cap="none">
              <a:solidFill>
                <a:srgbClr val="000000"/>
              </a:solidFill>
              <a:latin typeface="Arial"/>
              <a:ea typeface="Arial"/>
              <a:cs typeface="Arial"/>
              <a:sym typeface="Arial"/>
            </a:endParaRPr>
          </a:p>
        </p:txBody>
      </p:sp>
      <p:sp>
        <p:nvSpPr>
          <p:cNvPr id="432" name="Google Shape;432;p17"/>
          <p:cNvSpPr txBox="1"/>
          <p:nvPr/>
        </p:nvSpPr>
        <p:spPr>
          <a:xfrm>
            <a:off x="2073931" y="4543661"/>
            <a:ext cx="1291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2"/>
                </a:solidFill>
                <a:latin typeface="Lato"/>
                <a:ea typeface="Lato"/>
                <a:cs typeface="Lato"/>
                <a:sym typeface="Lato"/>
              </a:rPr>
              <a:t>Population =15</a:t>
            </a:r>
            <a:endParaRPr sz="1400" b="0" i="0" u="none" strike="noStrike" cap="none">
              <a:solidFill>
                <a:srgbClr val="000000"/>
              </a:solidFill>
              <a:latin typeface="Arial"/>
              <a:ea typeface="Arial"/>
              <a:cs typeface="Arial"/>
              <a:sym typeface="Arial"/>
            </a:endParaRPr>
          </a:p>
        </p:txBody>
      </p:sp>
      <p:sp>
        <p:nvSpPr>
          <p:cNvPr id="433" name="Google Shape;433;p17"/>
          <p:cNvSpPr/>
          <p:nvPr/>
        </p:nvSpPr>
        <p:spPr>
          <a:xfrm>
            <a:off x="1450914" y="3093907"/>
            <a:ext cx="2940300" cy="102450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Calibri"/>
              <a:ea typeface="Calibri"/>
              <a:cs typeface="Calibri"/>
              <a:sym typeface="Calibri"/>
            </a:endParaRPr>
          </a:p>
        </p:txBody>
      </p:sp>
      <p:sp>
        <p:nvSpPr>
          <p:cNvPr id="2" name="Title 1">
            <a:extLst>
              <a:ext uri="{FF2B5EF4-FFF2-40B4-BE49-F238E27FC236}">
                <a16:creationId xmlns:a16="http://schemas.microsoft.com/office/drawing/2014/main" id="{1C4B8303-5B85-D0B7-87ED-FD56A789EAE1}"/>
              </a:ext>
            </a:extLst>
          </p:cNvPr>
          <p:cNvSpPr>
            <a:spLocks noGrp="1"/>
          </p:cNvSpPr>
          <p:nvPr>
            <p:ph type="title"/>
          </p:nvPr>
        </p:nvSpPr>
        <p:spPr/>
        <p:txBody>
          <a:bodyPr/>
          <a:lstStyle/>
          <a:p>
            <a:r>
              <a:rPr lang="en-US" dirty="0"/>
              <a:t>People With Less Customer Service Experience Tend To Stay Longer Than Those Who Have Higher</a:t>
            </a:r>
          </a:p>
        </p:txBody>
      </p:sp>
      <p:sp>
        <p:nvSpPr>
          <p:cNvPr id="5" name="Google Shape;414;p15">
            <a:extLst>
              <a:ext uri="{FF2B5EF4-FFF2-40B4-BE49-F238E27FC236}">
                <a16:creationId xmlns:a16="http://schemas.microsoft.com/office/drawing/2014/main" id="{7481C324-4568-CA43-45E9-AAF18CA89DC0}"/>
              </a:ext>
            </a:extLst>
          </p:cNvPr>
          <p:cNvSpPr txBox="1"/>
          <p:nvPr/>
        </p:nvSpPr>
        <p:spPr>
          <a:xfrm>
            <a:off x="7270673" y="3467716"/>
            <a:ext cx="3861785"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000" b="0" i="0" u="none" strike="noStrike" cap="none" dirty="0">
                <a:solidFill>
                  <a:srgbClr val="3CB1E5"/>
                </a:solidFill>
                <a:latin typeface="Lato Bold" panose="020F0802020204030203" pitchFamily="34" charset="0"/>
                <a:ea typeface="Lato"/>
                <a:cs typeface="Lato"/>
                <a:sym typeface="Lato"/>
              </a:rPr>
              <a:t>The more experience someone has in Customer Service, it increases their tenure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g2105f73564d_0_1"/>
          <p:cNvPicPr preferRelativeResize="0"/>
          <p:nvPr/>
        </p:nvPicPr>
        <p:blipFill rotWithShape="1">
          <a:blip r:embed="rId3">
            <a:alphaModFix/>
          </a:blip>
          <a:srcRect/>
          <a:stretch/>
        </p:blipFill>
        <p:spPr>
          <a:xfrm>
            <a:off x="1901324" y="1973943"/>
            <a:ext cx="8053548" cy="4695371"/>
          </a:xfrm>
          <a:prstGeom prst="rect">
            <a:avLst/>
          </a:prstGeom>
          <a:noFill/>
          <a:ln>
            <a:noFill/>
          </a:ln>
        </p:spPr>
      </p:pic>
      <p:sp>
        <p:nvSpPr>
          <p:cNvPr id="2" name="Title 1">
            <a:extLst>
              <a:ext uri="{FF2B5EF4-FFF2-40B4-BE49-F238E27FC236}">
                <a16:creationId xmlns:a16="http://schemas.microsoft.com/office/drawing/2014/main" id="{59DECA87-56BD-8E13-7A20-B427675A64E9}"/>
              </a:ext>
            </a:extLst>
          </p:cNvPr>
          <p:cNvSpPr txBox="1">
            <a:spLocks/>
          </p:cNvSpPr>
          <p:nvPr/>
        </p:nvSpPr>
        <p:spPr>
          <a:xfrm>
            <a:off x="507952" y="900632"/>
            <a:ext cx="11059934" cy="763600"/>
          </a:xfrm>
          <a:prstGeom prst="rect">
            <a:avLst/>
          </a:prstGeom>
        </p:spPr>
        <p:txBody>
          <a:bodyPr lIns="0" tIns="0" rIns="0" bIns="0"/>
          <a:lstStyle>
            <a:lvl1pPr algn="l" defTabSz="609585" rtl="0" eaLnBrk="1" latinLnBrk="0" hangingPunct="1">
              <a:lnSpc>
                <a:spcPct val="90000"/>
              </a:lnSpc>
              <a:spcBef>
                <a:spcPct val="0"/>
              </a:spcBef>
              <a:buNone/>
              <a:defRPr sz="3200" kern="1200">
                <a:solidFill>
                  <a:schemeClr val="tx1"/>
                </a:solidFill>
                <a:latin typeface="Lato Black" panose="020F0A02020204030203" pitchFamily="34" charset="0"/>
                <a:ea typeface="+mj-ea"/>
                <a:cs typeface="+mj-cs"/>
              </a:defRPr>
            </a:lvl1pPr>
          </a:lstStyle>
          <a:p>
            <a:pPr>
              <a:buClrTx/>
              <a:buFontTx/>
            </a:pPr>
            <a:r>
              <a:rPr lang="en-US" dirty="0"/>
              <a:t>Hyper Focus on the big 3 (Excessive Absenteeism, No Call No Show, New Position)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8" name="Google Shape;478;g225e80d4249_0_266"/>
          <p:cNvSpPr txBox="1"/>
          <p:nvPr/>
        </p:nvSpPr>
        <p:spPr>
          <a:xfrm>
            <a:off x="8597900" y="2984500"/>
            <a:ext cx="3175000" cy="20312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rgbClr val="3CB1E5"/>
                </a:solidFill>
                <a:latin typeface="Lato Bold" panose="020F0802020204030203" pitchFamily="34" charset="0"/>
                <a:ea typeface="Lato"/>
                <a:cs typeface="Lato"/>
                <a:sym typeface="Lato"/>
              </a:rPr>
              <a:t>More defined &amp; customized separation reasons need to be recorded in order for us to target types of turnover more accurately. </a:t>
            </a:r>
            <a:endParaRPr sz="2000" dirty="0">
              <a:solidFill>
                <a:srgbClr val="3CB1E5"/>
              </a:solidFill>
              <a:latin typeface="Lato Bold" panose="020F0802020204030203" pitchFamily="34" charset="0"/>
              <a:ea typeface="Lato"/>
              <a:cs typeface="Lato"/>
              <a:sym typeface="Lato"/>
            </a:endParaRPr>
          </a:p>
        </p:txBody>
      </p:sp>
      <p:pic>
        <p:nvPicPr>
          <p:cNvPr id="479" name="Google Shape;479;g225e80d4249_0_266"/>
          <p:cNvPicPr preferRelativeResize="0"/>
          <p:nvPr/>
        </p:nvPicPr>
        <p:blipFill>
          <a:blip r:embed="rId3">
            <a:alphaModFix/>
          </a:blip>
          <a:stretch>
            <a:fillRect/>
          </a:stretch>
        </p:blipFill>
        <p:spPr>
          <a:xfrm>
            <a:off x="700315" y="1931839"/>
            <a:ext cx="7589115" cy="4519525"/>
          </a:xfrm>
          <a:prstGeom prst="rect">
            <a:avLst/>
          </a:prstGeom>
          <a:noFill/>
          <a:ln>
            <a:noFill/>
          </a:ln>
        </p:spPr>
      </p:pic>
      <p:sp>
        <p:nvSpPr>
          <p:cNvPr id="480" name="Google Shape;480;g225e80d4249_0_266"/>
          <p:cNvSpPr/>
          <p:nvPr/>
        </p:nvSpPr>
        <p:spPr>
          <a:xfrm>
            <a:off x="1864290" y="2457590"/>
            <a:ext cx="784200" cy="3894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A0A1C10A-EC43-D2FB-A48D-7106C2C5316E}"/>
              </a:ext>
            </a:extLst>
          </p:cNvPr>
          <p:cNvSpPr>
            <a:spLocks noGrp="1"/>
          </p:cNvSpPr>
          <p:nvPr>
            <p:ph type="title"/>
          </p:nvPr>
        </p:nvSpPr>
        <p:spPr/>
        <p:txBody>
          <a:bodyPr/>
          <a:lstStyle/>
          <a:p>
            <a:r>
              <a:rPr lang="en-US" dirty="0"/>
              <a:t>Customize Separation Reasons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2" name="Google Shape;188;p2">
            <a:extLst>
              <a:ext uri="{FF2B5EF4-FFF2-40B4-BE49-F238E27FC236}">
                <a16:creationId xmlns:a16="http://schemas.microsoft.com/office/drawing/2014/main" id="{0A889381-840F-C6D8-209D-B814798A24CD}"/>
              </a:ext>
            </a:extLst>
          </p:cNvPr>
          <p:cNvSpPr/>
          <p:nvPr/>
        </p:nvSpPr>
        <p:spPr>
          <a:xfrm>
            <a:off x="2041358" y="2171417"/>
            <a:ext cx="8229600" cy="590700"/>
          </a:xfrm>
          <a:prstGeom prst="roundRect">
            <a:avLst>
              <a:gd name="adj" fmla="val 10909"/>
            </a:avLst>
          </a:prstGeom>
          <a:solidFill>
            <a:srgbClr val="3CB1E5"/>
          </a:solidFill>
          <a:ln>
            <a:noFill/>
          </a:ln>
          <a:effectLst>
            <a:outerShdw blurRad="342900" algn="bl" rotWithShape="0">
              <a:srgbClr val="214868">
                <a:alpha val="20000"/>
              </a:srgbClr>
            </a:outerShdw>
          </a:effectLst>
        </p:spPr>
        <p:txBody>
          <a:bodyPr spcFirstLastPara="1" wrap="square" lIns="274320" tIns="60950" rIns="60950" bIns="60950" anchor="ctr" anchorCtr="0">
            <a:noAutofit/>
          </a:bodyPr>
          <a:lstStyle/>
          <a:p>
            <a:pPr>
              <a:buSzPts val="2300"/>
            </a:pPr>
            <a:r>
              <a:rPr lang="en-US" sz="2000" dirty="0">
                <a:solidFill>
                  <a:schemeClr val="bg1"/>
                </a:solidFill>
                <a:latin typeface="Lato Black"/>
                <a:ea typeface="Lato Black"/>
                <a:cs typeface="Lato Black"/>
                <a:sym typeface="Lato Black"/>
              </a:rPr>
              <a:t>1. Partnership Summary</a:t>
            </a:r>
          </a:p>
        </p:txBody>
      </p:sp>
      <p:sp>
        <p:nvSpPr>
          <p:cNvPr id="13" name="Google Shape;189;p2">
            <a:extLst>
              <a:ext uri="{FF2B5EF4-FFF2-40B4-BE49-F238E27FC236}">
                <a16:creationId xmlns:a16="http://schemas.microsoft.com/office/drawing/2014/main" id="{774277EB-0289-6CAC-CF35-05416967A261}"/>
              </a:ext>
            </a:extLst>
          </p:cNvPr>
          <p:cNvSpPr/>
          <p:nvPr/>
        </p:nvSpPr>
        <p:spPr>
          <a:xfrm>
            <a:off x="2041358" y="2973091"/>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marL="0" marR="0" lvl="0" indent="0" rtl="0">
              <a:lnSpc>
                <a:spcPct val="100000"/>
              </a:lnSpc>
              <a:spcBef>
                <a:spcPts val="0"/>
              </a:spcBef>
              <a:spcAft>
                <a:spcPts val="0"/>
              </a:spcAft>
              <a:buClr>
                <a:srgbClr val="000000"/>
              </a:buClr>
              <a:buSzPts val="2300"/>
              <a:buFont typeface="Arial"/>
              <a:buNone/>
            </a:pPr>
            <a:r>
              <a:rPr lang="en-US" sz="1800" b="0" i="0" u="none" strike="noStrike" cap="none" dirty="0">
                <a:solidFill>
                  <a:srgbClr val="222222"/>
                </a:solidFill>
                <a:latin typeface="Lato"/>
                <a:ea typeface="Lato"/>
                <a:cs typeface="Lato"/>
                <a:sym typeface="Lato"/>
              </a:rPr>
              <a:t>2. Progress to Date</a:t>
            </a:r>
          </a:p>
        </p:txBody>
      </p:sp>
      <p:sp>
        <p:nvSpPr>
          <p:cNvPr id="14" name="Google Shape;190;p2">
            <a:extLst>
              <a:ext uri="{FF2B5EF4-FFF2-40B4-BE49-F238E27FC236}">
                <a16:creationId xmlns:a16="http://schemas.microsoft.com/office/drawing/2014/main" id="{9D7D9E6E-A303-A76A-F343-C5C743F5FF95}"/>
              </a:ext>
            </a:extLst>
          </p:cNvPr>
          <p:cNvSpPr/>
          <p:nvPr/>
        </p:nvSpPr>
        <p:spPr>
          <a:xfrm>
            <a:off x="2041358" y="3774765"/>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marL="0" marR="0" lvl="0" indent="0" rtl="0">
              <a:lnSpc>
                <a:spcPct val="100000"/>
              </a:lnSpc>
              <a:spcBef>
                <a:spcPts val="0"/>
              </a:spcBef>
              <a:spcAft>
                <a:spcPts val="0"/>
              </a:spcAft>
              <a:buClr>
                <a:srgbClr val="000000"/>
              </a:buClr>
              <a:buSzPts val="2300"/>
              <a:buFont typeface="Arial"/>
              <a:buNone/>
            </a:pPr>
            <a:r>
              <a:rPr lang="en-US" sz="1800" b="0" i="0" u="none" strike="noStrike" cap="none" dirty="0">
                <a:solidFill>
                  <a:srgbClr val="222222"/>
                </a:solidFill>
                <a:latin typeface="Lato"/>
                <a:ea typeface="Lato"/>
                <a:cs typeface="Lato"/>
                <a:sym typeface="Lato"/>
              </a:rPr>
              <a:t>3. Data Review and Highlights</a:t>
            </a:r>
          </a:p>
        </p:txBody>
      </p:sp>
      <p:sp>
        <p:nvSpPr>
          <p:cNvPr id="15" name="Google Shape;191;p2">
            <a:extLst>
              <a:ext uri="{FF2B5EF4-FFF2-40B4-BE49-F238E27FC236}">
                <a16:creationId xmlns:a16="http://schemas.microsoft.com/office/drawing/2014/main" id="{9E053F7F-7F3F-33AF-1F6A-FBE0F1A013DC}"/>
              </a:ext>
            </a:extLst>
          </p:cNvPr>
          <p:cNvSpPr/>
          <p:nvPr/>
        </p:nvSpPr>
        <p:spPr>
          <a:xfrm>
            <a:off x="2041358" y="4576439"/>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marL="0" marR="0" lvl="0" indent="0" rtl="0">
              <a:lnSpc>
                <a:spcPct val="100000"/>
              </a:lnSpc>
              <a:spcBef>
                <a:spcPts val="0"/>
              </a:spcBef>
              <a:spcAft>
                <a:spcPts val="0"/>
              </a:spcAft>
              <a:buClr>
                <a:srgbClr val="000000"/>
              </a:buClr>
              <a:buSzPts val="2300"/>
              <a:buFont typeface="Arial"/>
              <a:buNone/>
            </a:pPr>
            <a:r>
              <a:rPr lang="en-US" sz="1800" dirty="0">
                <a:solidFill>
                  <a:srgbClr val="222222"/>
                </a:solidFill>
                <a:latin typeface="Lato"/>
                <a:ea typeface="Lato"/>
                <a:cs typeface="Lato"/>
                <a:sym typeface="Lato"/>
              </a:rPr>
              <a:t>4</a:t>
            </a:r>
            <a:r>
              <a:rPr lang="en-US" sz="1800" b="0" i="0" u="none" strike="noStrike" cap="none" dirty="0">
                <a:solidFill>
                  <a:srgbClr val="222222"/>
                </a:solidFill>
                <a:latin typeface="Lato"/>
                <a:ea typeface="Lato"/>
                <a:cs typeface="Lato"/>
                <a:sym typeface="Lato"/>
              </a:rPr>
              <a:t>. 2023 Strategy</a:t>
            </a:r>
          </a:p>
        </p:txBody>
      </p:sp>
      <p:sp>
        <p:nvSpPr>
          <p:cNvPr id="16" name="Google Shape;191;p2">
            <a:extLst>
              <a:ext uri="{FF2B5EF4-FFF2-40B4-BE49-F238E27FC236}">
                <a16:creationId xmlns:a16="http://schemas.microsoft.com/office/drawing/2014/main" id="{A7BAFED7-8D2A-C811-161F-774A5FBE26FF}"/>
              </a:ext>
            </a:extLst>
          </p:cNvPr>
          <p:cNvSpPr/>
          <p:nvPr/>
        </p:nvSpPr>
        <p:spPr>
          <a:xfrm>
            <a:off x="2041358" y="5378112"/>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marL="0" marR="0" lvl="0" indent="0" rtl="0">
              <a:lnSpc>
                <a:spcPct val="100000"/>
              </a:lnSpc>
              <a:spcBef>
                <a:spcPts val="0"/>
              </a:spcBef>
              <a:spcAft>
                <a:spcPts val="0"/>
              </a:spcAft>
              <a:buClr>
                <a:srgbClr val="000000"/>
              </a:buClr>
              <a:buSzPts val="2300"/>
              <a:buFont typeface="Arial"/>
              <a:buNone/>
            </a:pPr>
            <a:r>
              <a:rPr lang="en-US" sz="1800" dirty="0">
                <a:solidFill>
                  <a:srgbClr val="222222"/>
                </a:solidFill>
                <a:latin typeface="Lato"/>
                <a:ea typeface="Lato"/>
                <a:cs typeface="Lato"/>
                <a:sym typeface="Lato"/>
              </a:rPr>
              <a:t>5</a:t>
            </a:r>
            <a:r>
              <a:rPr lang="en-US" sz="1800" b="0" i="0" u="none" strike="noStrike" cap="none" dirty="0">
                <a:solidFill>
                  <a:srgbClr val="222222"/>
                </a:solidFill>
                <a:latin typeface="Lato"/>
                <a:ea typeface="Lato"/>
                <a:cs typeface="Lato"/>
                <a:sym typeface="Lato"/>
              </a:rPr>
              <a:t>. Next Steps</a:t>
            </a:r>
          </a:p>
        </p:txBody>
      </p:sp>
      <p:sp>
        <p:nvSpPr>
          <p:cNvPr id="9" name="Title 6">
            <a:extLst>
              <a:ext uri="{FF2B5EF4-FFF2-40B4-BE49-F238E27FC236}">
                <a16:creationId xmlns:a16="http://schemas.microsoft.com/office/drawing/2014/main" id="{8786E577-2EAD-362B-6AC5-0526A79E29CE}"/>
              </a:ext>
            </a:extLst>
          </p:cNvPr>
          <p:cNvSpPr>
            <a:spLocks noGrp="1"/>
          </p:cNvSpPr>
          <p:nvPr>
            <p:ph type="title"/>
          </p:nvPr>
        </p:nvSpPr>
        <p:spPr>
          <a:xfrm>
            <a:off x="2075226" y="1247178"/>
            <a:ext cx="2510322" cy="763600"/>
          </a:xfrm>
          <a:prstGeom prst="rect">
            <a:avLst/>
          </a:prstGeom>
        </p:spPr>
        <p:txBody>
          <a:bodyPr lIns="0" tIns="0" rIns="0" bIns="0"/>
          <a:lstStyle/>
          <a:p>
            <a:pPr algn="l"/>
            <a:r>
              <a:rPr lang="en-US" sz="4400" dirty="0"/>
              <a:t>Agenda</a:t>
            </a:r>
          </a:p>
        </p:txBody>
      </p:sp>
      <p:pic>
        <p:nvPicPr>
          <p:cNvPr id="5" name="Graphic 4">
            <a:extLst>
              <a:ext uri="{FF2B5EF4-FFF2-40B4-BE49-F238E27FC236}">
                <a16:creationId xmlns:a16="http://schemas.microsoft.com/office/drawing/2014/main" id="{F137E18D-A32E-AC10-D42D-69A19A2B50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14304" y="6290091"/>
            <a:ext cx="2326929" cy="2682875"/>
          </a:xfrm>
          <a:prstGeom prst="rect">
            <a:avLst/>
          </a:prstGeom>
        </p:spPr>
      </p:pic>
      <p:pic>
        <p:nvPicPr>
          <p:cNvPr id="6" name="Graphic 5">
            <a:extLst>
              <a:ext uri="{FF2B5EF4-FFF2-40B4-BE49-F238E27FC236}">
                <a16:creationId xmlns:a16="http://schemas.microsoft.com/office/drawing/2014/main" id="{388F0667-D158-02FB-51F9-0EC5A444EE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05241" y="767724"/>
            <a:ext cx="2789127" cy="3078475"/>
          </a:xfrm>
          <a:prstGeom prst="rect">
            <a:avLst/>
          </a:prstGeom>
        </p:spPr>
      </p:pic>
      <p:pic>
        <p:nvPicPr>
          <p:cNvPr id="7" name="Graphic 6">
            <a:extLst>
              <a:ext uri="{FF2B5EF4-FFF2-40B4-BE49-F238E27FC236}">
                <a16:creationId xmlns:a16="http://schemas.microsoft.com/office/drawing/2014/main" id="{058F82D9-558B-3ED4-697F-ACDAD139B2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8436" y="5317652"/>
            <a:ext cx="2912179" cy="3080696"/>
          </a:xfrm>
          <a:prstGeom prst="rect">
            <a:avLst/>
          </a:prstGeom>
        </p:spPr>
      </p:pic>
    </p:spTree>
    <p:extLst>
      <p:ext uri="{BB962C8B-B14F-4D97-AF65-F5344CB8AC3E}">
        <p14:creationId xmlns:p14="http://schemas.microsoft.com/office/powerpoint/2010/main" val="3405211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40" name="Google Shape;440;g228435a06bf_0_9"/>
          <p:cNvPicPr preferRelativeResize="0"/>
          <p:nvPr/>
        </p:nvPicPr>
        <p:blipFill rotWithShape="1">
          <a:blip r:embed="rId3">
            <a:alphaModFix/>
          </a:blip>
          <a:srcRect/>
          <a:stretch/>
        </p:blipFill>
        <p:spPr>
          <a:xfrm>
            <a:off x="717975" y="1843075"/>
            <a:ext cx="9740551" cy="5014925"/>
          </a:xfrm>
          <a:prstGeom prst="rect">
            <a:avLst/>
          </a:prstGeom>
          <a:noFill/>
          <a:ln>
            <a:noFill/>
          </a:ln>
        </p:spPr>
      </p:pic>
      <p:cxnSp>
        <p:nvCxnSpPr>
          <p:cNvPr id="3" name="Google Shape;337;g225e80d4249_0_45">
            <a:extLst>
              <a:ext uri="{FF2B5EF4-FFF2-40B4-BE49-F238E27FC236}">
                <a16:creationId xmlns:a16="http://schemas.microsoft.com/office/drawing/2014/main" id="{07D3DB31-1DCE-B295-2691-4D273F1463DD}"/>
              </a:ext>
            </a:extLst>
          </p:cNvPr>
          <p:cNvCxnSpPr/>
          <p:nvPr/>
        </p:nvCxnSpPr>
        <p:spPr>
          <a:xfrm flipH="1">
            <a:off x="5193508" y="2320481"/>
            <a:ext cx="6600" cy="3897600"/>
          </a:xfrm>
          <a:prstGeom prst="straightConnector1">
            <a:avLst/>
          </a:prstGeom>
          <a:noFill/>
          <a:ln w="76200" cap="flat" cmpd="sng">
            <a:solidFill>
              <a:srgbClr val="FF0000"/>
            </a:solidFill>
            <a:prstDash val="solid"/>
            <a:round/>
            <a:headEnd type="none" w="med" len="med"/>
            <a:tailEnd type="none" w="med" len="med"/>
          </a:ln>
        </p:spPr>
      </p:cxnSp>
      <p:sp>
        <p:nvSpPr>
          <p:cNvPr id="5" name="Title 4">
            <a:extLst>
              <a:ext uri="{FF2B5EF4-FFF2-40B4-BE49-F238E27FC236}">
                <a16:creationId xmlns:a16="http://schemas.microsoft.com/office/drawing/2014/main" id="{AD1CC9ED-B6AF-A311-3EA4-323D9035B3F7}"/>
              </a:ext>
            </a:extLst>
          </p:cNvPr>
          <p:cNvSpPr>
            <a:spLocks noGrp="1"/>
          </p:cNvSpPr>
          <p:nvPr>
            <p:ph type="title"/>
          </p:nvPr>
        </p:nvSpPr>
        <p:spPr>
          <a:xfrm>
            <a:off x="507952" y="900632"/>
            <a:ext cx="11480848" cy="763600"/>
          </a:xfrm>
        </p:spPr>
        <p:txBody>
          <a:bodyPr/>
          <a:lstStyle/>
          <a:p>
            <a:r>
              <a:rPr lang="en-US" dirty="0"/>
              <a:t>A Big Drop In 30-Day Turnover Since Launch</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2" name="Google Shape;188;p2">
            <a:extLst>
              <a:ext uri="{FF2B5EF4-FFF2-40B4-BE49-F238E27FC236}">
                <a16:creationId xmlns:a16="http://schemas.microsoft.com/office/drawing/2014/main" id="{0A889381-840F-C6D8-209D-B814798A24CD}"/>
              </a:ext>
            </a:extLst>
          </p:cNvPr>
          <p:cNvSpPr/>
          <p:nvPr/>
        </p:nvSpPr>
        <p:spPr>
          <a:xfrm>
            <a:off x="2041358" y="2171417"/>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1800" dirty="0">
                <a:solidFill>
                  <a:srgbClr val="222222"/>
                </a:solidFill>
                <a:latin typeface="Lato"/>
                <a:ea typeface="Lato"/>
                <a:cs typeface="Lato"/>
                <a:sym typeface="Lato Black"/>
              </a:rPr>
              <a:t>1. Partnership Summary</a:t>
            </a:r>
          </a:p>
        </p:txBody>
      </p:sp>
      <p:sp>
        <p:nvSpPr>
          <p:cNvPr id="13" name="Google Shape;189;p2">
            <a:extLst>
              <a:ext uri="{FF2B5EF4-FFF2-40B4-BE49-F238E27FC236}">
                <a16:creationId xmlns:a16="http://schemas.microsoft.com/office/drawing/2014/main" id="{774277EB-0289-6CAC-CF35-05416967A261}"/>
              </a:ext>
            </a:extLst>
          </p:cNvPr>
          <p:cNvSpPr/>
          <p:nvPr/>
        </p:nvSpPr>
        <p:spPr>
          <a:xfrm>
            <a:off x="2041358" y="2973091"/>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1800" dirty="0">
                <a:solidFill>
                  <a:srgbClr val="222222"/>
                </a:solidFill>
                <a:latin typeface="Lato"/>
                <a:ea typeface="Lato"/>
                <a:cs typeface="Lato"/>
                <a:sym typeface="Lato"/>
              </a:rPr>
              <a:t>2. Progress to Date</a:t>
            </a:r>
          </a:p>
        </p:txBody>
      </p:sp>
      <p:sp>
        <p:nvSpPr>
          <p:cNvPr id="14" name="Google Shape;190;p2">
            <a:extLst>
              <a:ext uri="{FF2B5EF4-FFF2-40B4-BE49-F238E27FC236}">
                <a16:creationId xmlns:a16="http://schemas.microsoft.com/office/drawing/2014/main" id="{9D7D9E6E-A303-A76A-F343-C5C743F5FF95}"/>
              </a:ext>
            </a:extLst>
          </p:cNvPr>
          <p:cNvSpPr/>
          <p:nvPr/>
        </p:nvSpPr>
        <p:spPr>
          <a:xfrm>
            <a:off x="2041358" y="3774765"/>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1800" dirty="0">
                <a:solidFill>
                  <a:srgbClr val="222222"/>
                </a:solidFill>
                <a:latin typeface="Lato"/>
                <a:sym typeface="Lato"/>
              </a:rPr>
              <a:t>3. Data Review and Highlights</a:t>
            </a:r>
          </a:p>
        </p:txBody>
      </p:sp>
      <p:sp>
        <p:nvSpPr>
          <p:cNvPr id="15" name="Google Shape;191;p2">
            <a:extLst>
              <a:ext uri="{FF2B5EF4-FFF2-40B4-BE49-F238E27FC236}">
                <a16:creationId xmlns:a16="http://schemas.microsoft.com/office/drawing/2014/main" id="{9E053F7F-7F3F-33AF-1F6A-FBE0F1A013DC}"/>
              </a:ext>
            </a:extLst>
          </p:cNvPr>
          <p:cNvSpPr/>
          <p:nvPr/>
        </p:nvSpPr>
        <p:spPr>
          <a:xfrm>
            <a:off x="2041358" y="4576439"/>
            <a:ext cx="8229600" cy="590700"/>
          </a:xfrm>
          <a:prstGeom prst="roundRect">
            <a:avLst>
              <a:gd name="adj" fmla="val 10909"/>
            </a:avLst>
          </a:prstGeom>
          <a:solidFill>
            <a:srgbClr val="3CB1E5"/>
          </a:solidFill>
          <a:ln>
            <a:noFill/>
          </a:ln>
          <a:effectLst>
            <a:outerShdw blurRad="342900" algn="bl" rotWithShape="0">
              <a:srgbClr val="214868">
                <a:alpha val="20000"/>
              </a:srgbClr>
            </a:outerShdw>
          </a:effectLst>
        </p:spPr>
        <p:txBody>
          <a:bodyPr spcFirstLastPara="1" wrap="square" lIns="274320" tIns="60950" rIns="60950" bIns="60950" anchor="ctr" anchorCtr="0">
            <a:noAutofit/>
          </a:bodyPr>
          <a:lstStyle/>
          <a:p>
            <a:pPr>
              <a:buSzPts val="2300"/>
            </a:pPr>
            <a:r>
              <a:rPr lang="en-US" sz="2000" dirty="0">
                <a:solidFill>
                  <a:schemeClr val="bg1"/>
                </a:solidFill>
                <a:latin typeface="Lato Black"/>
                <a:sym typeface="Lato"/>
              </a:rPr>
              <a:t>4. 2023 Strategy</a:t>
            </a:r>
          </a:p>
        </p:txBody>
      </p:sp>
      <p:sp>
        <p:nvSpPr>
          <p:cNvPr id="16" name="Google Shape;191;p2">
            <a:extLst>
              <a:ext uri="{FF2B5EF4-FFF2-40B4-BE49-F238E27FC236}">
                <a16:creationId xmlns:a16="http://schemas.microsoft.com/office/drawing/2014/main" id="{A7BAFED7-8D2A-C811-161F-774A5FBE26FF}"/>
              </a:ext>
            </a:extLst>
          </p:cNvPr>
          <p:cNvSpPr/>
          <p:nvPr/>
        </p:nvSpPr>
        <p:spPr>
          <a:xfrm>
            <a:off x="2041358" y="5378112"/>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marL="0" marR="0" lvl="0" indent="0" rtl="0">
              <a:lnSpc>
                <a:spcPct val="100000"/>
              </a:lnSpc>
              <a:spcBef>
                <a:spcPts val="0"/>
              </a:spcBef>
              <a:spcAft>
                <a:spcPts val="0"/>
              </a:spcAft>
              <a:buClr>
                <a:srgbClr val="000000"/>
              </a:buClr>
              <a:buSzPts val="2300"/>
              <a:buFont typeface="Arial"/>
              <a:buNone/>
            </a:pPr>
            <a:r>
              <a:rPr lang="en-US" sz="1800" dirty="0">
                <a:solidFill>
                  <a:srgbClr val="222222"/>
                </a:solidFill>
                <a:latin typeface="Lato"/>
                <a:ea typeface="Lato"/>
                <a:cs typeface="Lato"/>
                <a:sym typeface="Lato"/>
              </a:rPr>
              <a:t>5</a:t>
            </a:r>
            <a:r>
              <a:rPr lang="en-US" sz="1800" b="0" i="0" u="none" strike="noStrike" cap="none" dirty="0">
                <a:solidFill>
                  <a:srgbClr val="222222"/>
                </a:solidFill>
                <a:latin typeface="Lato"/>
                <a:ea typeface="Lato"/>
                <a:cs typeface="Lato"/>
                <a:sym typeface="Lato"/>
              </a:rPr>
              <a:t>. Next Steps</a:t>
            </a:r>
          </a:p>
        </p:txBody>
      </p:sp>
      <p:pic>
        <p:nvPicPr>
          <p:cNvPr id="4" name="Graphic 3">
            <a:extLst>
              <a:ext uri="{FF2B5EF4-FFF2-40B4-BE49-F238E27FC236}">
                <a16:creationId xmlns:a16="http://schemas.microsoft.com/office/drawing/2014/main" id="{D620BA16-4224-495E-3BA2-5B698C6051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46418" y="4036674"/>
            <a:ext cx="2326929" cy="2682875"/>
          </a:xfrm>
          <a:prstGeom prst="rect">
            <a:avLst/>
          </a:prstGeom>
        </p:spPr>
      </p:pic>
      <p:pic>
        <p:nvPicPr>
          <p:cNvPr id="5" name="Graphic 4">
            <a:extLst>
              <a:ext uri="{FF2B5EF4-FFF2-40B4-BE49-F238E27FC236}">
                <a16:creationId xmlns:a16="http://schemas.microsoft.com/office/drawing/2014/main" id="{923B584F-0ECA-F6C9-7E76-19DF5B255D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627" y="6179785"/>
            <a:ext cx="2912179" cy="3080696"/>
          </a:xfrm>
          <a:prstGeom prst="rect">
            <a:avLst/>
          </a:prstGeom>
        </p:spPr>
      </p:pic>
      <p:sp>
        <p:nvSpPr>
          <p:cNvPr id="6" name="Title 6">
            <a:extLst>
              <a:ext uri="{FF2B5EF4-FFF2-40B4-BE49-F238E27FC236}">
                <a16:creationId xmlns:a16="http://schemas.microsoft.com/office/drawing/2014/main" id="{443CF000-09DB-D76B-97E1-B825217C9831}"/>
              </a:ext>
            </a:extLst>
          </p:cNvPr>
          <p:cNvSpPr txBox="1">
            <a:spLocks/>
          </p:cNvSpPr>
          <p:nvPr/>
        </p:nvSpPr>
        <p:spPr>
          <a:xfrm>
            <a:off x="2041359" y="1247178"/>
            <a:ext cx="2510322" cy="763600"/>
          </a:xfrm>
          <a:prstGeom prst="rect">
            <a:avLst/>
          </a:prstGeom>
        </p:spPr>
        <p:txBody>
          <a:bodyPr lIns="0" tIns="0" rIns="0" bIns="0"/>
          <a:lstStyle>
            <a:lvl1pPr algn="l" defTabSz="609585" rtl="0" eaLnBrk="1" latinLnBrk="0" hangingPunct="1">
              <a:lnSpc>
                <a:spcPct val="90000"/>
              </a:lnSpc>
              <a:spcBef>
                <a:spcPct val="0"/>
              </a:spcBef>
              <a:buNone/>
              <a:defRPr sz="3200" kern="1200">
                <a:gradFill>
                  <a:gsLst>
                    <a:gs pos="100000">
                      <a:srgbClr val="20E0B2"/>
                    </a:gs>
                    <a:gs pos="0">
                      <a:srgbClr val="3CB1E5"/>
                    </a:gs>
                  </a:gsLst>
                  <a:lin ang="0" scaled="0"/>
                </a:gradFill>
                <a:latin typeface="Lato Black" panose="020F0A02020204030203" pitchFamily="34" charset="0"/>
                <a:ea typeface="+mj-ea"/>
                <a:cs typeface="+mj-cs"/>
              </a:defRPr>
            </a:lvl1pPr>
          </a:lstStyle>
          <a:p>
            <a:pPr>
              <a:buClrTx/>
              <a:buFontTx/>
            </a:pPr>
            <a:r>
              <a:rPr lang="en-US" sz="4400"/>
              <a:t>Agenda</a:t>
            </a:r>
            <a:endParaRPr lang="en-US" sz="4400" dirty="0"/>
          </a:p>
        </p:txBody>
      </p:sp>
    </p:spTree>
    <p:extLst>
      <p:ext uri="{BB962C8B-B14F-4D97-AF65-F5344CB8AC3E}">
        <p14:creationId xmlns:p14="http://schemas.microsoft.com/office/powerpoint/2010/main" val="2970743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4"/>
          <p:cNvSpPr/>
          <p:nvPr/>
        </p:nvSpPr>
        <p:spPr>
          <a:xfrm>
            <a:off x="4802148" y="1371520"/>
            <a:ext cx="5092000" cy="4775600"/>
          </a:xfrm>
          <a:prstGeom prst="ellipse">
            <a:avLst/>
          </a:prstGeom>
          <a:noFill/>
          <a:ln w="38100" cap="flat" cmpd="sng">
            <a:solidFill>
              <a:srgbClr val="DBDBDB"/>
            </a:solidFill>
            <a:prstDash val="solid"/>
            <a:round/>
            <a:headEnd type="none" w="sm" len="sm"/>
            <a:tailEnd type="none" w="sm" len="sm"/>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4"/>
          <p:cNvSpPr/>
          <p:nvPr/>
        </p:nvSpPr>
        <p:spPr>
          <a:xfrm>
            <a:off x="6599416" y="888577"/>
            <a:ext cx="1394555" cy="997107"/>
          </a:xfrm>
          <a:custGeom>
            <a:avLst/>
            <a:gdLst/>
            <a:ahLst/>
            <a:cxnLst/>
            <a:rect l="l" t="t" r="r" b="b"/>
            <a:pathLst>
              <a:path w="1045916" h="679845" extrusionOk="0">
                <a:moveTo>
                  <a:pt x="0" y="113310"/>
                </a:moveTo>
                <a:cubicBezTo>
                  <a:pt x="0" y="50731"/>
                  <a:pt x="50731" y="0"/>
                  <a:pt x="113310" y="0"/>
                </a:cubicBezTo>
                <a:lnTo>
                  <a:pt x="932606" y="0"/>
                </a:lnTo>
                <a:cubicBezTo>
                  <a:pt x="995185" y="0"/>
                  <a:pt x="1045916" y="50731"/>
                  <a:pt x="1045916" y="113310"/>
                </a:cubicBezTo>
                <a:lnTo>
                  <a:pt x="1045916" y="566535"/>
                </a:lnTo>
                <a:cubicBezTo>
                  <a:pt x="1045916" y="629114"/>
                  <a:pt x="995185" y="679845"/>
                  <a:pt x="932606" y="679845"/>
                </a:cubicBezTo>
                <a:lnTo>
                  <a:pt x="113310" y="679845"/>
                </a:lnTo>
                <a:cubicBezTo>
                  <a:pt x="50731" y="679845"/>
                  <a:pt x="0" y="629114"/>
                  <a:pt x="0" y="566535"/>
                </a:cubicBezTo>
                <a:lnTo>
                  <a:pt x="0" y="113310"/>
                </a:lnTo>
                <a:close/>
              </a:path>
            </a:pathLst>
          </a:custGeom>
          <a:solidFill>
            <a:srgbClr val="F7F7F9"/>
          </a:solidFill>
          <a:ln>
            <a:noFill/>
          </a:ln>
          <a:effectLst>
            <a:outerShdw blurRad="185738" algn="bl" rotWithShape="0">
              <a:srgbClr val="07223B">
                <a:alpha val="15686"/>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b="0" i="0" u="none" strike="noStrike" kern="0" cap="none" spc="0" normalizeH="0" baseline="0" noProof="0">
                <a:ln>
                  <a:noFill/>
                </a:ln>
                <a:solidFill>
                  <a:srgbClr val="000000"/>
                </a:solidFill>
                <a:effectLst/>
                <a:uLnTx/>
                <a:uFillTx/>
                <a:latin typeface="Lato"/>
                <a:ea typeface="Lato"/>
                <a:cs typeface="Lato"/>
                <a:sym typeface="Lato"/>
              </a:rPr>
              <a:t>Identify What Attributes Matter</a:t>
            </a: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4"/>
          <p:cNvSpPr/>
          <p:nvPr/>
        </p:nvSpPr>
        <p:spPr>
          <a:xfrm>
            <a:off x="8324665" y="1581853"/>
            <a:ext cx="1466574" cy="997105"/>
          </a:xfrm>
          <a:custGeom>
            <a:avLst/>
            <a:gdLst/>
            <a:ahLst/>
            <a:cxnLst/>
            <a:rect l="l" t="t" r="r" b="b"/>
            <a:pathLst>
              <a:path w="1045916" h="679845" extrusionOk="0">
                <a:moveTo>
                  <a:pt x="0" y="113310"/>
                </a:moveTo>
                <a:cubicBezTo>
                  <a:pt x="0" y="50731"/>
                  <a:pt x="50731" y="0"/>
                  <a:pt x="113310" y="0"/>
                </a:cubicBezTo>
                <a:lnTo>
                  <a:pt x="932606" y="0"/>
                </a:lnTo>
                <a:cubicBezTo>
                  <a:pt x="995185" y="0"/>
                  <a:pt x="1045916" y="50731"/>
                  <a:pt x="1045916" y="113310"/>
                </a:cubicBezTo>
                <a:lnTo>
                  <a:pt x="1045916" y="566535"/>
                </a:lnTo>
                <a:cubicBezTo>
                  <a:pt x="1045916" y="629114"/>
                  <a:pt x="995185" y="679845"/>
                  <a:pt x="932606" y="679845"/>
                </a:cubicBezTo>
                <a:lnTo>
                  <a:pt x="113310" y="679845"/>
                </a:lnTo>
                <a:cubicBezTo>
                  <a:pt x="50731" y="679845"/>
                  <a:pt x="0" y="629114"/>
                  <a:pt x="0" y="566535"/>
                </a:cubicBezTo>
                <a:lnTo>
                  <a:pt x="0" y="113310"/>
                </a:lnTo>
                <a:close/>
              </a:path>
            </a:pathLst>
          </a:custGeom>
          <a:solidFill>
            <a:srgbClr val="F7F7F9"/>
          </a:solidFill>
          <a:ln>
            <a:noFill/>
          </a:ln>
          <a:effectLst>
            <a:outerShdw blurRad="185738" algn="bl" rotWithShape="0">
              <a:srgbClr val="07223B">
                <a:alpha val="15686"/>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b="0" i="0" u="none" strike="noStrike" kern="0" cap="none" spc="0" normalizeH="0" baseline="0" noProof="0" dirty="0">
                <a:ln>
                  <a:noFill/>
                </a:ln>
                <a:solidFill>
                  <a:srgbClr val="000000"/>
                </a:solidFill>
                <a:effectLst/>
                <a:uLnTx/>
                <a:uFillTx/>
                <a:latin typeface="Lato"/>
                <a:ea typeface="Lato"/>
                <a:cs typeface="Lato"/>
                <a:sym typeface="Lato"/>
              </a:rPr>
              <a:t>Decide on Measurements</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95" name="Google Shape;95;p4"/>
          <p:cNvSpPr/>
          <p:nvPr/>
        </p:nvSpPr>
        <p:spPr>
          <a:xfrm>
            <a:off x="9017941" y="3255569"/>
            <a:ext cx="1394555" cy="997105"/>
          </a:xfrm>
          <a:custGeom>
            <a:avLst/>
            <a:gdLst/>
            <a:ahLst/>
            <a:cxnLst/>
            <a:rect l="l" t="t" r="r" b="b"/>
            <a:pathLst>
              <a:path w="1045916" h="679845" extrusionOk="0">
                <a:moveTo>
                  <a:pt x="0" y="113310"/>
                </a:moveTo>
                <a:cubicBezTo>
                  <a:pt x="0" y="50731"/>
                  <a:pt x="50731" y="0"/>
                  <a:pt x="113310" y="0"/>
                </a:cubicBezTo>
                <a:lnTo>
                  <a:pt x="932606" y="0"/>
                </a:lnTo>
                <a:cubicBezTo>
                  <a:pt x="995185" y="0"/>
                  <a:pt x="1045916" y="50731"/>
                  <a:pt x="1045916" y="113310"/>
                </a:cubicBezTo>
                <a:lnTo>
                  <a:pt x="1045916" y="566535"/>
                </a:lnTo>
                <a:cubicBezTo>
                  <a:pt x="1045916" y="629114"/>
                  <a:pt x="995185" y="679845"/>
                  <a:pt x="932606" y="679845"/>
                </a:cubicBezTo>
                <a:lnTo>
                  <a:pt x="113310" y="679845"/>
                </a:lnTo>
                <a:cubicBezTo>
                  <a:pt x="50731" y="679845"/>
                  <a:pt x="0" y="629114"/>
                  <a:pt x="0" y="566535"/>
                </a:cubicBezTo>
                <a:lnTo>
                  <a:pt x="0" y="113310"/>
                </a:lnTo>
                <a:close/>
              </a:path>
            </a:pathLst>
          </a:custGeom>
          <a:solidFill>
            <a:srgbClr val="3CB1E5"/>
          </a:solidFill>
          <a:ln>
            <a:noFill/>
          </a:ln>
          <a:effectLst>
            <a:outerShdw blurRad="185738" algn="bl" rotWithShape="0">
              <a:srgbClr val="07223B">
                <a:alpha val="15686"/>
              </a:srgbClr>
            </a:outerShdw>
          </a:effectLst>
        </p:spPr>
        <p:txBody>
          <a:bodyPr spcFirstLastPara="1" wrap="square" lIns="135667" tIns="135667" rIns="135667" bIns="135667" anchor="ctr" anchorCtr="0">
            <a:noAutofit/>
          </a:bodyPr>
          <a:lstStyle/>
          <a:p>
            <a:pPr algn="ctr">
              <a:lnSpc>
                <a:spcPct val="90000"/>
              </a:lnSpc>
              <a:buSzPts val="1400"/>
            </a:pPr>
            <a:r>
              <a:rPr lang="en-US" dirty="0">
                <a:solidFill>
                  <a:schemeClr val="bg1"/>
                </a:solidFill>
                <a:latin typeface="Lato"/>
                <a:ea typeface="Lato"/>
                <a:cs typeface="Lato"/>
                <a:sym typeface="Lato"/>
              </a:rPr>
              <a:t>Evaluate Applicants</a:t>
            </a:r>
            <a:endParaRPr dirty="0">
              <a:solidFill>
                <a:schemeClr val="bg1"/>
              </a:solidFill>
              <a:latin typeface="Lato"/>
              <a:ea typeface="Lato"/>
              <a:cs typeface="Lato"/>
            </a:endParaRPr>
          </a:p>
        </p:txBody>
      </p:sp>
      <p:sp>
        <p:nvSpPr>
          <p:cNvPr id="96" name="Google Shape;96;p4"/>
          <p:cNvSpPr/>
          <p:nvPr/>
        </p:nvSpPr>
        <p:spPr>
          <a:xfrm>
            <a:off x="8324665" y="4929284"/>
            <a:ext cx="1394555" cy="997105"/>
          </a:xfrm>
          <a:custGeom>
            <a:avLst/>
            <a:gdLst/>
            <a:ahLst/>
            <a:cxnLst/>
            <a:rect l="l" t="t" r="r" b="b"/>
            <a:pathLst>
              <a:path w="1045916" h="679845" extrusionOk="0">
                <a:moveTo>
                  <a:pt x="0" y="113310"/>
                </a:moveTo>
                <a:cubicBezTo>
                  <a:pt x="0" y="50731"/>
                  <a:pt x="50731" y="0"/>
                  <a:pt x="113310" y="0"/>
                </a:cubicBezTo>
                <a:lnTo>
                  <a:pt x="932606" y="0"/>
                </a:lnTo>
                <a:cubicBezTo>
                  <a:pt x="995185" y="0"/>
                  <a:pt x="1045916" y="50731"/>
                  <a:pt x="1045916" y="113310"/>
                </a:cubicBezTo>
                <a:lnTo>
                  <a:pt x="1045916" y="566535"/>
                </a:lnTo>
                <a:cubicBezTo>
                  <a:pt x="1045916" y="629114"/>
                  <a:pt x="995185" y="679845"/>
                  <a:pt x="932606" y="679845"/>
                </a:cubicBezTo>
                <a:lnTo>
                  <a:pt x="113310" y="679845"/>
                </a:lnTo>
                <a:cubicBezTo>
                  <a:pt x="50731" y="679845"/>
                  <a:pt x="0" y="629114"/>
                  <a:pt x="0" y="566535"/>
                </a:cubicBezTo>
                <a:lnTo>
                  <a:pt x="0" y="113310"/>
                </a:lnTo>
                <a:close/>
              </a:path>
            </a:pathLst>
          </a:custGeom>
          <a:solidFill>
            <a:srgbClr val="3CB1E5"/>
          </a:solidFill>
          <a:ln>
            <a:noFill/>
          </a:ln>
          <a:effectLst>
            <a:outerShdw blurRad="185738" algn="bl" rotWithShape="0">
              <a:srgbClr val="07223B">
                <a:alpha val="15686"/>
              </a:srgbClr>
            </a:outerShdw>
          </a:effectLst>
        </p:spPr>
        <p:txBody>
          <a:bodyPr spcFirstLastPara="1" wrap="square" lIns="135667" tIns="135667" rIns="135667" bIns="135667" anchor="ctr" anchorCtr="0">
            <a:noAutofit/>
          </a:bodyPr>
          <a:lstStyle/>
          <a:p>
            <a:pPr algn="ctr">
              <a:lnSpc>
                <a:spcPct val="90000"/>
              </a:lnSpc>
              <a:buSzPts val="1400"/>
            </a:pPr>
            <a:r>
              <a:rPr lang="en-US" dirty="0">
                <a:solidFill>
                  <a:schemeClr val="bg1"/>
                </a:solidFill>
                <a:latin typeface="Lato"/>
                <a:ea typeface="Lato"/>
                <a:cs typeface="Lato"/>
                <a:sym typeface="Lato"/>
              </a:rPr>
              <a:t>Hire Based on Scores</a:t>
            </a:r>
            <a:endParaRPr dirty="0">
              <a:solidFill>
                <a:schemeClr val="bg1"/>
              </a:solidFill>
              <a:latin typeface="Lato"/>
              <a:ea typeface="Lato"/>
              <a:cs typeface="Lato"/>
            </a:endParaRPr>
          </a:p>
        </p:txBody>
      </p:sp>
      <p:sp>
        <p:nvSpPr>
          <p:cNvPr id="97" name="Google Shape;97;p4"/>
          <p:cNvSpPr/>
          <p:nvPr/>
        </p:nvSpPr>
        <p:spPr>
          <a:xfrm>
            <a:off x="6529688" y="5622558"/>
            <a:ext cx="1394555" cy="997105"/>
          </a:xfrm>
          <a:custGeom>
            <a:avLst/>
            <a:gdLst/>
            <a:ahLst/>
            <a:cxnLst/>
            <a:rect l="l" t="t" r="r" b="b"/>
            <a:pathLst>
              <a:path w="1045916" h="679845" extrusionOk="0">
                <a:moveTo>
                  <a:pt x="0" y="113310"/>
                </a:moveTo>
                <a:cubicBezTo>
                  <a:pt x="0" y="50731"/>
                  <a:pt x="50731" y="0"/>
                  <a:pt x="113310" y="0"/>
                </a:cubicBezTo>
                <a:lnTo>
                  <a:pt x="932606" y="0"/>
                </a:lnTo>
                <a:cubicBezTo>
                  <a:pt x="995185" y="0"/>
                  <a:pt x="1045916" y="50731"/>
                  <a:pt x="1045916" y="113310"/>
                </a:cubicBezTo>
                <a:lnTo>
                  <a:pt x="1045916" y="566535"/>
                </a:lnTo>
                <a:cubicBezTo>
                  <a:pt x="1045916" y="629114"/>
                  <a:pt x="995185" y="679845"/>
                  <a:pt x="932606" y="679845"/>
                </a:cubicBezTo>
                <a:lnTo>
                  <a:pt x="113310" y="679845"/>
                </a:lnTo>
                <a:cubicBezTo>
                  <a:pt x="50731" y="679845"/>
                  <a:pt x="0" y="629114"/>
                  <a:pt x="0" y="566535"/>
                </a:cubicBezTo>
                <a:lnTo>
                  <a:pt x="0" y="113310"/>
                </a:lnTo>
                <a:close/>
              </a:path>
            </a:pathLst>
          </a:custGeom>
          <a:solidFill>
            <a:srgbClr val="3CB1E5"/>
          </a:solidFill>
          <a:ln>
            <a:noFill/>
          </a:ln>
          <a:effectLst>
            <a:outerShdw blurRad="185738" algn="bl" rotWithShape="0">
              <a:srgbClr val="07223B">
                <a:alpha val="15686"/>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b="0" i="0" u="none" strike="noStrike" kern="0" cap="none" spc="0" normalizeH="0" baseline="0" noProof="0">
                <a:ln>
                  <a:noFill/>
                </a:ln>
                <a:solidFill>
                  <a:schemeClr val="bg1"/>
                </a:solidFill>
                <a:effectLst/>
                <a:uLnTx/>
                <a:uFillTx/>
                <a:latin typeface="Lato"/>
                <a:ea typeface="Lato"/>
                <a:cs typeface="Lato"/>
                <a:sym typeface="Lato"/>
              </a:rPr>
              <a:t>Track Outcomes</a:t>
            </a:r>
            <a:endParaRPr kumimoji="0" sz="2800" b="0" i="0" u="none" strike="noStrike" kern="0" cap="none" spc="0" normalizeH="0" baseline="0" noProof="0">
              <a:ln>
                <a:noFill/>
              </a:ln>
              <a:solidFill>
                <a:schemeClr val="bg1"/>
              </a:solidFill>
              <a:effectLst/>
              <a:uLnTx/>
              <a:uFillTx/>
              <a:latin typeface="Arial"/>
              <a:cs typeface="Arial"/>
              <a:sym typeface="Arial"/>
            </a:endParaRPr>
          </a:p>
        </p:txBody>
      </p:sp>
      <p:sp>
        <p:nvSpPr>
          <p:cNvPr id="98" name="Google Shape;98;p4"/>
          <p:cNvSpPr/>
          <p:nvPr/>
        </p:nvSpPr>
        <p:spPr>
          <a:xfrm>
            <a:off x="4734709" y="4929284"/>
            <a:ext cx="1394555" cy="997105"/>
          </a:xfrm>
          <a:custGeom>
            <a:avLst/>
            <a:gdLst/>
            <a:ahLst/>
            <a:cxnLst/>
            <a:rect l="l" t="t" r="r" b="b"/>
            <a:pathLst>
              <a:path w="1045916" h="679845" extrusionOk="0">
                <a:moveTo>
                  <a:pt x="0" y="113310"/>
                </a:moveTo>
                <a:cubicBezTo>
                  <a:pt x="0" y="50731"/>
                  <a:pt x="50731" y="0"/>
                  <a:pt x="113310" y="0"/>
                </a:cubicBezTo>
                <a:lnTo>
                  <a:pt x="932606" y="0"/>
                </a:lnTo>
                <a:cubicBezTo>
                  <a:pt x="995185" y="0"/>
                  <a:pt x="1045916" y="50731"/>
                  <a:pt x="1045916" y="113310"/>
                </a:cubicBezTo>
                <a:lnTo>
                  <a:pt x="1045916" y="566535"/>
                </a:lnTo>
                <a:cubicBezTo>
                  <a:pt x="1045916" y="629114"/>
                  <a:pt x="995185" y="679845"/>
                  <a:pt x="932606" y="679845"/>
                </a:cubicBezTo>
                <a:lnTo>
                  <a:pt x="113310" y="679845"/>
                </a:lnTo>
                <a:cubicBezTo>
                  <a:pt x="50731" y="679845"/>
                  <a:pt x="0" y="629114"/>
                  <a:pt x="0" y="566535"/>
                </a:cubicBezTo>
                <a:lnTo>
                  <a:pt x="0" y="113310"/>
                </a:lnTo>
                <a:close/>
              </a:path>
            </a:pathLst>
          </a:custGeom>
          <a:solidFill>
            <a:srgbClr val="3CB1E5"/>
          </a:solidFill>
          <a:ln>
            <a:noFill/>
          </a:ln>
          <a:effectLst>
            <a:outerShdw blurRad="185738" algn="bl" rotWithShape="0">
              <a:srgbClr val="07223B">
                <a:alpha val="15686"/>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b="0" i="0" u="none" strike="noStrike" kern="0" cap="none" spc="0" normalizeH="0" baseline="0" noProof="0">
                <a:ln>
                  <a:noFill/>
                </a:ln>
                <a:solidFill>
                  <a:schemeClr val="bg1"/>
                </a:solidFill>
                <a:effectLst/>
                <a:uLnTx/>
                <a:uFillTx/>
                <a:latin typeface="Lato"/>
                <a:ea typeface="Lato"/>
                <a:cs typeface="Lato"/>
                <a:sym typeface="Lato"/>
              </a:rPr>
              <a:t>Analyze the “Closed Loop”</a:t>
            </a:r>
            <a:endParaRPr kumimoji="0" sz="2800" b="0" i="0" u="none" strike="noStrike" kern="0" cap="none" spc="0" normalizeH="0" baseline="0" noProof="0">
              <a:ln>
                <a:noFill/>
              </a:ln>
              <a:solidFill>
                <a:schemeClr val="bg1"/>
              </a:solidFill>
              <a:effectLst/>
              <a:uLnTx/>
              <a:uFillTx/>
              <a:latin typeface="Arial"/>
              <a:cs typeface="Arial"/>
              <a:sym typeface="Arial"/>
            </a:endParaRPr>
          </a:p>
        </p:txBody>
      </p:sp>
      <p:sp>
        <p:nvSpPr>
          <p:cNvPr id="99" name="Google Shape;99;p4"/>
          <p:cNvSpPr/>
          <p:nvPr/>
        </p:nvSpPr>
        <p:spPr>
          <a:xfrm>
            <a:off x="4111162" y="3255569"/>
            <a:ext cx="1394555" cy="997105"/>
          </a:xfrm>
          <a:custGeom>
            <a:avLst/>
            <a:gdLst/>
            <a:ahLst/>
            <a:cxnLst/>
            <a:rect l="l" t="t" r="r" b="b"/>
            <a:pathLst>
              <a:path w="1045916" h="679845" extrusionOk="0">
                <a:moveTo>
                  <a:pt x="0" y="113310"/>
                </a:moveTo>
                <a:cubicBezTo>
                  <a:pt x="0" y="50731"/>
                  <a:pt x="50731" y="0"/>
                  <a:pt x="113310" y="0"/>
                </a:cubicBezTo>
                <a:lnTo>
                  <a:pt x="932606" y="0"/>
                </a:lnTo>
                <a:cubicBezTo>
                  <a:pt x="995185" y="0"/>
                  <a:pt x="1045916" y="50731"/>
                  <a:pt x="1045916" y="113310"/>
                </a:cubicBezTo>
                <a:lnTo>
                  <a:pt x="1045916" y="566535"/>
                </a:lnTo>
                <a:cubicBezTo>
                  <a:pt x="1045916" y="629114"/>
                  <a:pt x="995185" y="679845"/>
                  <a:pt x="932606" y="679845"/>
                </a:cubicBezTo>
                <a:lnTo>
                  <a:pt x="113310" y="679845"/>
                </a:lnTo>
                <a:cubicBezTo>
                  <a:pt x="50731" y="679845"/>
                  <a:pt x="0" y="629114"/>
                  <a:pt x="0" y="566535"/>
                </a:cubicBezTo>
                <a:lnTo>
                  <a:pt x="0" y="113310"/>
                </a:lnTo>
                <a:close/>
              </a:path>
            </a:pathLst>
          </a:custGeom>
          <a:solidFill>
            <a:srgbClr val="3CB1E5"/>
          </a:solidFill>
          <a:ln>
            <a:noFill/>
          </a:ln>
          <a:effectLst>
            <a:outerShdw blurRad="185738" algn="bl" rotWithShape="0">
              <a:srgbClr val="07223B">
                <a:alpha val="15686"/>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b="0" i="0" u="none" strike="noStrike" kern="0" cap="none" spc="0" normalizeH="0" baseline="0" noProof="0" dirty="0">
                <a:ln>
                  <a:noFill/>
                </a:ln>
                <a:solidFill>
                  <a:schemeClr val="bg1"/>
                </a:solidFill>
                <a:effectLst/>
                <a:uLnTx/>
                <a:uFillTx/>
                <a:latin typeface="Lato"/>
                <a:ea typeface="Lato"/>
                <a:cs typeface="Lato"/>
                <a:sym typeface="Lato"/>
              </a:rPr>
              <a:t>Make Changes (Optimize)</a:t>
            </a:r>
            <a:endParaRPr kumimoji="0" sz="2800" b="0" i="0" u="none" strike="noStrike" kern="0" cap="none" spc="0" normalizeH="0" baseline="0" noProof="0" dirty="0">
              <a:ln>
                <a:noFill/>
              </a:ln>
              <a:solidFill>
                <a:schemeClr val="bg1"/>
              </a:solidFill>
              <a:effectLst/>
              <a:uLnTx/>
              <a:uFillTx/>
              <a:latin typeface="Arial"/>
              <a:cs typeface="Arial"/>
              <a:sym typeface="Arial"/>
            </a:endParaRPr>
          </a:p>
        </p:txBody>
      </p:sp>
      <p:sp>
        <p:nvSpPr>
          <p:cNvPr id="100" name="Google Shape;100;p4"/>
          <p:cNvSpPr/>
          <p:nvPr/>
        </p:nvSpPr>
        <p:spPr>
          <a:xfrm>
            <a:off x="4734709" y="1532000"/>
            <a:ext cx="1534011" cy="1096817"/>
          </a:xfrm>
          <a:custGeom>
            <a:avLst/>
            <a:gdLst/>
            <a:ahLst/>
            <a:cxnLst/>
            <a:rect l="l" t="t" r="r" b="b"/>
            <a:pathLst>
              <a:path w="1150508" h="747830" extrusionOk="0">
                <a:moveTo>
                  <a:pt x="0" y="124641"/>
                </a:moveTo>
                <a:cubicBezTo>
                  <a:pt x="0" y="55804"/>
                  <a:pt x="55804" y="0"/>
                  <a:pt x="124641" y="0"/>
                </a:cubicBezTo>
                <a:lnTo>
                  <a:pt x="1025867" y="0"/>
                </a:lnTo>
                <a:cubicBezTo>
                  <a:pt x="1094704" y="0"/>
                  <a:pt x="1150508" y="55804"/>
                  <a:pt x="1150508" y="124641"/>
                </a:cubicBezTo>
                <a:lnTo>
                  <a:pt x="1150508" y="623189"/>
                </a:lnTo>
                <a:cubicBezTo>
                  <a:pt x="1150508" y="692026"/>
                  <a:pt x="1094704" y="747830"/>
                  <a:pt x="1025867" y="747830"/>
                </a:cubicBezTo>
                <a:lnTo>
                  <a:pt x="124641" y="747830"/>
                </a:lnTo>
                <a:cubicBezTo>
                  <a:pt x="55804" y="747830"/>
                  <a:pt x="0" y="692026"/>
                  <a:pt x="0" y="623189"/>
                </a:cubicBezTo>
                <a:lnTo>
                  <a:pt x="0" y="124641"/>
                </a:lnTo>
                <a:close/>
              </a:path>
            </a:pathLst>
          </a:custGeom>
          <a:solidFill>
            <a:srgbClr val="F7F7F9"/>
          </a:solidFill>
          <a:ln>
            <a:noFill/>
          </a:ln>
          <a:effectLst>
            <a:outerShdw blurRad="185738" algn="bl" rotWithShape="0">
              <a:srgbClr val="07223B">
                <a:alpha val="15686"/>
              </a:srgbClr>
            </a:outerShdw>
          </a:effectLst>
        </p:spPr>
        <p:txBody>
          <a:bodyPr spcFirstLastPara="1" wrap="square" lIns="140100" tIns="140100" rIns="140100" bIns="1401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b="0" i="0" u="none" strike="noStrike" kern="0" cap="none" spc="0" normalizeH="0" baseline="0" noProof="0" dirty="0">
                <a:ln>
                  <a:noFill/>
                </a:ln>
                <a:solidFill>
                  <a:srgbClr val="000000"/>
                </a:solidFill>
                <a:effectLst/>
                <a:uLnTx/>
                <a:uFillTx/>
                <a:latin typeface="Lato"/>
                <a:ea typeface="Lato"/>
                <a:cs typeface="Lato"/>
                <a:sym typeface="Lato"/>
              </a:rPr>
              <a:t>Define Desired Outcomes</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01" name="Google Shape;101;p4"/>
          <p:cNvSpPr/>
          <p:nvPr/>
        </p:nvSpPr>
        <p:spPr>
          <a:xfrm>
            <a:off x="5323756" y="1392436"/>
            <a:ext cx="356000" cy="356000"/>
          </a:xfrm>
          <a:prstGeom prst="ellipse">
            <a:avLst/>
          </a:prstGeom>
          <a:solidFill>
            <a:schemeClr val="bg1"/>
          </a:solidFill>
          <a:ln w="19050">
            <a:solidFill>
              <a:srgbClr val="3CB1E5"/>
            </a:solidFill>
          </a:ln>
        </p:spPr>
        <p:txBody>
          <a:bodyPr spcFirstLastPara="1" wrap="square" lIns="91400" tIns="91400" rIns="91400" bIns="914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56" b="0" i="0" u="none" strike="noStrike" kern="0" cap="none" spc="0" normalizeH="0" baseline="0" noProof="0" dirty="0">
                <a:ln>
                  <a:noFill/>
                </a:ln>
                <a:solidFill>
                  <a:srgbClr val="3CB1E5"/>
                </a:solidFill>
                <a:effectLst/>
                <a:uLnTx/>
                <a:uFillTx/>
                <a:latin typeface="Lato Black"/>
                <a:ea typeface="Lato Black"/>
                <a:cs typeface="Lato Black"/>
                <a:sym typeface="Lato Black"/>
              </a:rPr>
              <a:t>1</a:t>
            </a:r>
            <a:endParaRPr kumimoji="0" sz="2456" b="0" i="0" u="none" strike="noStrike" kern="0" cap="none" spc="0" normalizeH="0" baseline="0" noProof="0" dirty="0">
              <a:ln>
                <a:noFill/>
              </a:ln>
              <a:solidFill>
                <a:srgbClr val="3CB1E5"/>
              </a:solidFill>
              <a:effectLst/>
              <a:uLnTx/>
              <a:uFillTx/>
              <a:latin typeface="Lato Black"/>
              <a:ea typeface="Lato Black"/>
              <a:cs typeface="Lato Black"/>
              <a:sym typeface="Lato Black"/>
            </a:endParaRPr>
          </a:p>
        </p:txBody>
      </p:sp>
      <p:sp>
        <p:nvSpPr>
          <p:cNvPr id="102" name="Google Shape;102;p4"/>
          <p:cNvSpPr/>
          <p:nvPr/>
        </p:nvSpPr>
        <p:spPr>
          <a:xfrm rot="4080347">
            <a:off x="6297741" y="1438405"/>
            <a:ext cx="264877" cy="177673"/>
          </a:xfrm>
          <a:prstGeom prst="triangle">
            <a:avLst>
              <a:gd name="adj" fmla="val 50000"/>
            </a:avLst>
          </a:prstGeom>
          <a:solidFill>
            <a:srgbClr val="DBDBDB"/>
          </a:solidFill>
          <a:ln>
            <a:noFill/>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4"/>
          <p:cNvSpPr/>
          <p:nvPr/>
        </p:nvSpPr>
        <p:spPr>
          <a:xfrm rot="1319653">
            <a:off x="4848021" y="2767159"/>
            <a:ext cx="264877" cy="177824"/>
          </a:xfrm>
          <a:prstGeom prst="triangle">
            <a:avLst>
              <a:gd name="adj" fmla="val 50000"/>
            </a:avLst>
          </a:prstGeom>
          <a:solidFill>
            <a:srgbClr val="DBDBDB"/>
          </a:solidFill>
          <a:ln>
            <a:noFill/>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4"/>
          <p:cNvSpPr/>
          <p:nvPr/>
        </p:nvSpPr>
        <p:spPr>
          <a:xfrm rot="-6791915">
            <a:off x="8022563" y="5939839"/>
            <a:ext cx="265029" cy="177579"/>
          </a:xfrm>
          <a:prstGeom prst="triangle">
            <a:avLst>
              <a:gd name="adj" fmla="val 50000"/>
            </a:avLst>
          </a:prstGeom>
          <a:solidFill>
            <a:srgbClr val="DBDBDB"/>
          </a:solidFill>
          <a:ln>
            <a:noFill/>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4"/>
          <p:cNvSpPr/>
          <p:nvPr/>
        </p:nvSpPr>
        <p:spPr>
          <a:xfrm rot="-3601793">
            <a:off x="6166754" y="5847843"/>
            <a:ext cx="265040" cy="177768"/>
          </a:xfrm>
          <a:prstGeom prst="triangle">
            <a:avLst>
              <a:gd name="adj" fmla="val 50000"/>
            </a:avLst>
          </a:prstGeom>
          <a:solidFill>
            <a:srgbClr val="DBDBDB"/>
          </a:solidFill>
          <a:ln>
            <a:noFill/>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4"/>
          <p:cNvSpPr/>
          <p:nvPr/>
        </p:nvSpPr>
        <p:spPr>
          <a:xfrm>
            <a:off x="8843984" y="1392436"/>
            <a:ext cx="356000" cy="356000"/>
          </a:xfrm>
          <a:prstGeom prst="ellipse">
            <a:avLst/>
          </a:prstGeom>
          <a:solidFill>
            <a:schemeClr val="bg1"/>
          </a:solidFill>
          <a:ln w="19050">
            <a:solidFill>
              <a:srgbClr val="3CB1E5"/>
            </a:solidFill>
          </a:ln>
        </p:spPr>
        <p:txBody>
          <a:bodyPr spcFirstLastPara="1" wrap="square" lIns="91400" tIns="91400" rIns="91400" bIns="914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56" b="0" i="0" u="none" strike="noStrike" kern="0" cap="none" spc="0" normalizeH="0" baseline="0" noProof="0">
                <a:ln>
                  <a:noFill/>
                </a:ln>
                <a:solidFill>
                  <a:srgbClr val="3CB1E5"/>
                </a:solidFill>
                <a:effectLst/>
                <a:uLnTx/>
                <a:uFillTx/>
                <a:latin typeface="Lato Black"/>
                <a:ea typeface="Lato Black"/>
                <a:cs typeface="Lato Black"/>
                <a:sym typeface="Lato Black"/>
              </a:rPr>
              <a:t>3</a:t>
            </a:r>
            <a:endParaRPr kumimoji="0" sz="2456" b="0" i="0" u="none" strike="noStrike" kern="0" cap="none" spc="0" normalizeH="0" baseline="0" noProof="0">
              <a:ln>
                <a:noFill/>
              </a:ln>
              <a:solidFill>
                <a:srgbClr val="3CB1E5"/>
              </a:solidFill>
              <a:effectLst/>
              <a:uLnTx/>
              <a:uFillTx/>
              <a:latin typeface="Lato Black"/>
              <a:ea typeface="Lato Black"/>
              <a:cs typeface="Lato Black"/>
              <a:sym typeface="Lato Black"/>
            </a:endParaRPr>
          </a:p>
        </p:txBody>
      </p:sp>
      <p:sp>
        <p:nvSpPr>
          <p:cNvPr id="107" name="Google Shape;107;p4"/>
          <p:cNvSpPr/>
          <p:nvPr/>
        </p:nvSpPr>
        <p:spPr>
          <a:xfrm>
            <a:off x="9537260" y="3099436"/>
            <a:ext cx="356000" cy="356000"/>
          </a:xfrm>
          <a:prstGeom prst="ellipse">
            <a:avLst/>
          </a:prstGeom>
          <a:solidFill>
            <a:schemeClr val="bg1"/>
          </a:solidFill>
          <a:ln w="19050">
            <a:solidFill>
              <a:schemeClr val="tx1"/>
            </a:solidFill>
          </a:ln>
        </p:spPr>
        <p:txBody>
          <a:bodyPr spcFirstLastPara="1" wrap="square" lIns="91400" tIns="91400" rIns="91400" bIns="914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56" b="0" i="0" u="none" strike="noStrike" kern="0" cap="none" spc="0" normalizeH="0" baseline="0" noProof="0">
                <a:ln>
                  <a:noFill/>
                </a:ln>
                <a:solidFill>
                  <a:schemeClr val="tx1"/>
                </a:solidFill>
                <a:effectLst/>
                <a:uLnTx/>
                <a:uFillTx/>
                <a:latin typeface="Lato Black"/>
                <a:ea typeface="Lato Black"/>
                <a:cs typeface="Lato Black"/>
                <a:sym typeface="Lato Black"/>
              </a:rPr>
              <a:t>4</a:t>
            </a:r>
            <a:endParaRPr kumimoji="0" sz="2456" b="0" i="0" u="none" strike="noStrike" kern="0" cap="none" spc="0" normalizeH="0" baseline="0" noProof="0">
              <a:ln>
                <a:noFill/>
              </a:ln>
              <a:solidFill>
                <a:schemeClr val="tx1"/>
              </a:solidFill>
              <a:effectLst/>
              <a:uLnTx/>
              <a:uFillTx/>
              <a:latin typeface="Lato Black"/>
              <a:ea typeface="Lato Black"/>
              <a:cs typeface="Lato Black"/>
              <a:sym typeface="Lato Black"/>
            </a:endParaRPr>
          </a:p>
        </p:txBody>
      </p:sp>
      <p:sp>
        <p:nvSpPr>
          <p:cNvPr id="108" name="Google Shape;108;p4"/>
          <p:cNvSpPr/>
          <p:nvPr/>
        </p:nvSpPr>
        <p:spPr>
          <a:xfrm>
            <a:off x="4630480" y="3099436"/>
            <a:ext cx="356000" cy="356000"/>
          </a:xfrm>
          <a:prstGeom prst="ellipse">
            <a:avLst/>
          </a:prstGeom>
          <a:solidFill>
            <a:schemeClr val="bg1"/>
          </a:solidFill>
          <a:ln w="19050">
            <a:solidFill>
              <a:schemeClr val="tx1"/>
            </a:solidFill>
          </a:ln>
        </p:spPr>
        <p:txBody>
          <a:bodyPr spcFirstLastPara="1" wrap="square" lIns="91400" tIns="91400" rIns="91400" bIns="914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56" b="0" i="0" u="none" strike="noStrike" kern="0" cap="none" spc="0" normalizeH="0" baseline="0" noProof="0" dirty="0">
                <a:ln>
                  <a:noFill/>
                </a:ln>
                <a:solidFill>
                  <a:schemeClr val="tx1"/>
                </a:solidFill>
                <a:effectLst/>
                <a:uLnTx/>
                <a:uFillTx/>
                <a:latin typeface="Lato Black"/>
                <a:ea typeface="Lato Black"/>
                <a:cs typeface="Lato Black"/>
                <a:sym typeface="Lato Black"/>
              </a:rPr>
              <a:t>8</a:t>
            </a:r>
            <a:endParaRPr kumimoji="0" sz="2456" b="0" i="0" u="none" strike="noStrike" kern="0" cap="none" spc="0" normalizeH="0" baseline="0" noProof="0" dirty="0">
              <a:ln>
                <a:noFill/>
              </a:ln>
              <a:solidFill>
                <a:schemeClr val="tx1"/>
              </a:solidFill>
              <a:effectLst/>
              <a:uLnTx/>
              <a:uFillTx/>
              <a:latin typeface="Lato Black"/>
              <a:ea typeface="Lato Black"/>
              <a:cs typeface="Lato Black"/>
              <a:sym typeface="Lato Black"/>
            </a:endParaRPr>
          </a:p>
        </p:txBody>
      </p:sp>
      <p:sp>
        <p:nvSpPr>
          <p:cNvPr id="109" name="Google Shape;109;p4"/>
          <p:cNvSpPr/>
          <p:nvPr/>
        </p:nvSpPr>
        <p:spPr>
          <a:xfrm>
            <a:off x="5254028" y="4785224"/>
            <a:ext cx="356000" cy="356000"/>
          </a:xfrm>
          <a:prstGeom prst="ellipse">
            <a:avLst/>
          </a:prstGeom>
          <a:solidFill>
            <a:schemeClr val="bg1"/>
          </a:solidFill>
          <a:ln w="19050">
            <a:solidFill>
              <a:schemeClr val="tx1"/>
            </a:solidFill>
          </a:ln>
        </p:spPr>
        <p:txBody>
          <a:bodyPr spcFirstLastPara="1" wrap="square" lIns="91400" tIns="91400" rIns="91400" bIns="914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56" b="0" i="0" u="none" strike="noStrike" kern="0" cap="none" spc="0" normalizeH="0" baseline="0" noProof="0">
                <a:ln>
                  <a:noFill/>
                </a:ln>
                <a:solidFill>
                  <a:schemeClr val="tx1"/>
                </a:solidFill>
                <a:effectLst/>
                <a:uLnTx/>
                <a:uFillTx/>
                <a:latin typeface="Lato Black"/>
                <a:ea typeface="Lato Black"/>
                <a:cs typeface="Lato Black"/>
                <a:sym typeface="Lato Black"/>
              </a:rPr>
              <a:t>7</a:t>
            </a:r>
            <a:endParaRPr kumimoji="0" sz="2456" b="0" i="0" u="none" strike="noStrike" kern="0" cap="none" spc="0" normalizeH="0" baseline="0" noProof="0">
              <a:ln>
                <a:noFill/>
              </a:ln>
              <a:solidFill>
                <a:schemeClr val="tx1"/>
              </a:solidFill>
              <a:effectLst/>
              <a:uLnTx/>
              <a:uFillTx/>
              <a:latin typeface="Lato Black"/>
              <a:ea typeface="Lato Black"/>
              <a:cs typeface="Lato Black"/>
              <a:sym typeface="Lato Black"/>
            </a:endParaRPr>
          </a:p>
        </p:txBody>
      </p:sp>
      <p:sp>
        <p:nvSpPr>
          <p:cNvPr id="110" name="Google Shape;110;p4"/>
          <p:cNvSpPr/>
          <p:nvPr/>
        </p:nvSpPr>
        <p:spPr>
          <a:xfrm>
            <a:off x="8843984" y="4786487"/>
            <a:ext cx="356000" cy="356000"/>
          </a:xfrm>
          <a:prstGeom prst="ellipse">
            <a:avLst/>
          </a:prstGeom>
          <a:solidFill>
            <a:schemeClr val="bg1"/>
          </a:solidFill>
          <a:ln w="19050">
            <a:solidFill>
              <a:schemeClr val="tx1"/>
            </a:solidFill>
          </a:ln>
        </p:spPr>
        <p:txBody>
          <a:bodyPr spcFirstLastPara="1" wrap="square" lIns="91400" tIns="91400" rIns="91400" bIns="914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56" b="0" i="0" u="none" strike="noStrike" kern="0" cap="none" spc="0" normalizeH="0" baseline="0" noProof="0" dirty="0">
                <a:ln>
                  <a:noFill/>
                </a:ln>
                <a:solidFill>
                  <a:schemeClr val="tx1"/>
                </a:solidFill>
                <a:effectLst/>
                <a:uLnTx/>
                <a:uFillTx/>
                <a:latin typeface="Lato Black"/>
                <a:ea typeface="Lato Black"/>
                <a:cs typeface="Lato Black"/>
                <a:sym typeface="Lato Black"/>
              </a:rPr>
              <a:t>5</a:t>
            </a:r>
            <a:endParaRPr kumimoji="0" sz="2456" b="0" i="0" u="none" strike="noStrike" kern="0" cap="none" spc="0" normalizeH="0" baseline="0" noProof="0" dirty="0">
              <a:ln>
                <a:noFill/>
              </a:ln>
              <a:solidFill>
                <a:schemeClr val="tx1"/>
              </a:solidFill>
              <a:effectLst/>
              <a:uLnTx/>
              <a:uFillTx/>
              <a:latin typeface="Lato Black"/>
              <a:ea typeface="Lato Black"/>
              <a:cs typeface="Lato Black"/>
              <a:sym typeface="Lato Black"/>
            </a:endParaRPr>
          </a:p>
        </p:txBody>
      </p:sp>
      <p:sp>
        <p:nvSpPr>
          <p:cNvPr id="111" name="Google Shape;111;p4"/>
          <p:cNvSpPr/>
          <p:nvPr/>
        </p:nvSpPr>
        <p:spPr>
          <a:xfrm>
            <a:off x="7049005" y="5496668"/>
            <a:ext cx="356000" cy="356000"/>
          </a:xfrm>
          <a:prstGeom prst="ellipse">
            <a:avLst/>
          </a:prstGeom>
          <a:solidFill>
            <a:schemeClr val="bg1"/>
          </a:solidFill>
          <a:ln w="19050">
            <a:solidFill>
              <a:schemeClr val="tx1"/>
            </a:solidFill>
          </a:ln>
        </p:spPr>
        <p:txBody>
          <a:bodyPr spcFirstLastPara="1" wrap="square" lIns="91400" tIns="91400" rIns="91400" bIns="914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56" b="0" i="0" u="none" strike="noStrike" kern="0" cap="none" spc="0" normalizeH="0" baseline="0" noProof="0" dirty="0">
                <a:ln>
                  <a:noFill/>
                </a:ln>
                <a:solidFill>
                  <a:schemeClr val="tx1"/>
                </a:solidFill>
                <a:effectLst/>
                <a:uLnTx/>
                <a:uFillTx/>
                <a:latin typeface="Lato Black"/>
                <a:ea typeface="Lato Black"/>
                <a:cs typeface="Lato Black"/>
                <a:sym typeface="Lato Black"/>
              </a:rPr>
              <a:t>6</a:t>
            </a:r>
            <a:endParaRPr kumimoji="0" sz="2456" b="0" i="0" u="none" strike="noStrike" kern="0" cap="none" spc="0" normalizeH="0" baseline="0" noProof="0" dirty="0">
              <a:ln>
                <a:noFill/>
              </a:ln>
              <a:solidFill>
                <a:schemeClr val="tx1"/>
              </a:solidFill>
              <a:effectLst/>
              <a:uLnTx/>
              <a:uFillTx/>
              <a:latin typeface="Lato Black"/>
              <a:ea typeface="Lato Black"/>
              <a:cs typeface="Lato Black"/>
              <a:sym typeface="Lato Black"/>
            </a:endParaRPr>
          </a:p>
        </p:txBody>
      </p:sp>
      <p:sp>
        <p:nvSpPr>
          <p:cNvPr id="112" name="Google Shape;112;p4"/>
          <p:cNvSpPr/>
          <p:nvPr/>
        </p:nvSpPr>
        <p:spPr>
          <a:xfrm>
            <a:off x="7118733" y="714833"/>
            <a:ext cx="356000" cy="356000"/>
          </a:xfrm>
          <a:prstGeom prst="ellipse">
            <a:avLst/>
          </a:prstGeom>
          <a:solidFill>
            <a:schemeClr val="bg1"/>
          </a:solidFill>
          <a:ln w="19050">
            <a:solidFill>
              <a:srgbClr val="3CB1E5"/>
            </a:solidFill>
          </a:ln>
        </p:spPr>
        <p:txBody>
          <a:bodyPr spcFirstLastPara="1" wrap="square" lIns="91400" tIns="91400" rIns="91400" bIns="914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456" b="0" i="0" u="none" strike="noStrike" kern="0" cap="none" spc="0" normalizeH="0" baseline="0" noProof="0">
                <a:ln>
                  <a:noFill/>
                </a:ln>
                <a:solidFill>
                  <a:srgbClr val="3CB1E5"/>
                </a:solidFill>
                <a:effectLst/>
                <a:uLnTx/>
                <a:uFillTx/>
                <a:latin typeface="Lato Black"/>
                <a:ea typeface="Lato Black"/>
                <a:cs typeface="Lato Black"/>
                <a:sym typeface="Lato Black"/>
              </a:rPr>
              <a:t>2</a:t>
            </a:r>
            <a:endParaRPr kumimoji="0" sz="2456" b="0" i="0" u="none" strike="noStrike" kern="0" cap="none" spc="0" normalizeH="0" baseline="0" noProof="0">
              <a:ln>
                <a:noFill/>
              </a:ln>
              <a:solidFill>
                <a:srgbClr val="3CB1E5"/>
              </a:solidFill>
              <a:effectLst/>
              <a:uLnTx/>
              <a:uFillTx/>
              <a:latin typeface="Lato Black"/>
              <a:ea typeface="Lato Black"/>
              <a:cs typeface="Lato Black"/>
              <a:sym typeface="Lato Black"/>
            </a:endParaRPr>
          </a:p>
        </p:txBody>
      </p:sp>
      <p:sp>
        <p:nvSpPr>
          <p:cNvPr id="113" name="Google Shape;113;p4"/>
          <p:cNvSpPr/>
          <p:nvPr/>
        </p:nvSpPr>
        <p:spPr>
          <a:xfrm rot="6719653">
            <a:off x="8090291" y="1437881"/>
            <a:ext cx="264877" cy="177824"/>
          </a:xfrm>
          <a:prstGeom prst="triangle">
            <a:avLst>
              <a:gd name="adj" fmla="val 50000"/>
            </a:avLst>
          </a:prstGeom>
          <a:solidFill>
            <a:srgbClr val="DBDBDB"/>
          </a:solidFill>
          <a:ln>
            <a:noFill/>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p:nvPr/>
        </p:nvSpPr>
        <p:spPr>
          <a:xfrm rot="9515032">
            <a:off x="9586798" y="2777019"/>
            <a:ext cx="265104" cy="177827"/>
          </a:xfrm>
          <a:prstGeom prst="triangle">
            <a:avLst>
              <a:gd name="adj" fmla="val 50000"/>
            </a:avLst>
          </a:prstGeom>
          <a:solidFill>
            <a:srgbClr val="DBDBDB"/>
          </a:solidFill>
          <a:ln>
            <a:noFill/>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4"/>
          <p:cNvSpPr/>
          <p:nvPr/>
        </p:nvSpPr>
        <p:spPr>
          <a:xfrm rot="-9585482">
            <a:off x="9578658" y="4546021"/>
            <a:ext cx="264751" cy="177811"/>
          </a:xfrm>
          <a:prstGeom prst="triangle">
            <a:avLst>
              <a:gd name="adj" fmla="val 50000"/>
            </a:avLst>
          </a:prstGeom>
          <a:solidFill>
            <a:srgbClr val="DBDBDB"/>
          </a:solidFill>
          <a:ln>
            <a:noFill/>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4"/>
          <p:cNvSpPr/>
          <p:nvPr/>
        </p:nvSpPr>
        <p:spPr>
          <a:xfrm rot="-1308085">
            <a:off x="4841088" y="4507005"/>
            <a:ext cx="264951" cy="177896"/>
          </a:xfrm>
          <a:prstGeom prst="triangle">
            <a:avLst>
              <a:gd name="adj" fmla="val 50000"/>
            </a:avLst>
          </a:prstGeom>
          <a:solidFill>
            <a:srgbClr val="DBDBDB"/>
          </a:solidFill>
          <a:ln>
            <a:noFill/>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itle 1">
            <a:extLst>
              <a:ext uri="{FF2B5EF4-FFF2-40B4-BE49-F238E27FC236}">
                <a16:creationId xmlns:a16="http://schemas.microsoft.com/office/drawing/2014/main" id="{947E5268-A5EB-469E-A451-71E0300A2146}"/>
              </a:ext>
            </a:extLst>
          </p:cNvPr>
          <p:cNvSpPr txBox="1">
            <a:spLocks/>
          </p:cNvSpPr>
          <p:nvPr/>
        </p:nvSpPr>
        <p:spPr>
          <a:xfrm>
            <a:off x="507952" y="900632"/>
            <a:ext cx="3276427" cy="2198804"/>
          </a:xfrm>
          <a:prstGeom prst="rect">
            <a:avLst/>
          </a:prstGeom>
        </p:spPr>
        <p:txBody>
          <a:bodyPr lIns="0" tIns="0" rIns="0" bIns="0">
            <a:noAutofit/>
          </a:bodyPr>
          <a:lstStyle>
            <a:lvl1pPr algn="l" defTabSz="609585" rtl="0" eaLnBrk="1" latinLnBrk="0" hangingPunct="1">
              <a:lnSpc>
                <a:spcPct val="90000"/>
              </a:lnSpc>
              <a:spcBef>
                <a:spcPct val="0"/>
              </a:spcBef>
              <a:buNone/>
              <a:defRPr sz="3200" kern="1200">
                <a:gradFill>
                  <a:gsLst>
                    <a:gs pos="100000">
                      <a:srgbClr val="20E0B2"/>
                    </a:gs>
                    <a:gs pos="0">
                      <a:srgbClr val="3CB1E5"/>
                    </a:gs>
                  </a:gsLst>
                  <a:lin ang="0" scaled="0"/>
                </a:gradFill>
                <a:latin typeface="Lato Black" panose="020F0A02020204030203" pitchFamily="34" charset="0"/>
                <a:ea typeface="+mj-ea"/>
                <a:cs typeface="+mj-cs"/>
              </a:defRPr>
            </a:lvl1pPr>
          </a:lstStyle>
          <a:p>
            <a:pPr algn="ctr">
              <a:lnSpc>
                <a:spcPts val="4000"/>
              </a:lnSpc>
              <a:buClrTx/>
              <a:buFontTx/>
            </a:pPr>
            <a:r>
              <a:rPr lang="en-US" sz="4400">
                <a:latin typeface="Lato Light" panose="020F0502020204030203" pitchFamily="34" charset="0"/>
                <a:ea typeface="Lato Light" panose="020F0502020204030203" pitchFamily="34" charset="0"/>
                <a:cs typeface="Lato Light" panose="020F0502020204030203" pitchFamily="34" charset="0"/>
              </a:rPr>
              <a:t>The </a:t>
            </a:r>
            <a:br>
              <a:rPr lang="en-US" sz="4400">
                <a:latin typeface="Lato Light" panose="020F0502020204030203" pitchFamily="34" charset="0"/>
                <a:ea typeface="Lato Light" panose="020F0502020204030203" pitchFamily="34" charset="0"/>
                <a:cs typeface="Lato Light" panose="020F0502020204030203" pitchFamily="34" charset="0"/>
              </a:rPr>
            </a:br>
            <a:r>
              <a:rPr lang="en-US" sz="4400"/>
              <a:t>HIRING ACCURACY </a:t>
            </a:r>
            <a:r>
              <a:rPr lang="en-US" sz="4400">
                <a:latin typeface="Lato Light" panose="020F0502020204030203" pitchFamily="34" charset="0"/>
                <a:ea typeface="Lato Light" panose="020F0502020204030203" pitchFamily="34" charset="0"/>
                <a:cs typeface="Lato Light" panose="020F0502020204030203" pitchFamily="34" charset="0"/>
              </a:rPr>
              <a:t>Process</a:t>
            </a:r>
            <a:endParaRPr lang="en-US" sz="44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6" name="Rectangle 5">
            <a:extLst>
              <a:ext uri="{FF2B5EF4-FFF2-40B4-BE49-F238E27FC236}">
                <a16:creationId xmlns:a16="http://schemas.microsoft.com/office/drawing/2014/main" id="{97A7C6AC-33C2-E12B-3D6C-2FFF7AA93A09}"/>
              </a:ext>
            </a:extLst>
          </p:cNvPr>
          <p:cNvSpPr/>
          <p:nvPr/>
        </p:nvSpPr>
        <p:spPr>
          <a:xfrm>
            <a:off x="10566083" y="586860"/>
            <a:ext cx="1841893" cy="1457840"/>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r>
              <a:rPr lang="en-US" dirty="0"/>
              <a:t>Duplicate Slide? I updated the style anyway. </a:t>
            </a:r>
            <a:br>
              <a:rPr lang="en-US" dirty="0"/>
            </a:br>
            <a:r>
              <a:rPr lang="en-US" dirty="0"/>
              <a:t>- Yin</a:t>
            </a:r>
          </a:p>
        </p:txBody>
      </p:sp>
    </p:spTree>
    <p:extLst>
      <p:ext uri="{BB962C8B-B14F-4D97-AF65-F5344CB8AC3E}">
        <p14:creationId xmlns:p14="http://schemas.microsoft.com/office/powerpoint/2010/main" val="3514338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p:nvPr/>
        </p:nvSpPr>
        <p:spPr>
          <a:xfrm>
            <a:off x="0" y="865621"/>
            <a:ext cx="12192000" cy="940075"/>
          </a:xfrm>
          <a:prstGeom prst="rect">
            <a:avLst/>
          </a:prstGeom>
          <a:noFill/>
          <a:ln>
            <a:noFill/>
          </a:ln>
        </p:spPr>
        <p:txBody>
          <a:bodyPr spcFirstLastPara="1" wrap="square" lIns="100767" tIns="100767" rIns="100767" bIns="100767" anchor="ctr" anchorCtr="0">
            <a:noAutofit/>
          </a:bodyPr>
          <a:lstStyle/>
          <a:p>
            <a:pPr algn="ctr">
              <a:lnSpc>
                <a:spcPct val="125000"/>
              </a:lnSpc>
              <a:spcAft>
                <a:spcPts val="1200"/>
              </a:spcAft>
              <a:buSzPts val="2400"/>
            </a:pPr>
            <a:r>
              <a:rPr lang="en-US" sz="3733" dirty="0">
                <a:solidFill>
                  <a:srgbClr val="4FACD9"/>
                </a:solidFill>
                <a:latin typeface="Lato Black"/>
                <a:ea typeface="Lato Black"/>
                <a:cs typeface="Lato Black"/>
                <a:sym typeface="Lato Black"/>
              </a:rPr>
              <a:t>Optimize</a:t>
            </a:r>
            <a:r>
              <a:rPr lang="en-US" sz="3733" dirty="0">
                <a:latin typeface="Lato Black"/>
                <a:ea typeface="Lato Black"/>
                <a:cs typeface="Lato Black"/>
                <a:sym typeface="Lato Black"/>
              </a:rPr>
              <a:t> The Entirety Of Your Hiring Process</a:t>
            </a:r>
            <a:endParaRPr sz="3733" dirty="0">
              <a:solidFill>
                <a:schemeClr val="dk1"/>
              </a:solidFill>
              <a:latin typeface="Lato Black"/>
              <a:ea typeface="Lato Black"/>
              <a:cs typeface="Lato Black"/>
              <a:sym typeface="Lato Black"/>
            </a:endParaRPr>
          </a:p>
        </p:txBody>
      </p:sp>
      <p:sp>
        <p:nvSpPr>
          <p:cNvPr id="101" name="Google Shape;101;p3"/>
          <p:cNvSpPr txBox="1"/>
          <p:nvPr/>
        </p:nvSpPr>
        <p:spPr>
          <a:xfrm>
            <a:off x="827824" y="3574713"/>
            <a:ext cx="2253515" cy="369277"/>
          </a:xfrm>
          <a:prstGeom prst="rect">
            <a:avLst/>
          </a:prstGeom>
          <a:noFill/>
          <a:ln>
            <a:noFill/>
          </a:ln>
        </p:spPr>
        <p:txBody>
          <a:bodyPr spcFirstLastPara="1" wrap="square" lIns="121900" tIns="60933" rIns="121900" bIns="60933" anchor="t" anchorCtr="0">
            <a:spAutoFit/>
          </a:bodyPr>
          <a:lstStyle/>
          <a:p>
            <a:pPr algn="ctr"/>
            <a:r>
              <a:rPr lang="en-US" sz="1600" b="1" dirty="0">
                <a:solidFill>
                  <a:schemeClr val="dk1"/>
                </a:solidFill>
                <a:latin typeface="Lato"/>
                <a:ea typeface="Lato"/>
                <a:cs typeface="Lato"/>
                <a:sym typeface="Lato"/>
              </a:rPr>
              <a:t>Automated Screening</a:t>
            </a:r>
            <a:endParaRPr sz="1867" dirty="0"/>
          </a:p>
        </p:txBody>
      </p:sp>
      <p:sp>
        <p:nvSpPr>
          <p:cNvPr id="102" name="Google Shape;102;p3"/>
          <p:cNvSpPr txBox="1"/>
          <p:nvPr/>
        </p:nvSpPr>
        <p:spPr>
          <a:xfrm>
            <a:off x="3662007" y="3574713"/>
            <a:ext cx="2165181" cy="369277"/>
          </a:xfrm>
          <a:prstGeom prst="rect">
            <a:avLst/>
          </a:prstGeom>
          <a:noFill/>
          <a:ln>
            <a:noFill/>
          </a:ln>
        </p:spPr>
        <p:txBody>
          <a:bodyPr spcFirstLastPara="1" wrap="square" lIns="121900" tIns="60933" rIns="121900" bIns="60933" anchor="t" anchorCtr="0">
            <a:spAutoFit/>
          </a:bodyPr>
          <a:lstStyle/>
          <a:p>
            <a:pPr algn="ctr"/>
            <a:r>
              <a:rPr lang="en-US" sz="1600" b="1" dirty="0">
                <a:solidFill>
                  <a:schemeClr val="dk1"/>
                </a:solidFill>
                <a:latin typeface="Lato"/>
                <a:ea typeface="Lato"/>
                <a:cs typeface="Lato"/>
                <a:sym typeface="Lato"/>
              </a:rPr>
              <a:t>Digital Interviewing</a:t>
            </a:r>
            <a:endParaRPr sz="1867" dirty="0"/>
          </a:p>
        </p:txBody>
      </p:sp>
      <p:sp>
        <p:nvSpPr>
          <p:cNvPr id="103" name="Google Shape;103;p3"/>
          <p:cNvSpPr txBox="1"/>
          <p:nvPr/>
        </p:nvSpPr>
        <p:spPr>
          <a:xfrm>
            <a:off x="6383995" y="3574713"/>
            <a:ext cx="2011643" cy="369277"/>
          </a:xfrm>
          <a:prstGeom prst="rect">
            <a:avLst/>
          </a:prstGeom>
          <a:noFill/>
          <a:ln>
            <a:noFill/>
          </a:ln>
        </p:spPr>
        <p:txBody>
          <a:bodyPr spcFirstLastPara="1" wrap="square" lIns="121900" tIns="60933" rIns="121900" bIns="60933" anchor="t" anchorCtr="0">
            <a:spAutoFit/>
          </a:bodyPr>
          <a:lstStyle/>
          <a:p>
            <a:pPr algn="ctr"/>
            <a:r>
              <a:rPr lang="en-US" sz="1600" b="1" dirty="0">
                <a:solidFill>
                  <a:schemeClr val="dk1"/>
                </a:solidFill>
                <a:latin typeface="Lato"/>
                <a:ea typeface="Lato"/>
                <a:cs typeface="Lato"/>
                <a:sym typeface="Lato"/>
              </a:rPr>
              <a:t>Hiring Scorecards</a:t>
            </a:r>
            <a:endParaRPr sz="1867" dirty="0"/>
          </a:p>
        </p:txBody>
      </p:sp>
      <p:sp>
        <p:nvSpPr>
          <p:cNvPr id="104" name="Google Shape;104;p3"/>
          <p:cNvSpPr txBox="1"/>
          <p:nvPr/>
        </p:nvSpPr>
        <p:spPr>
          <a:xfrm>
            <a:off x="8914452" y="3574713"/>
            <a:ext cx="2473485" cy="369277"/>
          </a:xfrm>
          <a:prstGeom prst="rect">
            <a:avLst/>
          </a:prstGeom>
          <a:noFill/>
          <a:ln>
            <a:noFill/>
          </a:ln>
        </p:spPr>
        <p:txBody>
          <a:bodyPr spcFirstLastPara="1" wrap="square" lIns="121900" tIns="60933" rIns="121900" bIns="60933" anchor="t" anchorCtr="0">
            <a:spAutoFit/>
          </a:bodyPr>
          <a:lstStyle/>
          <a:p>
            <a:pPr algn="ctr"/>
            <a:r>
              <a:rPr lang="en-US" sz="1600" b="1" dirty="0">
                <a:solidFill>
                  <a:schemeClr val="dk1"/>
                </a:solidFill>
                <a:latin typeface="Lato"/>
                <a:ea typeface="Lato"/>
                <a:cs typeface="Lato"/>
                <a:sym typeface="Lato"/>
              </a:rPr>
              <a:t>Tracking &amp; Optimization </a:t>
            </a:r>
            <a:endParaRPr sz="1867" dirty="0"/>
          </a:p>
        </p:txBody>
      </p:sp>
      <p:pic>
        <p:nvPicPr>
          <p:cNvPr id="105" name="Google Shape;105;p3" descr="Graphical user interface, application&#10;&#10;Description automatically generated"/>
          <p:cNvPicPr preferRelativeResize="0"/>
          <p:nvPr/>
        </p:nvPicPr>
        <p:blipFill rotWithShape="1">
          <a:blip r:embed="rId3">
            <a:alphaModFix/>
          </a:blip>
          <a:srcRect/>
          <a:stretch/>
        </p:blipFill>
        <p:spPr>
          <a:xfrm>
            <a:off x="978399" y="1883967"/>
            <a:ext cx="1954632" cy="1396884"/>
          </a:xfrm>
          <a:prstGeom prst="rect">
            <a:avLst/>
          </a:prstGeom>
          <a:noFill/>
          <a:ln>
            <a:noFill/>
          </a:ln>
        </p:spPr>
      </p:pic>
      <p:pic>
        <p:nvPicPr>
          <p:cNvPr id="106" name="Google Shape;106;p3" descr="A picture containing application&#10;&#10;Description automatically generated"/>
          <p:cNvPicPr preferRelativeResize="0"/>
          <p:nvPr/>
        </p:nvPicPr>
        <p:blipFill rotWithShape="1">
          <a:blip r:embed="rId4">
            <a:alphaModFix/>
          </a:blip>
          <a:srcRect/>
          <a:stretch/>
        </p:blipFill>
        <p:spPr>
          <a:xfrm>
            <a:off x="9213296" y="1879179"/>
            <a:ext cx="1828800" cy="1306956"/>
          </a:xfrm>
          <a:prstGeom prst="rect">
            <a:avLst/>
          </a:prstGeom>
          <a:noFill/>
          <a:ln>
            <a:noFill/>
          </a:ln>
        </p:spPr>
      </p:pic>
      <p:pic>
        <p:nvPicPr>
          <p:cNvPr id="107" name="Google Shape;107;p3" descr="A picture containing text, iPod, different, screenshot&#10;&#10;Description automatically generated"/>
          <p:cNvPicPr preferRelativeResize="0"/>
          <p:nvPr/>
        </p:nvPicPr>
        <p:blipFill rotWithShape="1">
          <a:blip r:embed="rId5">
            <a:alphaModFix/>
          </a:blip>
          <a:srcRect/>
          <a:stretch/>
        </p:blipFill>
        <p:spPr>
          <a:xfrm>
            <a:off x="6444936" y="1862247"/>
            <a:ext cx="1950720" cy="1394088"/>
          </a:xfrm>
          <a:prstGeom prst="rect">
            <a:avLst/>
          </a:prstGeom>
          <a:noFill/>
          <a:ln>
            <a:noFill/>
          </a:ln>
        </p:spPr>
      </p:pic>
      <p:sp>
        <p:nvSpPr>
          <p:cNvPr id="108" name="Google Shape;108;p3"/>
          <p:cNvSpPr/>
          <p:nvPr/>
        </p:nvSpPr>
        <p:spPr>
          <a:xfrm>
            <a:off x="852376" y="4022262"/>
            <a:ext cx="2632089" cy="2262158"/>
          </a:xfrm>
          <a:prstGeom prst="rect">
            <a:avLst/>
          </a:prstGeom>
          <a:noFill/>
          <a:ln>
            <a:noFill/>
          </a:ln>
        </p:spPr>
        <p:txBody>
          <a:bodyPr spcFirstLastPara="1" wrap="square" lIns="0" tIns="0" rIns="0" bIns="0" anchor="t" anchorCtr="0">
            <a:spAutoFit/>
          </a:bodyPr>
          <a:lstStyle/>
          <a:p>
            <a:pPr marL="228594" indent="-228594">
              <a:lnSpc>
                <a:spcPct val="150000"/>
              </a:lnSpc>
              <a:buSzPts val="1050"/>
              <a:buFont typeface="Arial"/>
              <a:buChar char="•"/>
            </a:pPr>
            <a:r>
              <a:rPr lang="en-US" dirty="0">
                <a:solidFill>
                  <a:srgbClr val="595959"/>
                </a:solidFill>
                <a:latin typeface="Lato"/>
                <a:ea typeface="Lato"/>
                <a:cs typeface="Lato"/>
                <a:sym typeface="Lato"/>
              </a:rPr>
              <a:t>Screening Questions</a:t>
            </a:r>
            <a:endParaRPr sz="1867" dirty="0"/>
          </a:p>
          <a:p>
            <a:pPr marL="228594" indent="-228594">
              <a:lnSpc>
                <a:spcPct val="150000"/>
              </a:lnSpc>
              <a:buSzPts val="1050"/>
              <a:buFont typeface="Arial"/>
              <a:buChar char="•"/>
            </a:pPr>
            <a:r>
              <a:rPr lang="en-US" dirty="0">
                <a:solidFill>
                  <a:srgbClr val="595959"/>
                </a:solidFill>
                <a:latin typeface="Lato"/>
                <a:ea typeface="Lato"/>
                <a:cs typeface="Lato"/>
                <a:sym typeface="Lato"/>
              </a:rPr>
              <a:t>Video Interview</a:t>
            </a:r>
          </a:p>
          <a:p>
            <a:pPr marL="228594" indent="-228594">
              <a:lnSpc>
                <a:spcPct val="150000"/>
              </a:lnSpc>
              <a:buSzPts val="1050"/>
              <a:buFont typeface="Arial"/>
              <a:buChar char="•"/>
            </a:pPr>
            <a:r>
              <a:rPr lang="en-US" dirty="0">
                <a:solidFill>
                  <a:srgbClr val="595959"/>
                </a:solidFill>
                <a:latin typeface="Lato"/>
                <a:ea typeface="Lato"/>
                <a:cs typeface="Lato"/>
                <a:sym typeface="Lato"/>
              </a:rPr>
              <a:t>Job Previews</a:t>
            </a:r>
          </a:p>
          <a:p>
            <a:pPr marL="228594" indent="-228594">
              <a:lnSpc>
                <a:spcPct val="150000"/>
              </a:lnSpc>
              <a:buSzPts val="1050"/>
              <a:buFont typeface="Arial"/>
              <a:buChar char="•"/>
            </a:pPr>
            <a:r>
              <a:rPr lang="en-US" dirty="0">
                <a:solidFill>
                  <a:srgbClr val="595959"/>
                </a:solidFill>
                <a:latin typeface="Lato"/>
                <a:ea typeface="Lato"/>
                <a:cs typeface="Lato"/>
                <a:sym typeface="Lato"/>
              </a:rPr>
              <a:t>Predictive Assessments</a:t>
            </a:r>
          </a:p>
          <a:p>
            <a:pPr marL="228594" indent="-228594">
              <a:lnSpc>
                <a:spcPct val="150000"/>
              </a:lnSpc>
              <a:buSzPts val="1050"/>
              <a:buFont typeface="Arial"/>
              <a:buChar char="•"/>
            </a:pPr>
            <a:r>
              <a:rPr lang="en-US" dirty="0">
                <a:solidFill>
                  <a:srgbClr val="595959"/>
                </a:solidFill>
                <a:latin typeface="Lato"/>
                <a:ea typeface="Lato"/>
                <a:cs typeface="Lato"/>
                <a:sym typeface="Lato"/>
              </a:rPr>
              <a:t>Job Simulations</a:t>
            </a:r>
          </a:p>
          <a:p>
            <a:pPr marL="228594" indent="-228594">
              <a:lnSpc>
                <a:spcPct val="150000"/>
              </a:lnSpc>
              <a:buSzPts val="1050"/>
              <a:buFont typeface="Arial"/>
              <a:buChar char="•"/>
            </a:pPr>
            <a:r>
              <a:rPr lang="en-US" dirty="0">
                <a:solidFill>
                  <a:srgbClr val="595959"/>
                </a:solidFill>
                <a:latin typeface="Lato"/>
                <a:ea typeface="Lato"/>
                <a:cs typeface="Lato"/>
                <a:sym typeface="Lato"/>
              </a:rPr>
              <a:t>Skills Tests</a:t>
            </a:r>
          </a:p>
          <a:p>
            <a:pPr marL="228594" indent="-228594">
              <a:lnSpc>
                <a:spcPct val="150000"/>
              </a:lnSpc>
              <a:buSzPts val="1050"/>
              <a:buFont typeface="Arial"/>
              <a:buChar char="•"/>
            </a:pPr>
            <a:r>
              <a:rPr lang="en-US" dirty="0">
                <a:solidFill>
                  <a:srgbClr val="595959"/>
                </a:solidFill>
                <a:latin typeface="Lato"/>
                <a:ea typeface="Lato"/>
                <a:cs typeface="Lato"/>
                <a:sym typeface="Lato"/>
              </a:rPr>
              <a:t>Language Proficiency Tests</a:t>
            </a:r>
          </a:p>
        </p:txBody>
      </p:sp>
      <p:sp>
        <p:nvSpPr>
          <p:cNvPr id="109" name="Google Shape;109;p3"/>
          <p:cNvSpPr/>
          <p:nvPr/>
        </p:nvSpPr>
        <p:spPr>
          <a:xfrm>
            <a:off x="3667792" y="4022262"/>
            <a:ext cx="2204411" cy="1292662"/>
          </a:xfrm>
          <a:prstGeom prst="rect">
            <a:avLst/>
          </a:prstGeom>
          <a:noFill/>
          <a:ln>
            <a:noFill/>
          </a:ln>
        </p:spPr>
        <p:txBody>
          <a:bodyPr spcFirstLastPara="1" wrap="square" lIns="0" tIns="0" rIns="0" bIns="0" anchor="t" anchorCtr="0">
            <a:spAutoFit/>
          </a:bodyPr>
          <a:lstStyle/>
          <a:p>
            <a:pPr marL="228594" indent="-228594">
              <a:lnSpc>
                <a:spcPct val="150000"/>
              </a:lnSpc>
              <a:buSzPts val="1050"/>
              <a:buFont typeface="Arial"/>
              <a:buChar char="•"/>
            </a:pPr>
            <a:r>
              <a:rPr lang="en-US" dirty="0">
                <a:solidFill>
                  <a:srgbClr val="595959"/>
                </a:solidFill>
                <a:latin typeface="Lato"/>
                <a:ea typeface="Lato"/>
                <a:cs typeface="Lato"/>
                <a:sym typeface="Lato"/>
              </a:rPr>
              <a:t>Interview Guides</a:t>
            </a:r>
            <a:endParaRPr sz="1867" dirty="0"/>
          </a:p>
          <a:p>
            <a:pPr marL="228594" indent="-228594">
              <a:lnSpc>
                <a:spcPct val="150000"/>
              </a:lnSpc>
              <a:buSzPts val="1050"/>
              <a:buFont typeface="Arial"/>
              <a:buChar char="•"/>
            </a:pPr>
            <a:r>
              <a:rPr lang="en-US" dirty="0">
                <a:solidFill>
                  <a:srgbClr val="595959"/>
                </a:solidFill>
                <a:latin typeface="Lato"/>
                <a:ea typeface="Lato"/>
                <a:cs typeface="Lato"/>
                <a:sym typeface="Lato"/>
              </a:rPr>
              <a:t>Scoring Rubrics</a:t>
            </a:r>
            <a:endParaRPr sz="1867" dirty="0"/>
          </a:p>
          <a:p>
            <a:pPr marL="228594" indent="-228594">
              <a:lnSpc>
                <a:spcPct val="150000"/>
              </a:lnSpc>
              <a:buSzPts val="1050"/>
              <a:buFont typeface="Arial"/>
              <a:buChar char="•"/>
            </a:pPr>
            <a:r>
              <a:rPr lang="en-US" dirty="0">
                <a:solidFill>
                  <a:srgbClr val="595959"/>
                </a:solidFill>
                <a:latin typeface="Lato"/>
                <a:ea typeface="Lato"/>
                <a:cs typeface="Lato"/>
                <a:sym typeface="Lato"/>
              </a:rPr>
              <a:t>Question Library</a:t>
            </a:r>
          </a:p>
          <a:p>
            <a:pPr marL="228594" indent="-228594">
              <a:lnSpc>
                <a:spcPct val="150000"/>
              </a:lnSpc>
              <a:buSzPts val="1050"/>
              <a:buFont typeface="Arial"/>
              <a:buChar char="•"/>
            </a:pPr>
            <a:r>
              <a:rPr lang="en-US" dirty="0">
                <a:solidFill>
                  <a:srgbClr val="595959"/>
                </a:solidFill>
                <a:latin typeface="Lato"/>
                <a:ea typeface="Lato"/>
                <a:cs typeface="Lato"/>
                <a:sym typeface="Lato"/>
              </a:rPr>
              <a:t>Interview Templates</a:t>
            </a:r>
          </a:p>
        </p:txBody>
      </p:sp>
      <p:sp>
        <p:nvSpPr>
          <p:cNvPr id="110" name="Google Shape;110;p3"/>
          <p:cNvSpPr/>
          <p:nvPr/>
        </p:nvSpPr>
        <p:spPr>
          <a:xfrm>
            <a:off x="6383995" y="4022260"/>
            <a:ext cx="2204411" cy="1292662"/>
          </a:xfrm>
          <a:prstGeom prst="rect">
            <a:avLst/>
          </a:prstGeom>
          <a:noFill/>
          <a:ln>
            <a:noFill/>
          </a:ln>
        </p:spPr>
        <p:txBody>
          <a:bodyPr spcFirstLastPara="1" wrap="square" lIns="0" tIns="0" rIns="0" bIns="0" anchor="t" anchorCtr="0">
            <a:spAutoFit/>
          </a:bodyPr>
          <a:lstStyle/>
          <a:p>
            <a:pPr marL="228594" indent="-228594">
              <a:lnSpc>
                <a:spcPct val="150000"/>
              </a:lnSpc>
              <a:buSzPts val="1050"/>
              <a:buFont typeface="Arial"/>
              <a:buChar char="•"/>
            </a:pPr>
            <a:r>
              <a:rPr lang="en-US" dirty="0">
                <a:solidFill>
                  <a:srgbClr val="595959"/>
                </a:solidFill>
                <a:latin typeface="Lato"/>
                <a:ea typeface="Lato"/>
                <a:cs typeface="Lato"/>
                <a:sym typeface="Lato"/>
              </a:rPr>
              <a:t>Aggregate Candidate Scorecards</a:t>
            </a:r>
            <a:endParaRPr sz="1867" dirty="0"/>
          </a:p>
          <a:p>
            <a:pPr marL="228594" indent="-228594">
              <a:lnSpc>
                <a:spcPct val="150000"/>
              </a:lnSpc>
              <a:buSzPts val="1050"/>
              <a:buFont typeface="Arial"/>
              <a:buChar char="•"/>
            </a:pPr>
            <a:r>
              <a:rPr lang="en-US" dirty="0">
                <a:solidFill>
                  <a:srgbClr val="595959"/>
                </a:solidFill>
                <a:latin typeface="Lato"/>
                <a:ea typeface="Lato"/>
                <a:cs typeface="Lato"/>
                <a:sym typeface="Lato"/>
              </a:rPr>
              <a:t>Advanced Candidate Filtering &amp; Sorting</a:t>
            </a:r>
            <a:endParaRPr sz="1867" dirty="0"/>
          </a:p>
        </p:txBody>
      </p:sp>
      <p:sp>
        <p:nvSpPr>
          <p:cNvPr id="111" name="Google Shape;111;p3"/>
          <p:cNvSpPr/>
          <p:nvPr/>
        </p:nvSpPr>
        <p:spPr>
          <a:xfrm>
            <a:off x="8914453" y="4022262"/>
            <a:ext cx="2632089" cy="2585323"/>
          </a:xfrm>
          <a:prstGeom prst="rect">
            <a:avLst/>
          </a:prstGeom>
          <a:noFill/>
          <a:ln>
            <a:noFill/>
          </a:ln>
        </p:spPr>
        <p:txBody>
          <a:bodyPr spcFirstLastPara="1" wrap="square" lIns="0" tIns="0" rIns="0" bIns="0" anchor="t" anchorCtr="0">
            <a:spAutoFit/>
          </a:bodyPr>
          <a:lstStyle/>
          <a:p>
            <a:pPr marL="228594" indent="-228594">
              <a:lnSpc>
                <a:spcPct val="150000"/>
              </a:lnSpc>
              <a:buSzPts val="1050"/>
              <a:buFont typeface="Arial"/>
              <a:buChar char="•"/>
            </a:pPr>
            <a:r>
              <a:rPr lang="en-US" dirty="0">
                <a:solidFill>
                  <a:srgbClr val="595959"/>
                </a:solidFill>
                <a:latin typeface="Lato"/>
                <a:ea typeface="Lato"/>
                <a:cs typeface="Lato"/>
                <a:sym typeface="Lato"/>
              </a:rPr>
              <a:t>Hiring Funnel Reporting &amp; Analytics</a:t>
            </a:r>
          </a:p>
          <a:p>
            <a:pPr marL="228594" indent="-228594">
              <a:lnSpc>
                <a:spcPct val="150000"/>
              </a:lnSpc>
              <a:buSzPts val="1050"/>
              <a:buFont typeface="Arial"/>
              <a:buChar char="•"/>
            </a:pPr>
            <a:r>
              <a:rPr lang="en-US" dirty="0">
                <a:solidFill>
                  <a:srgbClr val="595959"/>
                </a:solidFill>
                <a:latin typeface="Lato"/>
                <a:ea typeface="Lato"/>
                <a:cs typeface="Lato"/>
                <a:sym typeface="Lato"/>
              </a:rPr>
              <a:t>Turnover/Performance, Collection, Reporting &amp; Analytics </a:t>
            </a:r>
          </a:p>
          <a:p>
            <a:pPr marL="228594" indent="-228594">
              <a:lnSpc>
                <a:spcPct val="150000"/>
              </a:lnSpc>
              <a:buSzPts val="1050"/>
              <a:buFont typeface="Arial"/>
              <a:buChar char="•"/>
            </a:pPr>
            <a:r>
              <a:rPr lang="en-US" dirty="0">
                <a:solidFill>
                  <a:srgbClr val="595959"/>
                </a:solidFill>
                <a:latin typeface="Lato"/>
                <a:cs typeface="Lato"/>
                <a:sym typeface="Lato"/>
              </a:rPr>
              <a:t>Hiring Optimization Reporting &amp; Analytics</a:t>
            </a:r>
            <a:endParaRPr dirty="0">
              <a:solidFill>
                <a:srgbClr val="595959"/>
              </a:solidFill>
              <a:latin typeface="Lato"/>
              <a:ea typeface="Lato"/>
              <a:cs typeface="Lato"/>
              <a:sym typeface="Lato"/>
            </a:endParaRPr>
          </a:p>
          <a:p>
            <a:pPr marL="228594" indent="-139697">
              <a:lnSpc>
                <a:spcPct val="150000"/>
              </a:lnSpc>
              <a:buSzPts val="1050"/>
            </a:pPr>
            <a:endParaRPr dirty="0">
              <a:solidFill>
                <a:srgbClr val="595959"/>
              </a:solidFill>
              <a:latin typeface="Lato"/>
              <a:ea typeface="Lato"/>
              <a:cs typeface="Lato"/>
              <a:sym typeface="Lato"/>
            </a:endParaRPr>
          </a:p>
        </p:txBody>
      </p:sp>
      <p:pic>
        <p:nvPicPr>
          <p:cNvPr id="112" name="Google Shape;112;p3" descr="A picture containing text, chair, seat, furniture&#10;&#10;Description automatically generated"/>
          <p:cNvPicPr preferRelativeResize="0"/>
          <p:nvPr/>
        </p:nvPicPr>
        <p:blipFill rotWithShape="1">
          <a:blip r:embed="rId6">
            <a:alphaModFix/>
          </a:blip>
          <a:srcRect/>
          <a:stretch/>
        </p:blipFill>
        <p:spPr>
          <a:xfrm>
            <a:off x="3711369" y="1854178"/>
            <a:ext cx="2050721" cy="1465553"/>
          </a:xfrm>
          <a:prstGeom prst="rect">
            <a:avLst/>
          </a:prstGeom>
          <a:noFill/>
          <a:ln>
            <a:noFill/>
          </a:ln>
        </p:spPr>
      </p:pic>
      <p:pic>
        <p:nvPicPr>
          <p:cNvPr id="113" name="Google Shape;113;p3" descr="Icon&#10;&#10;Description automatically generated"/>
          <p:cNvPicPr preferRelativeResize="0"/>
          <p:nvPr/>
        </p:nvPicPr>
        <p:blipFill rotWithShape="1">
          <a:blip r:embed="rId7">
            <a:alphaModFix amt="70000"/>
          </a:blip>
          <a:srcRect/>
          <a:stretch/>
        </p:blipFill>
        <p:spPr>
          <a:xfrm>
            <a:off x="3192961" y="3574713"/>
            <a:ext cx="381289" cy="369332"/>
          </a:xfrm>
          <a:prstGeom prst="rect">
            <a:avLst/>
          </a:prstGeom>
          <a:noFill/>
          <a:ln>
            <a:noFill/>
          </a:ln>
        </p:spPr>
      </p:pic>
      <p:pic>
        <p:nvPicPr>
          <p:cNvPr id="114" name="Google Shape;114;p3" descr="Icon&#10;&#10;Description automatically generated"/>
          <p:cNvPicPr preferRelativeResize="0"/>
          <p:nvPr/>
        </p:nvPicPr>
        <p:blipFill rotWithShape="1">
          <a:blip r:embed="rId7">
            <a:alphaModFix amt="70000"/>
          </a:blip>
          <a:srcRect/>
          <a:stretch/>
        </p:blipFill>
        <p:spPr>
          <a:xfrm>
            <a:off x="5934006" y="3574713"/>
            <a:ext cx="381289" cy="369332"/>
          </a:xfrm>
          <a:prstGeom prst="rect">
            <a:avLst/>
          </a:prstGeom>
          <a:noFill/>
          <a:ln>
            <a:noFill/>
          </a:ln>
        </p:spPr>
      </p:pic>
      <p:pic>
        <p:nvPicPr>
          <p:cNvPr id="115" name="Google Shape;115;p3" descr="Icon&#10;&#10;Description automatically generated"/>
          <p:cNvPicPr preferRelativeResize="0"/>
          <p:nvPr/>
        </p:nvPicPr>
        <p:blipFill rotWithShape="1">
          <a:blip r:embed="rId7">
            <a:alphaModFix amt="70000"/>
          </a:blip>
          <a:srcRect/>
          <a:stretch/>
        </p:blipFill>
        <p:spPr>
          <a:xfrm>
            <a:off x="8463901" y="3574713"/>
            <a:ext cx="381289" cy="369332"/>
          </a:xfrm>
          <a:prstGeom prst="rect">
            <a:avLst/>
          </a:prstGeom>
          <a:noFill/>
          <a:ln>
            <a:noFill/>
          </a:ln>
        </p:spPr>
      </p:pic>
      <p:sp>
        <p:nvSpPr>
          <p:cNvPr id="3" name="Title 2">
            <a:extLst>
              <a:ext uri="{FF2B5EF4-FFF2-40B4-BE49-F238E27FC236}">
                <a16:creationId xmlns:a16="http://schemas.microsoft.com/office/drawing/2014/main" id="{DF73608C-6C94-4106-ED22-2EE64D778119}"/>
              </a:ext>
            </a:extLst>
          </p:cNvPr>
          <p:cNvSpPr>
            <a:spLocks noGrp="1"/>
          </p:cNvSpPr>
          <p:nvPr>
            <p:ph type="title"/>
          </p:nvPr>
        </p:nvSpPr>
        <p:spPr/>
        <p:txBody>
          <a:bodyPr/>
          <a:lstStyle/>
          <a:p>
            <a:endParaRPr lang="en-US"/>
          </a:p>
        </p:txBody>
      </p:sp>
      <p:sp>
        <p:nvSpPr>
          <p:cNvPr id="2" name="Rectangle 1">
            <a:extLst>
              <a:ext uri="{FF2B5EF4-FFF2-40B4-BE49-F238E27FC236}">
                <a16:creationId xmlns:a16="http://schemas.microsoft.com/office/drawing/2014/main" id="{25E3749D-AF2D-C33D-5F47-D28AB3076B42}"/>
              </a:ext>
            </a:extLst>
          </p:cNvPr>
          <p:cNvSpPr/>
          <p:nvPr/>
        </p:nvSpPr>
        <p:spPr>
          <a:xfrm>
            <a:off x="10566084" y="586860"/>
            <a:ext cx="1223962" cy="994993"/>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Duplicate Slide?</a:t>
            </a:r>
          </a:p>
        </p:txBody>
      </p:sp>
    </p:spTree>
    <p:extLst>
      <p:ext uri="{BB962C8B-B14F-4D97-AF65-F5344CB8AC3E}">
        <p14:creationId xmlns:p14="http://schemas.microsoft.com/office/powerpoint/2010/main" val="8763259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2" name="TextBox 1">
            <a:extLst>
              <a:ext uri="{FF2B5EF4-FFF2-40B4-BE49-F238E27FC236}">
                <a16:creationId xmlns:a16="http://schemas.microsoft.com/office/drawing/2014/main" id="{55AD07C9-C87F-3D25-76FE-0F5B4668EBD6}"/>
              </a:ext>
            </a:extLst>
          </p:cNvPr>
          <p:cNvSpPr txBox="1"/>
          <p:nvPr/>
        </p:nvSpPr>
        <p:spPr>
          <a:xfrm>
            <a:off x="1799051" y="2201247"/>
            <a:ext cx="8593898" cy="3950208"/>
          </a:xfrm>
          <a:prstGeom prst="rect">
            <a:avLst/>
          </a:prstGeom>
          <a:noFill/>
          <a:ln>
            <a:noFill/>
          </a:ln>
        </p:spPr>
        <p:txBody>
          <a:bodyPr spcFirstLastPara="1" wrap="square" lIns="91425" tIns="91425" rIns="91425" bIns="91425" rtlCol="0" anchor="t" anchorCtr="0">
            <a:noAutofit/>
          </a:bodyPr>
          <a:lstStyle/>
          <a:p>
            <a:pPr algn="l"/>
            <a:r>
              <a:rPr lang="en-US" sz="2000" dirty="0">
                <a:latin typeface="Lato regular" panose="020F0502020204030203" pitchFamily="34" charset="0"/>
              </a:rPr>
              <a:t>As we look ahead to the rest of this year, and next, we see an opportunity to extend this impact at {CUSTOMER}. </a:t>
            </a:r>
          </a:p>
          <a:p>
            <a:pPr algn="l"/>
            <a:endParaRPr lang="en-US" sz="2000" dirty="0">
              <a:latin typeface="Lato regular" panose="020F0502020204030203" pitchFamily="34" charset="0"/>
            </a:endParaRPr>
          </a:p>
          <a:p>
            <a:pPr algn="l"/>
            <a:r>
              <a:rPr lang="en-US" sz="2000" dirty="0">
                <a:latin typeface="Lato regular" panose="020F0502020204030203" pitchFamily="34" charset="0"/>
              </a:rPr>
              <a:t>What we are hearing more and more from our {industry} clients is that {Insert relevant insight}. </a:t>
            </a:r>
          </a:p>
          <a:p>
            <a:pPr algn="l"/>
            <a:endParaRPr lang="en-US" sz="2000" dirty="0">
              <a:latin typeface="Lato regular" panose="020F0502020204030203" pitchFamily="34" charset="0"/>
            </a:endParaRPr>
          </a:p>
          <a:p>
            <a:pPr algn="l"/>
            <a:r>
              <a:rPr lang="en-US" sz="2000" dirty="0">
                <a:latin typeface="Lato regular" panose="020F0502020204030203" pitchFamily="34" charset="0"/>
              </a:rPr>
              <a:t>To address this, you need to be able to {Insert key capabilities}. Our plan is to {Insert how you solve for this/address these capabilities}.</a:t>
            </a:r>
            <a:endParaRPr lang="en-US" sz="1600" dirty="0">
              <a:latin typeface="Lato regular" panose="020F0502020204030203" pitchFamily="34" charset="0"/>
            </a:endParaRPr>
          </a:p>
        </p:txBody>
      </p:sp>
      <p:sp>
        <p:nvSpPr>
          <p:cNvPr id="4" name="Title 3">
            <a:extLst>
              <a:ext uri="{FF2B5EF4-FFF2-40B4-BE49-F238E27FC236}">
                <a16:creationId xmlns:a16="http://schemas.microsoft.com/office/drawing/2014/main" id="{85864389-9229-2571-50E3-E456D9AFC938}"/>
              </a:ext>
            </a:extLst>
          </p:cNvPr>
          <p:cNvSpPr>
            <a:spLocks noGrp="1"/>
          </p:cNvSpPr>
          <p:nvPr>
            <p:ph type="title"/>
          </p:nvPr>
        </p:nvSpPr>
        <p:spPr>
          <a:xfrm>
            <a:off x="282724" y="1152233"/>
            <a:ext cx="11617176" cy="763600"/>
          </a:xfrm>
        </p:spPr>
        <p:txBody>
          <a:bodyPr/>
          <a:lstStyle/>
          <a:p>
            <a:pPr algn="ctr"/>
            <a:r>
              <a:rPr lang="en-US" sz="3600" dirty="0"/>
              <a:t>2023 Strategy</a:t>
            </a:r>
          </a:p>
        </p:txBody>
      </p:sp>
    </p:spTree>
    <p:extLst>
      <p:ext uri="{BB962C8B-B14F-4D97-AF65-F5344CB8AC3E}">
        <p14:creationId xmlns:p14="http://schemas.microsoft.com/office/powerpoint/2010/main" val="2975232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0"/>
          <p:cNvSpPr txBox="1"/>
          <p:nvPr/>
        </p:nvSpPr>
        <p:spPr>
          <a:xfrm>
            <a:off x="1" y="80704"/>
            <a:ext cx="12192000" cy="523200"/>
          </a:xfrm>
          <a:prstGeom prst="rect">
            <a:avLst/>
          </a:prstGeom>
          <a:noFill/>
          <a:ln>
            <a:noFill/>
          </a:ln>
        </p:spPr>
        <p:txBody>
          <a:bodyPr spcFirstLastPara="1" wrap="square" lIns="100767" tIns="100767" rIns="100767" bIns="100767" anchor="t" anchorCtr="0">
            <a:noAutofit/>
          </a:bodyPr>
          <a:lstStyle/>
          <a:p>
            <a:pPr algn="ctr">
              <a:lnSpc>
                <a:spcPct val="125000"/>
              </a:lnSpc>
              <a:buSzPts val="1500"/>
            </a:pPr>
            <a:endParaRPr sz="2000">
              <a:solidFill>
                <a:srgbClr val="595959"/>
              </a:solidFill>
              <a:latin typeface="Lato"/>
              <a:ea typeface="Lato"/>
              <a:cs typeface="Lato"/>
              <a:sym typeface="Lato"/>
            </a:endParaRPr>
          </a:p>
        </p:txBody>
      </p:sp>
      <p:sp>
        <p:nvSpPr>
          <p:cNvPr id="315" name="Google Shape;315;p10"/>
          <p:cNvSpPr txBox="1"/>
          <p:nvPr/>
        </p:nvSpPr>
        <p:spPr>
          <a:xfrm>
            <a:off x="1689932" y="2184263"/>
            <a:ext cx="5015668" cy="3449168"/>
          </a:xfrm>
          <a:prstGeom prst="rect">
            <a:avLst/>
          </a:prstGeom>
          <a:noFill/>
          <a:ln>
            <a:noFill/>
          </a:ln>
        </p:spPr>
        <p:txBody>
          <a:bodyPr spcFirstLastPara="1" wrap="square" lIns="76200" tIns="76200" rIns="76200" bIns="76200" anchor="t" anchorCtr="0">
            <a:noAutofit/>
          </a:bodyPr>
          <a:lstStyle/>
          <a:p>
            <a:pPr>
              <a:buSzPts val="1500"/>
            </a:pPr>
            <a:r>
              <a:rPr lang="en-US" sz="2400" b="1" dirty="0">
                <a:solidFill>
                  <a:srgbClr val="3CB1E5"/>
                </a:solidFill>
                <a:latin typeface="Lato Heavy" panose="020F0502020204030203" pitchFamily="34" charset="0"/>
                <a:ea typeface="Lato Heavy" panose="020F0502020204030203" pitchFamily="34" charset="0"/>
                <a:cs typeface="Lato Heavy" panose="020F0502020204030203" pitchFamily="34" charset="0"/>
              </a:rPr>
              <a:t>3 Months</a:t>
            </a:r>
          </a:p>
          <a:p>
            <a:pPr marL="342900" indent="-342900">
              <a:buSzPts val="1500"/>
              <a:buFont typeface="Arial" panose="020B0604020202020204" pitchFamily="34" charset="0"/>
              <a:buChar char="•"/>
            </a:pPr>
            <a:r>
              <a:rPr lang="en-US" sz="2000" dirty="0">
                <a:latin typeface="Lato regular" panose="020F0502020204030203" pitchFamily="34" charset="0"/>
              </a:rPr>
              <a:t>Initiative 1</a:t>
            </a:r>
          </a:p>
          <a:p>
            <a:pPr marL="342900" indent="-342900">
              <a:buSzPts val="1500"/>
              <a:buFont typeface="Arial" panose="020B0604020202020204" pitchFamily="34" charset="0"/>
              <a:buChar char="•"/>
            </a:pPr>
            <a:r>
              <a:rPr lang="en-US" sz="2000" dirty="0">
                <a:latin typeface="Lato regular" panose="020F0502020204030203" pitchFamily="34" charset="0"/>
              </a:rPr>
              <a:t>Initiative 2</a:t>
            </a:r>
          </a:p>
          <a:p>
            <a:pPr marL="342900" indent="-342900">
              <a:buSzPts val="1500"/>
              <a:buFont typeface="Arial" panose="020B0604020202020204" pitchFamily="34" charset="0"/>
              <a:buChar char="•"/>
            </a:pPr>
            <a:r>
              <a:rPr lang="en-US" sz="2000" dirty="0">
                <a:latin typeface="Lato regular" panose="020F0502020204030203" pitchFamily="34" charset="0"/>
              </a:rPr>
              <a:t>Initiative 3</a:t>
            </a:r>
          </a:p>
          <a:p>
            <a:pPr marL="342900" indent="-342900">
              <a:buSzPts val="1500"/>
              <a:buFont typeface="Arial" panose="020B0604020202020204" pitchFamily="34" charset="0"/>
              <a:buChar char="•"/>
            </a:pPr>
            <a:endParaRPr sz="1600" dirty="0">
              <a:latin typeface="Lato regular" panose="020F0502020204030203" pitchFamily="34" charset="0"/>
            </a:endParaRPr>
          </a:p>
        </p:txBody>
      </p:sp>
      <p:sp>
        <p:nvSpPr>
          <p:cNvPr id="317" name="Google Shape;317;p10"/>
          <p:cNvSpPr/>
          <p:nvPr/>
        </p:nvSpPr>
        <p:spPr>
          <a:xfrm>
            <a:off x="1868858" y="2933157"/>
            <a:ext cx="6813843" cy="1159283"/>
          </a:xfrm>
          <a:prstGeom prst="rect">
            <a:avLst/>
          </a:prstGeom>
          <a:noFill/>
          <a:ln>
            <a:noFill/>
          </a:ln>
        </p:spPr>
        <p:txBody>
          <a:bodyPr spcFirstLastPara="1" wrap="square" lIns="121900" tIns="121900" rIns="121900" bIns="121900" anchor="ctr" anchorCtr="0">
            <a:noAutofit/>
          </a:bodyPr>
          <a:lstStyle/>
          <a:p>
            <a:endParaRPr sz="3719"/>
          </a:p>
        </p:txBody>
      </p:sp>
      <p:sp>
        <p:nvSpPr>
          <p:cNvPr id="320" name="Google Shape;320;p10"/>
          <p:cNvSpPr/>
          <p:nvPr/>
        </p:nvSpPr>
        <p:spPr>
          <a:xfrm>
            <a:off x="1868858" y="4150404"/>
            <a:ext cx="7913438" cy="1159283"/>
          </a:xfrm>
          <a:prstGeom prst="rect">
            <a:avLst/>
          </a:prstGeom>
          <a:noFill/>
          <a:ln>
            <a:noFill/>
          </a:ln>
        </p:spPr>
        <p:txBody>
          <a:bodyPr spcFirstLastPara="1" wrap="square" lIns="121900" tIns="121900" rIns="121900" bIns="121900" anchor="ctr" anchorCtr="0">
            <a:noAutofit/>
          </a:bodyPr>
          <a:lstStyle/>
          <a:p>
            <a:endParaRPr sz="3719"/>
          </a:p>
        </p:txBody>
      </p:sp>
      <p:sp>
        <p:nvSpPr>
          <p:cNvPr id="323" name="Google Shape;323;p10"/>
          <p:cNvSpPr/>
          <p:nvPr/>
        </p:nvSpPr>
        <p:spPr>
          <a:xfrm>
            <a:off x="1868858" y="5367652"/>
            <a:ext cx="7913438" cy="1159283"/>
          </a:xfrm>
          <a:prstGeom prst="rect">
            <a:avLst/>
          </a:prstGeom>
          <a:noFill/>
          <a:ln>
            <a:noFill/>
          </a:ln>
        </p:spPr>
        <p:txBody>
          <a:bodyPr spcFirstLastPara="1" wrap="square" lIns="121900" tIns="121900" rIns="121900" bIns="121900" anchor="ctr" anchorCtr="0">
            <a:noAutofit/>
          </a:bodyPr>
          <a:lstStyle/>
          <a:p>
            <a:endParaRPr sz="3719"/>
          </a:p>
        </p:txBody>
      </p:sp>
      <p:sp>
        <p:nvSpPr>
          <p:cNvPr id="324" name="Google Shape;324;p10"/>
          <p:cNvSpPr txBox="1"/>
          <p:nvPr/>
        </p:nvSpPr>
        <p:spPr>
          <a:xfrm>
            <a:off x="507951" y="6092749"/>
            <a:ext cx="11239543" cy="523001"/>
          </a:xfrm>
          <a:prstGeom prst="rect">
            <a:avLst/>
          </a:prstGeom>
          <a:noFill/>
          <a:ln>
            <a:noFill/>
          </a:ln>
        </p:spPr>
        <p:txBody>
          <a:bodyPr spcFirstLastPara="1" wrap="square" lIns="76200" tIns="76200" rIns="76200" bIns="76200" anchor="t" anchorCtr="0">
            <a:noAutofit/>
          </a:bodyPr>
          <a:lstStyle/>
          <a:p>
            <a:pPr algn="ctr">
              <a:lnSpc>
                <a:spcPct val="90000"/>
              </a:lnSpc>
              <a:buSzPts val="1500"/>
            </a:pPr>
            <a:r>
              <a:rPr lang="en-US" sz="1600" dirty="0">
                <a:latin typeface="Lato regular" panose="020F0502020204030203" pitchFamily="34" charset="0"/>
              </a:rPr>
              <a:t>Based on similar companies we expect to see “x goal” improve by “x” in the next 6 months</a:t>
            </a:r>
            <a:endParaRPr sz="1600" dirty="0">
              <a:latin typeface="Lato regular" panose="020F0502020204030203" pitchFamily="34" charset="0"/>
            </a:endParaRPr>
          </a:p>
        </p:txBody>
      </p:sp>
      <p:pic>
        <p:nvPicPr>
          <p:cNvPr id="8" name="Picture 7">
            <a:extLst>
              <a:ext uri="{FF2B5EF4-FFF2-40B4-BE49-F238E27FC236}">
                <a16:creationId xmlns:a16="http://schemas.microsoft.com/office/drawing/2014/main" id="{CD126909-B3CA-7D83-6174-A7E0AFC9AC99}"/>
              </a:ext>
            </a:extLst>
          </p:cNvPr>
          <p:cNvPicPr>
            <a:picLocks noChangeAspect="1"/>
          </p:cNvPicPr>
          <p:nvPr/>
        </p:nvPicPr>
        <p:blipFill>
          <a:blip r:embed="rId3"/>
          <a:stretch>
            <a:fillRect/>
          </a:stretch>
        </p:blipFill>
        <p:spPr>
          <a:xfrm>
            <a:off x="6918138" y="2236558"/>
            <a:ext cx="4297680" cy="3469026"/>
          </a:xfrm>
          <a:prstGeom prst="rect">
            <a:avLst/>
          </a:prstGeom>
        </p:spPr>
      </p:pic>
      <p:sp>
        <p:nvSpPr>
          <p:cNvPr id="5" name="Title 3">
            <a:extLst>
              <a:ext uri="{FF2B5EF4-FFF2-40B4-BE49-F238E27FC236}">
                <a16:creationId xmlns:a16="http://schemas.microsoft.com/office/drawing/2014/main" id="{BC4FD703-5D11-F506-BBF4-506DDD8D8177}"/>
              </a:ext>
            </a:extLst>
          </p:cNvPr>
          <p:cNvSpPr txBox="1">
            <a:spLocks/>
          </p:cNvSpPr>
          <p:nvPr/>
        </p:nvSpPr>
        <p:spPr>
          <a:xfrm>
            <a:off x="282724" y="854553"/>
            <a:ext cx="11667976" cy="763600"/>
          </a:xfrm>
          <a:prstGeom prst="rect">
            <a:avLst/>
          </a:prstGeom>
        </p:spPr>
        <p:txBody>
          <a:bodyPr lIns="0" tIns="0" rIns="0" bIns="0"/>
          <a:lstStyle>
            <a:lvl1pPr algn="l" defTabSz="609585" rtl="0" eaLnBrk="1" latinLnBrk="0" hangingPunct="1">
              <a:lnSpc>
                <a:spcPct val="90000"/>
              </a:lnSpc>
              <a:spcBef>
                <a:spcPct val="0"/>
              </a:spcBef>
              <a:buNone/>
              <a:defRPr sz="3200" kern="1200">
                <a:gradFill>
                  <a:gsLst>
                    <a:gs pos="100000">
                      <a:srgbClr val="20E0B2"/>
                    </a:gs>
                    <a:gs pos="0">
                      <a:srgbClr val="3CB1E5"/>
                    </a:gs>
                  </a:gsLst>
                  <a:lin ang="0" scaled="0"/>
                </a:gradFill>
                <a:latin typeface="Lato Black" panose="020F0A02020204030203" pitchFamily="34" charset="0"/>
                <a:ea typeface="+mj-ea"/>
                <a:cs typeface="+mj-cs"/>
              </a:defRPr>
            </a:lvl1pPr>
          </a:lstStyle>
          <a:p>
            <a:pPr algn="ctr">
              <a:buClrTx/>
              <a:buFontTx/>
            </a:pPr>
            <a:r>
              <a:rPr lang="en-US" sz="3600" dirty="0"/>
              <a:t>2023 Strategy: Planned Next Steps</a:t>
            </a:r>
          </a:p>
        </p:txBody>
      </p:sp>
    </p:spTree>
    <p:extLst>
      <p:ext uri="{BB962C8B-B14F-4D97-AF65-F5344CB8AC3E}">
        <p14:creationId xmlns:p14="http://schemas.microsoft.com/office/powerpoint/2010/main" val="2568940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0"/>
          <p:cNvSpPr txBox="1"/>
          <p:nvPr/>
        </p:nvSpPr>
        <p:spPr>
          <a:xfrm>
            <a:off x="1" y="80704"/>
            <a:ext cx="12192000" cy="523200"/>
          </a:xfrm>
          <a:prstGeom prst="rect">
            <a:avLst/>
          </a:prstGeom>
          <a:noFill/>
          <a:ln>
            <a:noFill/>
          </a:ln>
        </p:spPr>
        <p:txBody>
          <a:bodyPr spcFirstLastPara="1" wrap="square" lIns="100767" tIns="100767" rIns="100767" bIns="100767" anchor="t" anchorCtr="0">
            <a:noAutofit/>
          </a:bodyPr>
          <a:lstStyle/>
          <a:p>
            <a:pPr algn="ctr">
              <a:lnSpc>
                <a:spcPct val="125000"/>
              </a:lnSpc>
              <a:buSzPts val="1500"/>
            </a:pPr>
            <a:endParaRPr sz="2000">
              <a:solidFill>
                <a:srgbClr val="595959"/>
              </a:solidFill>
              <a:latin typeface="Lato"/>
              <a:ea typeface="Lato"/>
              <a:cs typeface="Lato"/>
              <a:sym typeface="Lato"/>
            </a:endParaRPr>
          </a:p>
        </p:txBody>
      </p:sp>
      <p:sp>
        <p:nvSpPr>
          <p:cNvPr id="315" name="Google Shape;315;p10"/>
          <p:cNvSpPr txBox="1"/>
          <p:nvPr/>
        </p:nvSpPr>
        <p:spPr>
          <a:xfrm>
            <a:off x="1689932" y="2184263"/>
            <a:ext cx="5015668" cy="3449168"/>
          </a:xfrm>
          <a:prstGeom prst="rect">
            <a:avLst/>
          </a:prstGeom>
          <a:noFill/>
          <a:ln>
            <a:noFill/>
          </a:ln>
        </p:spPr>
        <p:txBody>
          <a:bodyPr spcFirstLastPara="1" wrap="square" lIns="76200" tIns="76200" rIns="76200" bIns="76200" anchor="t" anchorCtr="0">
            <a:noAutofit/>
          </a:bodyPr>
          <a:lstStyle/>
          <a:p>
            <a:pPr>
              <a:buSzPts val="1500"/>
            </a:pPr>
            <a:r>
              <a:rPr lang="en-US" sz="2400" b="1" dirty="0">
                <a:solidFill>
                  <a:srgbClr val="3CB1E5"/>
                </a:solidFill>
                <a:latin typeface="Lato Heavy" panose="020F0502020204030203" pitchFamily="34" charset="0"/>
                <a:ea typeface="Lato Heavy" panose="020F0502020204030203" pitchFamily="34" charset="0"/>
                <a:cs typeface="Lato Heavy" panose="020F0502020204030203" pitchFamily="34" charset="0"/>
              </a:rPr>
              <a:t>6 Months</a:t>
            </a:r>
          </a:p>
          <a:p>
            <a:pPr marL="342900" indent="-342900">
              <a:buSzPts val="1500"/>
              <a:buFont typeface="Arial" panose="020B0604020202020204" pitchFamily="34" charset="0"/>
              <a:buChar char="•"/>
            </a:pPr>
            <a:r>
              <a:rPr lang="en-US" sz="2000" dirty="0">
                <a:latin typeface="Lato regular" panose="020F0502020204030203" pitchFamily="34" charset="0"/>
              </a:rPr>
              <a:t>Initiative 1</a:t>
            </a:r>
          </a:p>
          <a:p>
            <a:pPr marL="342900" indent="-342900">
              <a:buSzPts val="1500"/>
              <a:buFont typeface="Arial" panose="020B0604020202020204" pitchFamily="34" charset="0"/>
              <a:buChar char="•"/>
            </a:pPr>
            <a:r>
              <a:rPr lang="en-US" sz="2000" dirty="0">
                <a:latin typeface="Lato regular" panose="020F0502020204030203" pitchFamily="34" charset="0"/>
              </a:rPr>
              <a:t>Initiative 2</a:t>
            </a:r>
          </a:p>
          <a:p>
            <a:pPr marL="342900" indent="-342900">
              <a:buSzPts val="1500"/>
              <a:buFont typeface="Arial" panose="020B0604020202020204" pitchFamily="34" charset="0"/>
              <a:buChar char="•"/>
            </a:pPr>
            <a:r>
              <a:rPr lang="en-US" sz="2000" dirty="0">
                <a:latin typeface="Lato regular" panose="020F0502020204030203" pitchFamily="34" charset="0"/>
              </a:rPr>
              <a:t>Initiative 3</a:t>
            </a:r>
          </a:p>
          <a:p>
            <a:pPr marL="342900" indent="-342900">
              <a:buSzPts val="1500"/>
              <a:buFont typeface="Arial" panose="020B0604020202020204" pitchFamily="34" charset="0"/>
              <a:buChar char="•"/>
            </a:pPr>
            <a:endParaRPr sz="1600" dirty="0">
              <a:latin typeface="Lato regular" panose="020F0502020204030203" pitchFamily="34" charset="0"/>
            </a:endParaRPr>
          </a:p>
        </p:txBody>
      </p:sp>
      <p:sp>
        <p:nvSpPr>
          <p:cNvPr id="317" name="Google Shape;317;p10"/>
          <p:cNvSpPr/>
          <p:nvPr/>
        </p:nvSpPr>
        <p:spPr>
          <a:xfrm>
            <a:off x="1868858" y="2933157"/>
            <a:ext cx="6813843" cy="1159283"/>
          </a:xfrm>
          <a:prstGeom prst="rect">
            <a:avLst/>
          </a:prstGeom>
          <a:noFill/>
          <a:ln>
            <a:noFill/>
          </a:ln>
        </p:spPr>
        <p:txBody>
          <a:bodyPr spcFirstLastPara="1" wrap="square" lIns="121900" tIns="121900" rIns="121900" bIns="121900" anchor="ctr" anchorCtr="0">
            <a:noAutofit/>
          </a:bodyPr>
          <a:lstStyle/>
          <a:p>
            <a:endParaRPr sz="3719"/>
          </a:p>
        </p:txBody>
      </p:sp>
      <p:sp>
        <p:nvSpPr>
          <p:cNvPr id="320" name="Google Shape;320;p10"/>
          <p:cNvSpPr/>
          <p:nvPr/>
        </p:nvSpPr>
        <p:spPr>
          <a:xfrm>
            <a:off x="1868858" y="4150404"/>
            <a:ext cx="7913438" cy="1159283"/>
          </a:xfrm>
          <a:prstGeom prst="rect">
            <a:avLst/>
          </a:prstGeom>
          <a:noFill/>
          <a:ln>
            <a:noFill/>
          </a:ln>
        </p:spPr>
        <p:txBody>
          <a:bodyPr spcFirstLastPara="1" wrap="square" lIns="121900" tIns="121900" rIns="121900" bIns="121900" anchor="ctr" anchorCtr="0">
            <a:noAutofit/>
          </a:bodyPr>
          <a:lstStyle/>
          <a:p>
            <a:endParaRPr sz="3719"/>
          </a:p>
        </p:txBody>
      </p:sp>
      <p:sp>
        <p:nvSpPr>
          <p:cNvPr id="323" name="Google Shape;323;p10"/>
          <p:cNvSpPr/>
          <p:nvPr/>
        </p:nvSpPr>
        <p:spPr>
          <a:xfrm>
            <a:off x="1868858" y="5367652"/>
            <a:ext cx="7913438" cy="1159283"/>
          </a:xfrm>
          <a:prstGeom prst="rect">
            <a:avLst/>
          </a:prstGeom>
          <a:noFill/>
          <a:ln>
            <a:noFill/>
          </a:ln>
        </p:spPr>
        <p:txBody>
          <a:bodyPr spcFirstLastPara="1" wrap="square" lIns="121900" tIns="121900" rIns="121900" bIns="121900" anchor="ctr" anchorCtr="0">
            <a:noAutofit/>
          </a:bodyPr>
          <a:lstStyle/>
          <a:p>
            <a:endParaRPr sz="3719"/>
          </a:p>
        </p:txBody>
      </p:sp>
      <p:sp>
        <p:nvSpPr>
          <p:cNvPr id="324" name="Google Shape;324;p10"/>
          <p:cNvSpPr txBox="1"/>
          <p:nvPr/>
        </p:nvSpPr>
        <p:spPr>
          <a:xfrm>
            <a:off x="507951" y="6092749"/>
            <a:ext cx="11239543" cy="523001"/>
          </a:xfrm>
          <a:prstGeom prst="rect">
            <a:avLst/>
          </a:prstGeom>
          <a:noFill/>
          <a:ln>
            <a:noFill/>
          </a:ln>
        </p:spPr>
        <p:txBody>
          <a:bodyPr spcFirstLastPara="1" wrap="square" lIns="76200" tIns="76200" rIns="76200" bIns="76200" anchor="t" anchorCtr="0">
            <a:noAutofit/>
          </a:bodyPr>
          <a:lstStyle/>
          <a:p>
            <a:pPr algn="ctr">
              <a:lnSpc>
                <a:spcPct val="90000"/>
              </a:lnSpc>
              <a:buSzPts val="1500"/>
            </a:pPr>
            <a:r>
              <a:rPr lang="en-US" sz="1600" dirty="0">
                <a:latin typeface="Lato regular" panose="020F0502020204030203" pitchFamily="34" charset="0"/>
              </a:rPr>
              <a:t>Based on similar companies we expect to see “x goal” improve by “x” in the next 6 months</a:t>
            </a:r>
            <a:endParaRPr sz="1600" dirty="0">
              <a:latin typeface="Lato regular" panose="020F0502020204030203" pitchFamily="34" charset="0"/>
            </a:endParaRPr>
          </a:p>
        </p:txBody>
      </p:sp>
      <p:sp>
        <p:nvSpPr>
          <p:cNvPr id="5" name="Title 3">
            <a:extLst>
              <a:ext uri="{FF2B5EF4-FFF2-40B4-BE49-F238E27FC236}">
                <a16:creationId xmlns:a16="http://schemas.microsoft.com/office/drawing/2014/main" id="{BC4FD703-5D11-F506-BBF4-506DDD8D8177}"/>
              </a:ext>
            </a:extLst>
          </p:cNvPr>
          <p:cNvSpPr txBox="1">
            <a:spLocks/>
          </p:cNvSpPr>
          <p:nvPr/>
        </p:nvSpPr>
        <p:spPr>
          <a:xfrm>
            <a:off x="282724" y="854553"/>
            <a:ext cx="11667976" cy="763600"/>
          </a:xfrm>
          <a:prstGeom prst="rect">
            <a:avLst/>
          </a:prstGeom>
        </p:spPr>
        <p:txBody>
          <a:bodyPr lIns="0" tIns="0" rIns="0" bIns="0"/>
          <a:lstStyle>
            <a:lvl1pPr algn="l" defTabSz="609585" rtl="0" eaLnBrk="1" latinLnBrk="0" hangingPunct="1">
              <a:lnSpc>
                <a:spcPct val="90000"/>
              </a:lnSpc>
              <a:spcBef>
                <a:spcPct val="0"/>
              </a:spcBef>
              <a:buNone/>
              <a:defRPr sz="3200" kern="1200">
                <a:gradFill>
                  <a:gsLst>
                    <a:gs pos="100000">
                      <a:srgbClr val="20E0B2"/>
                    </a:gs>
                    <a:gs pos="0">
                      <a:srgbClr val="3CB1E5"/>
                    </a:gs>
                  </a:gsLst>
                  <a:lin ang="0" scaled="0"/>
                </a:gradFill>
                <a:latin typeface="Lato Black" panose="020F0A02020204030203" pitchFamily="34" charset="0"/>
                <a:ea typeface="+mj-ea"/>
                <a:cs typeface="+mj-cs"/>
              </a:defRPr>
            </a:lvl1pPr>
          </a:lstStyle>
          <a:p>
            <a:pPr algn="ctr">
              <a:buClrTx/>
              <a:buFontTx/>
            </a:pPr>
            <a:r>
              <a:rPr lang="en-US" sz="3600" dirty="0"/>
              <a:t>2023 Strategy: Planned Next Steps</a:t>
            </a:r>
          </a:p>
        </p:txBody>
      </p:sp>
      <p:pic>
        <p:nvPicPr>
          <p:cNvPr id="3" name="Picture 2">
            <a:extLst>
              <a:ext uri="{FF2B5EF4-FFF2-40B4-BE49-F238E27FC236}">
                <a16:creationId xmlns:a16="http://schemas.microsoft.com/office/drawing/2014/main" id="{13906BB9-8079-83A6-4A6D-7A68F76373B0}"/>
              </a:ext>
            </a:extLst>
          </p:cNvPr>
          <p:cNvPicPr>
            <a:picLocks noChangeAspect="1"/>
          </p:cNvPicPr>
          <p:nvPr/>
        </p:nvPicPr>
        <p:blipFill rotWithShape="1">
          <a:blip r:embed="rId3"/>
          <a:srcRect t="-2604"/>
          <a:stretch/>
        </p:blipFill>
        <p:spPr>
          <a:xfrm>
            <a:off x="7022055" y="2193788"/>
            <a:ext cx="4197096" cy="342409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0"/>
          <p:cNvSpPr txBox="1"/>
          <p:nvPr/>
        </p:nvSpPr>
        <p:spPr>
          <a:xfrm>
            <a:off x="1" y="80704"/>
            <a:ext cx="12192000" cy="523200"/>
          </a:xfrm>
          <a:prstGeom prst="rect">
            <a:avLst/>
          </a:prstGeom>
          <a:noFill/>
          <a:ln>
            <a:noFill/>
          </a:ln>
        </p:spPr>
        <p:txBody>
          <a:bodyPr spcFirstLastPara="1" wrap="square" lIns="100767" tIns="100767" rIns="100767" bIns="100767" anchor="t" anchorCtr="0">
            <a:noAutofit/>
          </a:bodyPr>
          <a:lstStyle/>
          <a:p>
            <a:pPr algn="ctr">
              <a:lnSpc>
                <a:spcPct val="125000"/>
              </a:lnSpc>
              <a:buSzPts val="1500"/>
            </a:pPr>
            <a:endParaRPr sz="2000">
              <a:solidFill>
                <a:srgbClr val="595959"/>
              </a:solidFill>
              <a:latin typeface="Lato"/>
              <a:ea typeface="Lato"/>
              <a:cs typeface="Lato"/>
              <a:sym typeface="Lato"/>
            </a:endParaRPr>
          </a:p>
        </p:txBody>
      </p:sp>
      <p:sp>
        <p:nvSpPr>
          <p:cNvPr id="315" name="Google Shape;315;p10"/>
          <p:cNvSpPr txBox="1"/>
          <p:nvPr/>
        </p:nvSpPr>
        <p:spPr>
          <a:xfrm>
            <a:off x="699332" y="2649578"/>
            <a:ext cx="2958267" cy="2489473"/>
          </a:xfrm>
          <a:prstGeom prst="rect">
            <a:avLst/>
          </a:prstGeom>
          <a:noFill/>
          <a:ln>
            <a:noFill/>
          </a:ln>
        </p:spPr>
        <p:txBody>
          <a:bodyPr spcFirstLastPara="1" wrap="square" lIns="76200" tIns="76200" rIns="76200" bIns="76200" anchor="t" anchorCtr="0">
            <a:noAutofit/>
          </a:bodyPr>
          <a:lstStyle/>
          <a:p>
            <a:pPr>
              <a:buSzPts val="1500"/>
            </a:pPr>
            <a:r>
              <a:rPr lang="en-US" sz="2400" b="1" dirty="0">
                <a:solidFill>
                  <a:srgbClr val="3CB1E5"/>
                </a:solidFill>
                <a:latin typeface="Lato Heavy" panose="020F0502020204030203" pitchFamily="34" charset="0"/>
                <a:ea typeface="Lato Heavy" panose="020F0502020204030203" pitchFamily="34" charset="0"/>
                <a:cs typeface="Lato Heavy" panose="020F0502020204030203" pitchFamily="34" charset="0"/>
              </a:rPr>
              <a:t>3 Months</a:t>
            </a:r>
          </a:p>
          <a:p>
            <a:pPr marL="342900" indent="-342900">
              <a:buSzPts val="1500"/>
              <a:buFont typeface="Arial" panose="020B0604020202020204" pitchFamily="34" charset="0"/>
              <a:buChar char="•"/>
            </a:pPr>
            <a:r>
              <a:rPr lang="en-US" sz="2000" dirty="0">
                <a:latin typeface="Lato regular" panose="020F0502020204030203" pitchFamily="34" charset="0"/>
              </a:rPr>
              <a:t>Initiative 1</a:t>
            </a:r>
          </a:p>
          <a:p>
            <a:pPr marL="342900" indent="-342900">
              <a:buSzPts val="1500"/>
              <a:buFont typeface="Arial" panose="020B0604020202020204" pitchFamily="34" charset="0"/>
              <a:buChar char="•"/>
            </a:pPr>
            <a:r>
              <a:rPr lang="en-US" sz="2000" dirty="0">
                <a:latin typeface="Lato regular" panose="020F0502020204030203" pitchFamily="34" charset="0"/>
              </a:rPr>
              <a:t>Initiative 2</a:t>
            </a:r>
          </a:p>
          <a:p>
            <a:pPr marL="342900" indent="-342900">
              <a:buSzPts val="1500"/>
              <a:buFont typeface="Arial" panose="020B0604020202020204" pitchFamily="34" charset="0"/>
              <a:buChar char="•"/>
            </a:pPr>
            <a:r>
              <a:rPr lang="en-US" sz="2000" dirty="0">
                <a:latin typeface="Lato regular" panose="020F0502020204030203" pitchFamily="34" charset="0"/>
              </a:rPr>
              <a:t>Initiative 3</a:t>
            </a:r>
          </a:p>
          <a:p>
            <a:pPr marL="342900" indent="-342900">
              <a:buSzPts val="1500"/>
              <a:buFont typeface="Arial" panose="020B0604020202020204" pitchFamily="34" charset="0"/>
              <a:buChar char="•"/>
            </a:pPr>
            <a:endParaRPr sz="1600" dirty="0">
              <a:latin typeface="Lato regular" panose="020F0502020204030203" pitchFamily="34" charset="0"/>
            </a:endParaRPr>
          </a:p>
        </p:txBody>
      </p:sp>
      <p:sp>
        <p:nvSpPr>
          <p:cNvPr id="317" name="Google Shape;317;p10"/>
          <p:cNvSpPr/>
          <p:nvPr/>
        </p:nvSpPr>
        <p:spPr>
          <a:xfrm>
            <a:off x="1868858" y="2704557"/>
            <a:ext cx="6813843" cy="1159283"/>
          </a:xfrm>
          <a:prstGeom prst="rect">
            <a:avLst/>
          </a:prstGeom>
          <a:noFill/>
          <a:ln>
            <a:noFill/>
          </a:ln>
        </p:spPr>
        <p:txBody>
          <a:bodyPr spcFirstLastPara="1" wrap="square" lIns="121900" tIns="121900" rIns="121900" bIns="121900" anchor="ctr" anchorCtr="0">
            <a:noAutofit/>
          </a:bodyPr>
          <a:lstStyle/>
          <a:p>
            <a:endParaRPr sz="3719"/>
          </a:p>
        </p:txBody>
      </p:sp>
      <p:sp>
        <p:nvSpPr>
          <p:cNvPr id="318" name="Google Shape;318;p10"/>
          <p:cNvSpPr txBox="1"/>
          <p:nvPr/>
        </p:nvSpPr>
        <p:spPr>
          <a:xfrm>
            <a:off x="6797185" y="2662118"/>
            <a:ext cx="2283360" cy="2476933"/>
          </a:xfrm>
          <a:prstGeom prst="rect">
            <a:avLst/>
          </a:prstGeom>
          <a:noFill/>
          <a:ln>
            <a:noFill/>
          </a:ln>
        </p:spPr>
        <p:txBody>
          <a:bodyPr spcFirstLastPara="1" wrap="square" lIns="76200" tIns="76200" rIns="76200" bIns="76200" anchor="t" anchorCtr="0">
            <a:noAutofit/>
          </a:bodyPr>
          <a:lstStyle/>
          <a:p>
            <a:pPr>
              <a:buSzPts val="1500"/>
            </a:pPr>
            <a:r>
              <a:rPr lang="en-US" sz="2400" dirty="0">
                <a:solidFill>
                  <a:srgbClr val="3CB1E5"/>
                </a:solidFill>
                <a:latin typeface="Lato Heavy" panose="020F0502020204030203" pitchFamily="34" charset="0"/>
                <a:ea typeface="Lato Heavy" panose="020F0502020204030203" pitchFamily="34" charset="0"/>
                <a:cs typeface="Lato Heavy" panose="020F0502020204030203" pitchFamily="34" charset="0"/>
              </a:rPr>
              <a:t>6 Months</a:t>
            </a:r>
          </a:p>
          <a:p>
            <a:pPr marL="342900" indent="-342900">
              <a:buSzPts val="1500"/>
              <a:buFont typeface="Arial" panose="020B0604020202020204" pitchFamily="34" charset="0"/>
              <a:buChar char="•"/>
            </a:pPr>
            <a:r>
              <a:rPr lang="en-US" sz="2000" dirty="0">
                <a:latin typeface="Lato regular" panose="020F0502020204030203" pitchFamily="34" charset="0"/>
              </a:rPr>
              <a:t>Initiative 1</a:t>
            </a:r>
          </a:p>
          <a:p>
            <a:pPr marL="342900" indent="-342900">
              <a:buSzPts val="1500"/>
              <a:buFont typeface="Arial" panose="020B0604020202020204" pitchFamily="34" charset="0"/>
              <a:buChar char="•"/>
            </a:pPr>
            <a:r>
              <a:rPr lang="en-US" sz="2000" dirty="0">
                <a:latin typeface="Lato regular" panose="020F0502020204030203" pitchFamily="34" charset="0"/>
              </a:rPr>
              <a:t>Initiative 2</a:t>
            </a:r>
          </a:p>
          <a:p>
            <a:pPr marL="342900" indent="-342900">
              <a:buSzPts val="1500"/>
              <a:buFont typeface="Arial" panose="020B0604020202020204" pitchFamily="34" charset="0"/>
              <a:buChar char="•"/>
            </a:pPr>
            <a:r>
              <a:rPr lang="en-US" sz="2000" dirty="0">
                <a:latin typeface="Lato regular" panose="020F0502020204030203" pitchFamily="34" charset="0"/>
              </a:rPr>
              <a:t>Initiative 3</a:t>
            </a:r>
          </a:p>
        </p:txBody>
      </p:sp>
      <p:sp>
        <p:nvSpPr>
          <p:cNvPr id="320" name="Google Shape;320;p10"/>
          <p:cNvSpPr/>
          <p:nvPr/>
        </p:nvSpPr>
        <p:spPr>
          <a:xfrm>
            <a:off x="1868858" y="3921804"/>
            <a:ext cx="7913438" cy="1159283"/>
          </a:xfrm>
          <a:prstGeom prst="rect">
            <a:avLst/>
          </a:prstGeom>
          <a:noFill/>
          <a:ln>
            <a:noFill/>
          </a:ln>
        </p:spPr>
        <p:txBody>
          <a:bodyPr spcFirstLastPara="1" wrap="square" lIns="121900" tIns="121900" rIns="121900" bIns="121900" anchor="ctr" anchorCtr="0">
            <a:noAutofit/>
          </a:bodyPr>
          <a:lstStyle/>
          <a:p>
            <a:endParaRPr sz="3719"/>
          </a:p>
        </p:txBody>
      </p:sp>
      <p:sp>
        <p:nvSpPr>
          <p:cNvPr id="323" name="Google Shape;323;p10"/>
          <p:cNvSpPr/>
          <p:nvPr/>
        </p:nvSpPr>
        <p:spPr>
          <a:xfrm>
            <a:off x="1868858" y="5367652"/>
            <a:ext cx="7913438" cy="1159283"/>
          </a:xfrm>
          <a:prstGeom prst="rect">
            <a:avLst/>
          </a:prstGeom>
          <a:noFill/>
          <a:ln>
            <a:noFill/>
          </a:ln>
        </p:spPr>
        <p:txBody>
          <a:bodyPr spcFirstLastPara="1" wrap="square" lIns="121900" tIns="121900" rIns="121900" bIns="121900" anchor="ctr" anchorCtr="0">
            <a:noAutofit/>
          </a:bodyPr>
          <a:lstStyle/>
          <a:p>
            <a:endParaRPr sz="3719"/>
          </a:p>
        </p:txBody>
      </p:sp>
      <p:sp>
        <p:nvSpPr>
          <p:cNvPr id="324" name="Google Shape;324;p10"/>
          <p:cNvSpPr txBox="1"/>
          <p:nvPr/>
        </p:nvSpPr>
        <p:spPr>
          <a:xfrm>
            <a:off x="507951" y="6092749"/>
            <a:ext cx="11239543" cy="523001"/>
          </a:xfrm>
          <a:prstGeom prst="rect">
            <a:avLst/>
          </a:prstGeom>
          <a:noFill/>
          <a:ln>
            <a:noFill/>
          </a:ln>
        </p:spPr>
        <p:txBody>
          <a:bodyPr spcFirstLastPara="1" wrap="square" lIns="76200" tIns="76200" rIns="76200" bIns="76200" anchor="t" anchorCtr="0">
            <a:noAutofit/>
          </a:bodyPr>
          <a:lstStyle/>
          <a:p>
            <a:pPr algn="ctr">
              <a:lnSpc>
                <a:spcPct val="90000"/>
              </a:lnSpc>
              <a:buSzPts val="1500"/>
            </a:pPr>
            <a:r>
              <a:rPr lang="en-US" sz="1600" dirty="0">
                <a:latin typeface="Lato regular" panose="020F0502020204030203" pitchFamily="34" charset="0"/>
              </a:rPr>
              <a:t>Based on similar companies we expect to see “x goal” improve by “x” in the next 6 months</a:t>
            </a:r>
            <a:endParaRPr sz="1600" dirty="0">
              <a:latin typeface="Lato regular" panose="020F0502020204030203" pitchFamily="34" charset="0"/>
            </a:endParaRPr>
          </a:p>
        </p:txBody>
      </p:sp>
      <p:pic>
        <p:nvPicPr>
          <p:cNvPr id="8" name="Picture 7">
            <a:extLst>
              <a:ext uri="{FF2B5EF4-FFF2-40B4-BE49-F238E27FC236}">
                <a16:creationId xmlns:a16="http://schemas.microsoft.com/office/drawing/2014/main" id="{CD126909-B3CA-7D83-6174-A7E0AFC9AC99}"/>
              </a:ext>
            </a:extLst>
          </p:cNvPr>
          <p:cNvPicPr>
            <a:picLocks noChangeAspect="1"/>
          </p:cNvPicPr>
          <p:nvPr/>
        </p:nvPicPr>
        <p:blipFill>
          <a:blip r:embed="rId3"/>
          <a:stretch>
            <a:fillRect/>
          </a:stretch>
        </p:blipFill>
        <p:spPr>
          <a:xfrm>
            <a:off x="3239843" y="2575341"/>
            <a:ext cx="2451800" cy="1979058"/>
          </a:xfrm>
          <a:prstGeom prst="rect">
            <a:avLst/>
          </a:prstGeom>
        </p:spPr>
      </p:pic>
      <p:pic>
        <p:nvPicPr>
          <p:cNvPr id="10" name="Picture 9">
            <a:extLst>
              <a:ext uri="{FF2B5EF4-FFF2-40B4-BE49-F238E27FC236}">
                <a16:creationId xmlns:a16="http://schemas.microsoft.com/office/drawing/2014/main" id="{4872523E-ECEB-C334-93DA-15303F60AB07}"/>
              </a:ext>
            </a:extLst>
          </p:cNvPr>
          <p:cNvPicPr>
            <a:picLocks noChangeAspect="1"/>
          </p:cNvPicPr>
          <p:nvPr/>
        </p:nvPicPr>
        <p:blipFill>
          <a:blip r:embed="rId4"/>
          <a:stretch>
            <a:fillRect/>
          </a:stretch>
        </p:blipFill>
        <p:spPr>
          <a:xfrm>
            <a:off x="9060406" y="2604153"/>
            <a:ext cx="2586701" cy="2056743"/>
          </a:xfrm>
          <a:prstGeom prst="rect">
            <a:avLst/>
          </a:prstGeom>
        </p:spPr>
      </p:pic>
      <p:cxnSp>
        <p:nvCxnSpPr>
          <p:cNvPr id="11" name="Straight Connector 10">
            <a:extLst>
              <a:ext uri="{FF2B5EF4-FFF2-40B4-BE49-F238E27FC236}">
                <a16:creationId xmlns:a16="http://schemas.microsoft.com/office/drawing/2014/main" id="{2694C1FF-8558-EC94-1DB3-7F7C055DBA3E}"/>
              </a:ext>
            </a:extLst>
          </p:cNvPr>
          <p:cNvCxnSpPr/>
          <p:nvPr/>
        </p:nvCxnSpPr>
        <p:spPr>
          <a:xfrm>
            <a:off x="6150124" y="2076475"/>
            <a:ext cx="0" cy="3359125"/>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3">
            <a:extLst>
              <a:ext uri="{FF2B5EF4-FFF2-40B4-BE49-F238E27FC236}">
                <a16:creationId xmlns:a16="http://schemas.microsoft.com/office/drawing/2014/main" id="{093462D7-96A6-CC1F-E204-5D17F12A508E}"/>
              </a:ext>
            </a:extLst>
          </p:cNvPr>
          <p:cNvSpPr txBox="1">
            <a:spLocks/>
          </p:cNvSpPr>
          <p:nvPr/>
        </p:nvSpPr>
        <p:spPr>
          <a:xfrm>
            <a:off x="282724" y="854553"/>
            <a:ext cx="11667976" cy="763600"/>
          </a:xfrm>
          <a:prstGeom prst="rect">
            <a:avLst/>
          </a:prstGeom>
        </p:spPr>
        <p:txBody>
          <a:bodyPr lIns="0" tIns="0" rIns="0" bIns="0"/>
          <a:lstStyle>
            <a:lvl1pPr algn="l" defTabSz="609585" rtl="0" eaLnBrk="1" latinLnBrk="0" hangingPunct="1">
              <a:lnSpc>
                <a:spcPct val="90000"/>
              </a:lnSpc>
              <a:spcBef>
                <a:spcPct val="0"/>
              </a:spcBef>
              <a:buNone/>
              <a:defRPr sz="3200" kern="1200">
                <a:gradFill>
                  <a:gsLst>
                    <a:gs pos="100000">
                      <a:srgbClr val="20E0B2"/>
                    </a:gs>
                    <a:gs pos="0">
                      <a:srgbClr val="3CB1E5"/>
                    </a:gs>
                  </a:gsLst>
                  <a:lin ang="0" scaled="0"/>
                </a:gradFill>
                <a:latin typeface="Lato Black" panose="020F0A02020204030203" pitchFamily="34" charset="0"/>
                <a:ea typeface="+mj-ea"/>
                <a:cs typeface="+mj-cs"/>
              </a:defRPr>
            </a:lvl1pPr>
          </a:lstStyle>
          <a:p>
            <a:pPr algn="ctr">
              <a:buClrTx/>
              <a:buFontTx/>
            </a:pPr>
            <a:r>
              <a:rPr lang="en-US" sz="3600" dirty="0"/>
              <a:t>2023 Strategy: Planned Next Steps</a:t>
            </a:r>
          </a:p>
        </p:txBody>
      </p:sp>
    </p:spTree>
    <p:extLst>
      <p:ext uri="{BB962C8B-B14F-4D97-AF65-F5344CB8AC3E}">
        <p14:creationId xmlns:p14="http://schemas.microsoft.com/office/powerpoint/2010/main" val="1092893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5" name="Google Shape;295;p9"/>
          <p:cNvSpPr txBox="1"/>
          <p:nvPr/>
        </p:nvSpPr>
        <p:spPr>
          <a:xfrm>
            <a:off x="1184982" y="2113494"/>
            <a:ext cx="5850600" cy="463336"/>
          </a:xfrm>
          <a:prstGeom prst="rect">
            <a:avLst/>
          </a:prstGeom>
          <a:noFill/>
          <a:ln>
            <a:noFill/>
          </a:ln>
        </p:spPr>
        <p:txBody>
          <a:bodyPr spcFirstLastPara="1" wrap="square" lIns="0" tIns="0" rIns="0" bIns="0" anchor="t" anchorCtr="0">
            <a:noAutofit/>
          </a:bodyPr>
          <a:lstStyle/>
          <a:p>
            <a:pPr>
              <a:buSzPts val="1200"/>
            </a:pPr>
            <a:r>
              <a:rPr lang="en-US" sz="2489" b="1" dirty="0">
                <a:solidFill>
                  <a:srgbClr val="3CB1E5"/>
                </a:solidFill>
                <a:latin typeface="Lato Medium" panose="020F0502020204030203" pitchFamily="34" charset="0"/>
                <a:ea typeface="Lato Medium" panose="020F0502020204030203" pitchFamily="34" charset="0"/>
                <a:cs typeface="Lato Medium" panose="020F0502020204030203" pitchFamily="34" charset="0"/>
                <a:sym typeface="Lato"/>
              </a:rPr>
              <a:t>Plan Ahead</a:t>
            </a:r>
            <a:endParaRPr sz="2489" dirty="0">
              <a:solidFill>
                <a:srgbClr val="3CB1E5"/>
              </a:solidFill>
              <a:latin typeface="Lato Medium" panose="020F0502020204030203" pitchFamily="34" charset="0"/>
              <a:ea typeface="Lato Medium" panose="020F0502020204030203" pitchFamily="34" charset="0"/>
              <a:cs typeface="Lato Medium" panose="020F0502020204030203" pitchFamily="34" charset="0"/>
              <a:sym typeface="Lato"/>
            </a:endParaRPr>
          </a:p>
          <a:p>
            <a:pPr>
              <a:lnSpc>
                <a:spcPct val="125000"/>
              </a:lnSpc>
              <a:spcBef>
                <a:spcPts val="400"/>
              </a:spcBef>
              <a:buSzPts val="800"/>
            </a:pPr>
            <a:endParaRPr sz="267" dirty="0">
              <a:solidFill>
                <a:srgbClr val="6A6B6D"/>
              </a:solidFill>
              <a:latin typeface="Lato Medium" panose="020F0502020204030203" pitchFamily="34" charset="0"/>
              <a:ea typeface="Lato Medium" panose="020F0502020204030203" pitchFamily="34" charset="0"/>
              <a:cs typeface="Lato Medium" panose="020F0502020204030203" pitchFamily="34" charset="0"/>
              <a:sym typeface="Lato"/>
            </a:endParaRPr>
          </a:p>
          <a:p>
            <a:pPr>
              <a:lnSpc>
                <a:spcPct val="125000"/>
              </a:lnSpc>
              <a:spcBef>
                <a:spcPts val="400"/>
              </a:spcBef>
              <a:buSzPts val="800"/>
            </a:pPr>
            <a:r>
              <a:rPr lang="en-US" sz="1467" dirty="0">
                <a:solidFill>
                  <a:srgbClr val="6A6B6D"/>
                </a:solidFill>
                <a:latin typeface="Lato Medium" panose="020F0502020204030203" pitchFamily="34" charset="0"/>
                <a:ea typeface="Lato Medium" panose="020F0502020204030203" pitchFamily="34" charset="0"/>
                <a:cs typeface="Lato Medium" panose="020F0502020204030203" pitchFamily="34" charset="0"/>
                <a:sym typeface="Lato"/>
              </a:rPr>
              <a:t>Review the applicant’s scorecard and intended  interview questions prior to meeting with the applicant. </a:t>
            </a:r>
            <a:endParaRPr sz="1467" dirty="0">
              <a:solidFill>
                <a:srgbClr val="6A6B6D"/>
              </a:solidFill>
              <a:latin typeface="Lato Medium" panose="020F0502020204030203" pitchFamily="34" charset="0"/>
              <a:ea typeface="Lato Medium" panose="020F0502020204030203" pitchFamily="34" charset="0"/>
              <a:cs typeface="Lato Medium" panose="020F0502020204030203" pitchFamily="34" charset="0"/>
              <a:sym typeface="Lato"/>
            </a:endParaRPr>
          </a:p>
          <a:p>
            <a:pPr>
              <a:lnSpc>
                <a:spcPct val="125000"/>
              </a:lnSpc>
              <a:spcBef>
                <a:spcPts val="400"/>
              </a:spcBef>
              <a:buSzPts val="800"/>
            </a:pPr>
            <a:endParaRPr sz="1467" dirty="0">
              <a:solidFill>
                <a:srgbClr val="6A6B6D"/>
              </a:solidFill>
              <a:latin typeface="Lato Medium" panose="020F0502020204030203" pitchFamily="34" charset="0"/>
              <a:ea typeface="Lato Medium" panose="020F0502020204030203" pitchFamily="34" charset="0"/>
              <a:cs typeface="Lato Medium" panose="020F0502020204030203" pitchFamily="34" charset="0"/>
              <a:sym typeface="Lato"/>
            </a:endParaRPr>
          </a:p>
        </p:txBody>
      </p:sp>
      <p:sp>
        <p:nvSpPr>
          <p:cNvPr id="298" name="Google Shape;298;p9"/>
          <p:cNvSpPr txBox="1"/>
          <p:nvPr/>
        </p:nvSpPr>
        <p:spPr>
          <a:xfrm>
            <a:off x="1184982" y="3569185"/>
            <a:ext cx="5850600" cy="463336"/>
          </a:xfrm>
          <a:prstGeom prst="rect">
            <a:avLst/>
          </a:prstGeom>
          <a:noFill/>
          <a:ln>
            <a:noFill/>
          </a:ln>
        </p:spPr>
        <p:txBody>
          <a:bodyPr spcFirstLastPara="1" wrap="square" lIns="0" tIns="0" rIns="0" bIns="0" anchor="t" anchorCtr="0">
            <a:noAutofit/>
          </a:bodyPr>
          <a:lstStyle/>
          <a:p>
            <a:pPr>
              <a:buSzPts val="1200"/>
            </a:pPr>
            <a:r>
              <a:rPr lang="en-US" sz="2489" b="1" dirty="0">
                <a:solidFill>
                  <a:srgbClr val="3CB1E5"/>
                </a:solidFill>
                <a:latin typeface="Lato Medium" panose="020F0502020204030203" pitchFamily="34" charset="0"/>
                <a:ea typeface="Lato Medium" panose="020F0502020204030203" pitchFamily="34" charset="0"/>
                <a:cs typeface="Lato Medium" panose="020F0502020204030203" pitchFamily="34" charset="0"/>
                <a:sym typeface="Lato"/>
              </a:rPr>
              <a:t>Consistency</a:t>
            </a:r>
            <a:endParaRPr sz="1467" dirty="0">
              <a:solidFill>
                <a:srgbClr val="3CB1E5"/>
              </a:solidFill>
              <a:latin typeface="Lato Medium" panose="020F0502020204030203" pitchFamily="34" charset="0"/>
              <a:ea typeface="Lato Medium" panose="020F0502020204030203" pitchFamily="34" charset="0"/>
              <a:cs typeface="Lato Medium" panose="020F0502020204030203" pitchFamily="34" charset="0"/>
              <a:sym typeface="Lato"/>
            </a:endParaRPr>
          </a:p>
          <a:p>
            <a:pPr>
              <a:lnSpc>
                <a:spcPct val="125000"/>
              </a:lnSpc>
              <a:spcBef>
                <a:spcPts val="400"/>
              </a:spcBef>
              <a:buClr>
                <a:schemeClr val="dk1"/>
              </a:buClr>
              <a:buSzPts val="800"/>
            </a:pPr>
            <a:endParaRPr sz="267" dirty="0">
              <a:solidFill>
                <a:srgbClr val="6A6B6D"/>
              </a:solidFill>
              <a:latin typeface="Lato Medium" panose="020F0502020204030203" pitchFamily="34" charset="0"/>
              <a:ea typeface="Lato Medium" panose="020F0502020204030203" pitchFamily="34" charset="0"/>
              <a:cs typeface="Lato Medium" panose="020F0502020204030203" pitchFamily="34" charset="0"/>
              <a:sym typeface="Lato"/>
            </a:endParaRPr>
          </a:p>
          <a:p>
            <a:pPr>
              <a:lnSpc>
                <a:spcPct val="125000"/>
              </a:lnSpc>
              <a:spcBef>
                <a:spcPts val="400"/>
              </a:spcBef>
              <a:buClr>
                <a:schemeClr val="dk1"/>
              </a:buClr>
              <a:buSzPts val="800"/>
            </a:pPr>
            <a:r>
              <a:rPr lang="en-US" sz="1467" dirty="0">
                <a:solidFill>
                  <a:srgbClr val="6A6B6D"/>
                </a:solidFill>
                <a:latin typeface="Lato Medium" panose="020F0502020204030203" pitchFamily="34" charset="0"/>
                <a:ea typeface="Lato Medium" panose="020F0502020204030203" pitchFamily="34" charset="0"/>
                <a:cs typeface="Lato Medium" panose="020F0502020204030203" pitchFamily="34" charset="0"/>
                <a:sym typeface="Lato"/>
              </a:rPr>
              <a:t>Ensure all hiring team members are using the same interviews and the same questions, and that they understand the scoring criteria. </a:t>
            </a:r>
            <a:endParaRPr sz="1467" dirty="0">
              <a:solidFill>
                <a:srgbClr val="6A6B6D"/>
              </a:solidFill>
              <a:latin typeface="Lato Medium" panose="020F0502020204030203" pitchFamily="34" charset="0"/>
              <a:ea typeface="Lato Medium" panose="020F0502020204030203" pitchFamily="34" charset="0"/>
              <a:cs typeface="Lato Medium" panose="020F0502020204030203" pitchFamily="34" charset="0"/>
              <a:sym typeface="Lato"/>
            </a:endParaRPr>
          </a:p>
          <a:p>
            <a:pPr>
              <a:lnSpc>
                <a:spcPct val="125000"/>
              </a:lnSpc>
              <a:spcBef>
                <a:spcPts val="400"/>
              </a:spcBef>
              <a:buSzPts val="800"/>
            </a:pPr>
            <a:endParaRPr sz="1067" dirty="0">
              <a:solidFill>
                <a:srgbClr val="6A6B6D"/>
              </a:solidFill>
              <a:latin typeface="Lato Medium" panose="020F0502020204030203" pitchFamily="34" charset="0"/>
              <a:ea typeface="Lato Medium" panose="020F0502020204030203" pitchFamily="34" charset="0"/>
              <a:cs typeface="Lato Medium" panose="020F0502020204030203" pitchFamily="34" charset="0"/>
              <a:sym typeface="Lato"/>
            </a:endParaRPr>
          </a:p>
        </p:txBody>
      </p:sp>
      <p:sp>
        <p:nvSpPr>
          <p:cNvPr id="301" name="Google Shape;301;p9"/>
          <p:cNvSpPr txBox="1"/>
          <p:nvPr/>
        </p:nvSpPr>
        <p:spPr>
          <a:xfrm>
            <a:off x="1184983" y="5043425"/>
            <a:ext cx="5960673" cy="463337"/>
          </a:xfrm>
          <a:prstGeom prst="rect">
            <a:avLst/>
          </a:prstGeom>
          <a:noFill/>
          <a:ln>
            <a:noFill/>
          </a:ln>
        </p:spPr>
        <p:txBody>
          <a:bodyPr spcFirstLastPara="1" wrap="square" lIns="0" tIns="0" rIns="0" bIns="0" anchor="t" anchorCtr="0">
            <a:noAutofit/>
          </a:bodyPr>
          <a:lstStyle/>
          <a:p>
            <a:pPr>
              <a:buClr>
                <a:schemeClr val="dk1"/>
              </a:buClr>
              <a:buSzPts val="1200"/>
            </a:pPr>
            <a:r>
              <a:rPr lang="en-US" sz="2489" b="1" dirty="0">
                <a:solidFill>
                  <a:srgbClr val="3CB1E5"/>
                </a:solidFill>
                <a:latin typeface="Lato Medium" panose="020F0502020204030203" pitchFamily="34" charset="0"/>
                <a:ea typeface="Lato Medium" panose="020F0502020204030203" pitchFamily="34" charset="0"/>
                <a:cs typeface="Lato Medium" panose="020F0502020204030203" pitchFamily="34" charset="0"/>
                <a:sym typeface="Lato"/>
              </a:rPr>
              <a:t>Follow Through</a:t>
            </a:r>
            <a:endParaRPr sz="2489" dirty="0">
              <a:solidFill>
                <a:srgbClr val="3CB1E5"/>
              </a:solidFill>
              <a:latin typeface="Lato Medium" panose="020F0502020204030203" pitchFamily="34" charset="0"/>
              <a:ea typeface="Lato Medium" panose="020F0502020204030203" pitchFamily="34" charset="0"/>
              <a:cs typeface="Lato Medium" panose="020F0502020204030203" pitchFamily="34" charset="0"/>
              <a:sym typeface="Lato"/>
            </a:endParaRPr>
          </a:p>
          <a:p>
            <a:pPr>
              <a:lnSpc>
                <a:spcPct val="125000"/>
              </a:lnSpc>
              <a:spcBef>
                <a:spcPts val="400"/>
              </a:spcBef>
              <a:buClr>
                <a:schemeClr val="dk1"/>
              </a:buClr>
              <a:buSzPts val="800"/>
            </a:pPr>
            <a:endParaRPr lang="en-US" sz="267" dirty="0">
              <a:solidFill>
                <a:srgbClr val="6A6B6D"/>
              </a:solidFill>
              <a:latin typeface="Lato Medium" panose="020F0502020204030203" pitchFamily="34" charset="0"/>
              <a:ea typeface="Lato Medium" panose="020F0502020204030203" pitchFamily="34" charset="0"/>
              <a:cs typeface="Lato Medium" panose="020F0502020204030203" pitchFamily="34" charset="0"/>
              <a:sym typeface="Lato"/>
            </a:endParaRPr>
          </a:p>
          <a:p>
            <a:pPr>
              <a:lnSpc>
                <a:spcPct val="125000"/>
              </a:lnSpc>
              <a:spcBef>
                <a:spcPts val="400"/>
              </a:spcBef>
              <a:buClr>
                <a:schemeClr val="dk1"/>
              </a:buClr>
              <a:buSzPts val="800"/>
            </a:pPr>
            <a:r>
              <a:rPr lang="en-US" sz="1467" dirty="0">
                <a:solidFill>
                  <a:srgbClr val="6A6B6D"/>
                </a:solidFill>
                <a:latin typeface="Lato Medium" panose="020F0502020204030203" pitchFamily="34" charset="0"/>
                <a:ea typeface="Lato Medium" panose="020F0502020204030203" pitchFamily="34" charset="0"/>
                <a:cs typeface="Lato Medium" panose="020F0502020204030203" pitchFamily="34" charset="0"/>
                <a:sym typeface="Lato"/>
              </a:rPr>
              <a:t>Continue to introduce change management plan</a:t>
            </a:r>
          </a:p>
        </p:txBody>
      </p:sp>
      <p:sp>
        <p:nvSpPr>
          <p:cNvPr id="3" name="Title 3">
            <a:extLst>
              <a:ext uri="{FF2B5EF4-FFF2-40B4-BE49-F238E27FC236}">
                <a16:creationId xmlns:a16="http://schemas.microsoft.com/office/drawing/2014/main" id="{A5457166-0E17-8357-ED83-BC05FB514608}"/>
              </a:ext>
            </a:extLst>
          </p:cNvPr>
          <p:cNvSpPr txBox="1">
            <a:spLocks/>
          </p:cNvSpPr>
          <p:nvPr/>
        </p:nvSpPr>
        <p:spPr>
          <a:xfrm>
            <a:off x="282724" y="1152233"/>
            <a:ext cx="11667976" cy="763600"/>
          </a:xfrm>
          <a:prstGeom prst="rect">
            <a:avLst/>
          </a:prstGeom>
        </p:spPr>
        <p:txBody>
          <a:bodyPr lIns="0" tIns="0" rIns="0" bIns="0"/>
          <a:lstStyle>
            <a:lvl1pPr algn="l" defTabSz="609585" rtl="0" eaLnBrk="1" latinLnBrk="0" hangingPunct="1">
              <a:lnSpc>
                <a:spcPct val="90000"/>
              </a:lnSpc>
              <a:spcBef>
                <a:spcPct val="0"/>
              </a:spcBef>
              <a:buNone/>
              <a:defRPr sz="3200" kern="1200">
                <a:gradFill>
                  <a:gsLst>
                    <a:gs pos="100000">
                      <a:srgbClr val="20E0B2"/>
                    </a:gs>
                    <a:gs pos="0">
                      <a:srgbClr val="3CB1E5"/>
                    </a:gs>
                  </a:gsLst>
                  <a:lin ang="0" scaled="0"/>
                </a:gradFill>
                <a:latin typeface="Lato Black" panose="020F0A02020204030203" pitchFamily="34" charset="0"/>
                <a:ea typeface="+mj-ea"/>
                <a:cs typeface="+mj-cs"/>
              </a:defRPr>
            </a:lvl1pPr>
          </a:lstStyle>
          <a:p>
            <a:pPr algn="ctr">
              <a:buClrTx/>
              <a:buFontTx/>
            </a:pPr>
            <a:r>
              <a:rPr lang="en-US" sz="3600" dirty="0"/>
              <a:t>2023 Strategy Recommendation</a:t>
            </a:r>
          </a:p>
        </p:txBody>
      </p:sp>
      <p:pic>
        <p:nvPicPr>
          <p:cNvPr id="6" name="Graphic 5">
            <a:extLst>
              <a:ext uri="{FF2B5EF4-FFF2-40B4-BE49-F238E27FC236}">
                <a16:creationId xmlns:a16="http://schemas.microsoft.com/office/drawing/2014/main" id="{96EE8FFB-C58E-CD95-3AC9-2F7F787F06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41750" flipH="1">
            <a:off x="4386815" y="5015180"/>
            <a:ext cx="8437181" cy="275413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2" name="Google Shape;188;p2">
            <a:extLst>
              <a:ext uri="{FF2B5EF4-FFF2-40B4-BE49-F238E27FC236}">
                <a16:creationId xmlns:a16="http://schemas.microsoft.com/office/drawing/2014/main" id="{0A889381-840F-C6D8-209D-B814798A24CD}"/>
              </a:ext>
            </a:extLst>
          </p:cNvPr>
          <p:cNvSpPr/>
          <p:nvPr/>
        </p:nvSpPr>
        <p:spPr>
          <a:xfrm>
            <a:off x="2041358" y="2171417"/>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1800" dirty="0">
                <a:solidFill>
                  <a:srgbClr val="222222"/>
                </a:solidFill>
                <a:latin typeface="Lato"/>
                <a:ea typeface="Lato"/>
                <a:cs typeface="Lato"/>
                <a:sym typeface="Lato Black"/>
              </a:rPr>
              <a:t>1. Partnership Summary</a:t>
            </a:r>
          </a:p>
        </p:txBody>
      </p:sp>
      <p:sp>
        <p:nvSpPr>
          <p:cNvPr id="13" name="Google Shape;189;p2">
            <a:extLst>
              <a:ext uri="{FF2B5EF4-FFF2-40B4-BE49-F238E27FC236}">
                <a16:creationId xmlns:a16="http://schemas.microsoft.com/office/drawing/2014/main" id="{774277EB-0289-6CAC-CF35-05416967A261}"/>
              </a:ext>
            </a:extLst>
          </p:cNvPr>
          <p:cNvSpPr/>
          <p:nvPr/>
        </p:nvSpPr>
        <p:spPr>
          <a:xfrm>
            <a:off x="2041358" y="2973091"/>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1800" dirty="0">
                <a:solidFill>
                  <a:srgbClr val="222222"/>
                </a:solidFill>
                <a:latin typeface="Lato"/>
                <a:ea typeface="Lato"/>
                <a:cs typeface="Lato"/>
                <a:sym typeface="Lato"/>
              </a:rPr>
              <a:t>2. Progress to Date</a:t>
            </a:r>
          </a:p>
        </p:txBody>
      </p:sp>
      <p:sp>
        <p:nvSpPr>
          <p:cNvPr id="14" name="Google Shape;190;p2">
            <a:extLst>
              <a:ext uri="{FF2B5EF4-FFF2-40B4-BE49-F238E27FC236}">
                <a16:creationId xmlns:a16="http://schemas.microsoft.com/office/drawing/2014/main" id="{9D7D9E6E-A303-A76A-F343-C5C743F5FF95}"/>
              </a:ext>
            </a:extLst>
          </p:cNvPr>
          <p:cNvSpPr/>
          <p:nvPr/>
        </p:nvSpPr>
        <p:spPr>
          <a:xfrm>
            <a:off x="2041358" y="3774765"/>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1800" dirty="0">
                <a:solidFill>
                  <a:srgbClr val="222222"/>
                </a:solidFill>
                <a:latin typeface="Lato"/>
                <a:sym typeface="Lato"/>
              </a:rPr>
              <a:t>3. Data Review and Highlights</a:t>
            </a:r>
          </a:p>
        </p:txBody>
      </p:sp>
      <p:sp>
        <p:nvSpPr>
          <p:cNvPr id="15" name="Google Shape;191;p2">
            <a:extLst>
              <a:ext uri="{FF2B5EF4-FFF2-40B4-BE49-F238E27FC236}">
                <a16:creationId xmlns:a16="http://schemas.microsoft.com/office/drawing/2014/main" id="{9E053F7F-7F3F-33AF-1F6A-FBE0F1A013DC}"/>
              </a:ext>
            </a:extLst>
          </p:cNvPr>
          <p:cNvSpPr/>
          <p:nvPr/>
        </p:nvSpPr>
        <p:spPr>
          <a:xfrm>
            <a:off x="2041358" y="4576439"/>
            <a:ext cx="8229600"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1800" dirty="0">
                <a:solidFill>
                  <a:srgbClr val="222222"/>
                </a:solidFill>
                <a:latin typeface="Lato"/>
                <a:sym typeface="Lato"/>
              </a:rPr>
              <a:t>4. 2023 Strategy</a:t>
            </a:r>
          </a:p>
        </p:txBody>
      </p:sp>
      <p:sp>
        <p:nvSpPr>
          <p:cNvPr id="16" name="Google Shape;191;p2">
            <a:extLst>
              <a:ext uri="{FF2B5EF4-FFF2-40B4-BE49-F238E27FC236}">
                <a16:creationId xmlns:a16="http://schemas.microsoft.com/office/drawing/2014/main" id="{A7BAFED7-8D2A-C811-161F-774A5FBE26FF}"/>
              </a:ext>
            </a:extLst>
          </p:cNvPr>
          <p:cNvSpPr/>
          <p:nvPr/>
        </p:nvSpPr>
        <p:spPr>
          <a:xfrm>
            <a:off x="2041358" y="5378112"/>
            <a:ext cx="8229600" cy="590700"/>
          </a:xfrm>
          <a:prstGeom prst="roundRect">
            <a:avLst>
              <a:gd name="adj" fmla="val 10909"/>
            </a:avLst>
          </a:prstGeom>
          <a:solidFill>
            <a:srgbClr val="3CB1E5"/>
          </a:solidFill>
          <a:ln>
            <a:noFill/>
          </a:ln>
          <a:effectLst>
            <a:outerShdw blurRad="342900" algn="bl" rotWithShape="0">
              <a:srgbClr val="214868">
                <a:alpha val="20000"/>
              </a:srgbClr>
            </a:outerShdw>
          </a:effectLst>
        </p:spPr>
        <p:txBody>
          <a:bodyPr spcFirstLastPara="1" wrap="square" lIns="274320" tIns="60950" rIns="60950" bIns="60950" anchor="ctr" anchorCtr="0">
            <a:noAutofit/>
          </a:bodyPr>
          <a:lstStyle/>
          <a:p>
            <a:pPr>
              <a:buSzPts val="2300"/>
            </a:pPr>
            <a:r>
              <a:rPr lang="en-US" sz="2000" dirty="0">
                <a:solidFill>
                  <a:schemeClr val="bg1"/>
                </a:solidFill>
                <a:latin typeface="Lato Black"/>
                <a:sym typeface="Lato"/>
              </a:rPr>
              <a:t>5. Next Steps</a:t>
            </a:r>
          </a:p>
        </p:txBody>
      </p:sp>
      <p:pic>
        <p:nvPicPr>
          <p:cNvPr id="4" name="Graphic 3">
            <a:extLst>
              <a:ext uri="{FF2B5EF4-FFF2-40B4-BE49-F238E27FC236}">
                <a16:creationId xmlns:a16="http://schemas.microsoft.com/office/drawing/2014/main" id="{D620BA16-4224-495E-3BA2-5B698C6051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46418" y="4036674"/>
            <a:ext cx="2326929" cy="2682875"/>
          </a:xfrm>
          <a:prstGeom prst="rect">
            <a:avLst/>
          </a:prstGeom>
        </p:spPr>
      </p:pic>
      <p:pic>
        <p:nvPicPr>
          <p:cNvPr id="5" name="Graphic 4">
            <a:extLst>
              <a:ext uri="{FF2B5EF4-FFF2-40B4-BE49-F238E27FC236}">
                <a16:creationId xmlns:a16="http://schemas.microsoft.com/office/drawing/2014/main" id="{923B584F-0ECA-F6C9-7E76-19DF5B255D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627" y="6179785"/>
            <a:ext cx="2912179" cy="3080696"/>
          </a:xfrm>
          <a:prstGeom prst="rect">
            <a:avLst/>
          </a:prstGeom>
        </p:spPr>
      </p:pic>
      <p:sp>
        <p:nvSpPr>
          <p:cNvPr id="6" name="Title 6">
            <a:extLst>
              <a:ext uri="{FF2B5EF4-FFF2-40B4-BE49-F238E27FC236}">
                <a16:creationId xmlns:a16="http://schemas.microsoft.com/office/drawing/2014/main" id="{443CF000-09DB-D76B-97E1-B825217C9831}"/>
              </a:ext>
            </a:extLst>
          </p:cNvPr>
          <p:cNvSpPr txBox="1">
            <a:spLocks/>
          </p:cNvSpPr>
          <p:nvPr/>
        </p:nvSpPr>
        <p:spPr>
          <a:xfrm>
            <a:off x="2041359" y="1247178"/>
            <a:ext cx="2510322" cy="763600"/>
          </a:xfrm>
          <a:prstGeom prst="rect">
            <a:avLst/>
          </a:prstGeom>
        </p:spPr>
        <p:txBody>
          <a:bodyPr lIns="0" tIns="0" rIns="0" bIns="0"/>
          <a:lstStyle>
            <a:lvl1pPr algn="l" defTabSz="609585" rtl="0" eaLnBrk="1" latinLnBrk="0" hangingPunct="1">
              <a:lnSpc>
                <a:spcPct val="90000"/>
              </a:lnSpc>
              <a:spcBef>
                <a:spcPct val="0"/>
              </a:spcBef>
              <a:buNone/>
              <a:defRPr sz="3200" kern="1200">
                <a:gradFill>
                  <a:gsLst>
                    <a:gs pos="100000">
                      <a:srgbClr val="20E0B2"/>
                    </a:gs>
                    <a:gs pos="0">
                      <a:srgbClr val="3CB1E5"/>
                    </a:gs>
                  </a:gsLst>
                  <a:lin ang="0" scaled="0"/>
                </a:gradFill>
                <a:latin typeface="Lato Black" panose="020F0A02020204030203" pitchFamily="34" charset="0"/>
                <a:ea typeface="+mj-ea"/>
                <a:cs typeface="+mj-cs"/>
              </a:defRPr>
            </a:lvl1pPr>
          </a:lstStyle>
          <a:p>
            <a:pPr>
              <a:buClrTx/>
              <a:buFontTx/>
            </a:pPr>
            <a:r>
              <a:rPr lang="en-US" sz="4400"/>
              <a:t>Agenda</a:t>
            </a:r>
            <a:endParaRPr lang="en-US" sz="4400" dirty="0"/>
          </a:p>
        </p:txBody>
      </p:sp>
    </p:spTree>
    <p:extLst>
      <p:ext uri="{BB962C8B-B14F-4D97-AF65-F5344CB8AC3E}">
        <p14:creationId xmlns:p14="http://schemas.microsoft.com/office/powerpoint/2010/main" val="3188268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p:nvPr/>
        </p:nvSpPr>
        <p:spPr>
          <a:xfrm>
            <a:off x="0" y="865621"/>
            <a:ext cx="12192000" cy="940075"/>
          </a:xfrm>
          <a:prstGeom prst="rect">
            <a:avLst/>
          </a:prstGeom>
          <a:noFill/>
          <a:ln>
            <a:noFill/>
          </a:ln>
        </p:spPr>
        <p:txBody>
          <a:bodyPr spcFirstLastPara="1" wrap="square" lIns="100767" tIns="100767" rIns="100767" bIns="100767" anchor="ctr" anchorCtr="0">
            <a:noAutofit/>
          </a:bodyPr>
          <a:lstStyle/>
          <a:p>
            <a:pPr algn="ctr">
              <a:lnSpc>
                <a:spcPct val="125000"/>
              </a:lnSpc>
              <a:spcAft>
                <a:spcPts val="1200"/>
              </a:spcAft>
              <a:buSzPts val="2400"/>
            </a:pPr>
            <a:r>
              <a:rPr lang="en-US" sz="3733" dirty="0">
                <a:solidFill>
                  <a:srgbClr val="4FACD9"/>
                </a:solidFill>
                <a:latin typeface="Lato Black"/>
                <a:ea typeface="Lato Black"/>
                <a:cs typeface="Lato Black"/>
                <a:sym typeface="Lato Black"/>
              </a:rPr>
              <a:t>Optimize</a:t>
            </a:r>
            <a:r>
              <a:rPr lang="en-US" sz="3733" dirty="0">
                <a:latin typeface="Lato Black"/>
                <a:ea typeface="Lato Black"/>
                <a:cs typeface="Lato Black"/>
                <a:sym typeface="Lato Black"/>
              </a:rPr>
              <a:t> The Entirety Of Your Hiring Process</a:t>
            </a:r>
            <a:endParaRPr sz="3733" dirty="0">
              <a:solidFill>
                <a:schemeClr val="dk1"/>
              </a:solidFill>
              <a:latin typeface="Lato Black"/>
              <a:ea typeface="Lato Black"/>
              <a:cs typeface="Lato Black"/>
              <a:sym typeface="Lato Black"/>
            </a:endParaRPr>
          </a:p>
        </p:txBody>
      </p:sp>
      <p:sp>
        <p:nvSpPr>
          <p:cNvPr id="101" name="Google Shape;101;p3"/>
          <p:cNvSpPr txBox="1"/>
          <p:nvPr/>
        </p:nvSpPr>
        <p:spPr>
          <a:xfrm>
            <a:off x="827824" y="3574713"/>
            <a:ext cx="2253515" cy="369277"/>
          </a:xfrm>
          <a:prstGeom prst="rect">
            <a:avLst/>
          </a:prstGeom>
          <a:noFill/>
          <a:ln>
            <a:noFill/>
          </a:ln>
        </p:spPr>
        <p:txBody>
          <a:bodyPr spcFirstLastPara="1" wrap="square" lIns="121900" tIns="60933" rIns="121900" bIns="60933" anchor="t" anchorCtr="0">
            <a:spAutoFit/>
          </a:bodyPr>
          <a:lstStyle/>
          <a:p>
            <a:pPr algn="ctr"/>
            <a:r>
              <a:rPr lang="en-US" sz="1600" b="1" dirty="0">
                <a:solidFill>
                  <a:schemeClr val="dk1"/>
                </a:solidFill>
                <a:latin typeface="Lato"/>
                <a:ea typeface="Lato"/>
                <a:cs typeface="Lato"/>
                <a:sym typeface="Lato"/>
              </a:rPr>
              <a:t>Automated Screening</a:t>
            </a:r>
            <a:endParaRPr sz="1867" dirty="0"/>
          </a:p>
        </p:txBody>
      </p:sp>
      <p:sp>
        <p:nvSpPr>
          <p:cNvPr id="102" name="Google Shape;102;p3"/>
          <p:cNvSpPr txBox="1"/>
          <p:nvPr/>
        </p:nvSpPr>
        <p:spPr>
          <a:xfrm>
            <a:off x="3662007" y="3574713"/>
            <a:ext cx="2165181" cy="369277"/>
          </a:xfrm>
          <a:prstGeom prst="rect">
            <a:avLst/>
          </a:prstGeom>
          <a:noFill/>
          <a:ln>
            <a:noFill/>
          </a:ln>
        </p:spPr>
        <p:txBody>
          <a:bodyPr spcFirstLastPara="1" wrap="square" lIns="121900" tIns="60933" rIns="121900" bIns="60933" anchor="t" anchorCtr="0">
            <a:spAutoFit/>
          </a:bodyPr>
          <a:lstStyle/>
          <a:p>
            <a:pPr algn="ctr"/>
            <a:r>
              <a:rPr lang="en-US" sz="1600" b="1" dirty="0">
                <a:solidFill>
                  <a:schemeClr val="dk1"/>
                </a:solidFill>
                <a:latin typeface="Lato"/>
                <a:ea typeface="Lato"/>
                <a:cs typeface="Lato"/>
                <a:sym typeface="Lato"/>
              </a:rPr>
              <a:t>Digital Interviewing</a:t>
            </a:r>
            <a:endParaRPr sz="1867" dirty="0"/>
          </a:p>
        </p:txBody>
      </p:sp>
      <p:sp>
        <p:nvSpPr>
          <p:cNvPr id="103" name="Google Shape;103;p3"/>
          <p:cNvSpPr txBox="1"/>
          <p:nvPr/>
        </p:nvSpPr>
        <p:spPr>
          <a:xfrm>
            <a:off x="6383995" y="3574713"/>
            <a:ext cx="2011643" cy="369277"/>
          </a:xfrm>
          <a:prstGeom prst="rect">
            <a:avLst/>
          </a:prstGeom>
          <a:noFill/>
          <a:ln>
            <a:noFill/>
          </a:ln>
        </p:spPr>
        <p:txBody>
          <a:bodyPr spcFirstLastPara="1" wrap="square" lIns="121900" tIns="60933" rIns="121900" bIns="60933" anchor="t" anchorCtr="0">
            <a:spAutoFit/>
          </a:bodyPr>
          <a:lstStyle/>
          <a:p>
            <a:pPr algn="ctr"/>
            <a:r>
              <a:rPr lang="en-US" sz="1600" b="1" dirty="0">
                <a:solidFill>
                  <a:schemeClr val="dk1"/>
                </a:solidFill>
                <a:latin typeface="Lato"/>
                <a:ea typeface="Lato"/>
                <a:cs typeface="Lato"/>
                <a:sym typeface="Lato"/>
              </a:rPr>
              <a:t>Hiring Scorecards</a:t>
            </a:r>
            <a:endParaRPr sz="1867" dirty="0"/>
          </a:p>
        </p:txBody>
      </p:sp>
      <p:sp>
        <p:nvSpPr>
          <p:cNvPr id="104" name="Google Shape;104;p3"/>
          <p:cNvSpPr txBox="1"/>
          <p:nvPr/>
        </p:nvSpPr>
        <p:spPr>
          <a:xfrm>
            <a:off x="8914452" y="3574713"/>
            <a:ext cx="2473485" cy="369277"/>
          </a:xfrm>
          <a:prstGeom prst="rect">
            <a:avLst/>
          </a:prstGeom>
          <a:noFill/>
          <a:ln>
            <a:noFill/>
          </a:ln>
        </p:spPr>
        <p:txBody>
          <a:bodyPr spcFirstLastPara="1" wrap="square" lIns="121900" tIns="60933" rIns="121900" bIns="60933" anchor="t" anchorCtr="0">
            <a:spAutoFit/>
          </a:bodyPr>
          <a:lstStyle/>
          <a:p>
            <a:pPr algn="ctr"/>
            <a:r>
              <a:rPr lang="en-US" sz="1600" b="1" dirty="0">
                <a:solidFill>
                  <a:schemeClr val="dk1"/>
                </a:solidFill>
                <a:latin typeface="Lato"/>
                <a:ea typeface="Lato"/>
                <a:cs typeface="Lato"/>
                <a:sym typeface="Lato"/>
              </a:rPr>
              <a:t>Tracking &amp; Optimization </a:t>
            </a:r>
            <a:endParaRPr sz="1867" dirty="0"/>
          </a:p>
        </p:txBody>
      </p:sp>
      <p:pic>
        <p:nvPicPr>
          <p:cNvPr id="105" name="Google Shape;105;p3" descr="Graphical user interface, application&#10;&#10;Description automatically generated"/>
          <p:cNvPicPr preferRelativeResize="0"/>
          <p:nvPr/>
        </p:nvPicPr>
        <p:blipFill rotWithShape="1">
          <a:blip r:embed="rId3">
            <a:alphaModFix/>
          </a:blip>
          <a:srcRect/>
          <a:stretch/>
        </p:blipFill>
        <p:spPr>
          <a:xfrm>
            <a:off x="978399" y="1883967"/>
            <a:ext cx="1954632" cy="1396884"/>
          </a:xfrm>
          <a:prstGeom prst="rect">
            <a:avLst/>
          </a:prstGeom>
          <a:noFill/>
          <a:ln>
            <a:noFill/>
          </a:ln>
        </p:spPr>
      </p:pic>
      <p:pic>
        <p:nvPicPr>
          <p:cNvPr id="106" name="Google Shape;106;p3" descr="A picture containing application&#10;&#10;Description automatically generated"/>
          <p:cNvPicPr preferRelativeResize="0"/>
          <p:nvPr/>
        </p:nvPicPr>
        <p:blipFill rotWithShape="1">
          <a:blip r:embed="rId4">
            <a:alphaModFix/>
          </a:blip>
          <a:srcRect/>
          <a:stretch/>
        </p:blipFill>
        <p:spPr>
          <a:xfrm>
            <a:off x="9213296" y="1879179"/>
            <a:ext cx="1828800" cy="1306956"/>
          </a:xfrm>
          <a:prstGeom prst="rect">
            <a:avLst/>
          </a:prstGeom>
          <a:noFill/>
          <a:ln>
            <a:noFill/>
          </a:ln>
        </p:spPr>
      </p:pic>
      <p:pic>
        <p:nvPicPr>
          <p:cNvPr id="107" name="Google Shape;107;p3" descr="A picture containing text, iPod, different, screenshot&#10;&#10;Description automatically generated"/>
          <p:cNvPicPr preferRelativeResize="0"/>
          <p:nvPr/>
        </p:nvPicPr>
        <p:blipFill rotWithShape="1">
          <a:blip r:embed="rId5">
            <a:alphaModFix/>
          </a:blip>
          <a:srcRect/>
          <a:stretch/>
        </p:blipFill>
        <p:spPr>
          <a:xfrm>
            <a:off x="6444936" y="1862247"/>
            <a:ext cx="1950720" cy="1394088"/>
          </a:xfrm>
          <a:prstGeom prst="rect">
            <a:avLst/>
          </a:prstGeom>
          <a:noFill/>
          <a:ln>
            <a:noFill/>
          </a:ln>
        </p:spPr>
      </p:pic>
      <p:sp>
        <p:nvSpPr>
          <p:cNvPr id="108" name="Google Shape;108;p3"/>
          <p:cNvSpPr/>
          <p:nvPr/>
        </p:nvSpPr>
        <p:spPr>
          <a:xfrm>
            <a:off x="852376" y="4022262"/>
            <a:ext cx="2632089" cy="2262158"/>
          </a:xfrm>
          <a:prstGeom prst="rect">
            <a:avLst/>
          </a:prstGeom>
          <a:noFill/>
          <a:ln>
            <a:noFill/>
          </a:ln>
        </p:spPr>
        <p:txBody>
          <a:bodyPr spcFirstLastPara="1" wrap="square" lIns="0" tIns="0" rIns="0" bIns="0" anchor="t" anchorCtr="0">
            <a:spAutoFit/>
          </a:bodyPr>
          <a:lstStyle/>
          <a:p>
            <a:pPr marL="228594" indent="-228594">
              <a:lnSpc>
                <a:spcPct val="150000"/>
              </a:lnSpc>
              <a:buSzPts val="1050"/>
              <a:buFont typeface="Arial"/>
              <a:buChar char="•"/>
            </a:pPr>
            <a:r>
              <a:rPr lang="en-US" dirty="0">
                <a:solidFill>
                  <a:srgbClr val="595959"/>
                </a:solidFill>
                <a:latin typeface="Lato"/>
                <a:ea typeface="Lato"/>
                <a:cs typeface="Lato"/>
                <a:sym typeface="Lato"/>
              </a:rPr>
              <a:t>Screening Questions</a:t>
            </a:r>
            <a:endParaRPr sz="1867" dirty="0"/>
          </a:p>
          <a:p>
            <a:pPr marL="228594" indent="-228594">
              <a:lnSpc>
                <a:spcPct val="150000"/>
              </a:lnSpc>
              <a:buSzPts val="1050"/>
              <a:buFont typeface="Arial"/>
              <a:buChar char="•"/>
            </a:pPr>
            <a:r>
              <a:rPr lang="en-US" dirty="0">
                <a:solidFill>
                  <a:srgbClr val="595959"/>
                </a:solidFill>
                <a:latin typeface="Lato"/>
                <a:ea typeface="Lato"/>
                <a:cs typeface="Lato"/>
                <a:sym typeface="Lato"/>
              </a:rPr>
              <a:t>Video Interview</a:t>
            </a:r>
          </a:p>
          <a:p>
            <a:pPr marL="228594" indent="-228594">
              <a:lnSpc>
                <a:spcPct val="150000"/>
              </a:lnSpc>
              <a:buSzPts val="1050"/>
              <a:buFont typeface="Arial"/>
              <a:buChar char="•"/>
            </a:pPr>
            <a:r>
              <a:rPr lang="en-US" dirty="0">
                <a:solidFill>
                  <a:srgbClr val="595959"/>
                </a:solidFill>
                <a:latin typeface="Lato"/>
                <a:ea typeface="Lato"/>
                <a:cs typeface="Lato"/>
                <a:sym typeface="Lato"/>
              </a:rPr>
              <a:t>Job Previews</a:t>
            </a:r>
          </a:p>
          <a:p>
            <a:pPr marL="228594" indent="-228594">
              <a:lnSpc>
                <a:spcPct val="150000"/>
              </a:lnSpc>
              <a:buSzPts val="1050"/>
              <a:buFont typeface="Arial"/>
              <a:buChar char="•"/>
            </a:pPr>
            <a:r>
              <a:rPr lang="en-US" dirty="0">
                <a:solidFill>
                  <a:srgbClr val="595959"/>
                </a:solidFill>
                <a:latin typeface="Lato"/>
                <a:ea typeface="Lato"/>
                <a:cs typeface="Lato"/>
                <a:sym typeface="Lato"/>
              </a:rPr>
              <a:t>Predictive Assessments</a:t>
            </a:r>
          </a:p>
          <a:p>
            <a:pPr marL="228594" indent="-228594">
              <a:lnSpc>
                <a:spcPct val="150000"/>
              </a:lnSpc>
              <a:buSzPts val="1050"/>
              <a:buFont typeface="Arial"/>
              <a:buChar char="•"/>
            </a:pPr>
            <a:r>
              <a:rPr lang="en-US" dirty="0">
                <a:solidFill>
                  <a:srgbClr val="595959"/>
                </a:solidFill>
                <a:latin typeface="Lato"/>
                <a:ea typeface="Lato"/>
                <a:cs typeface="Lato"/>
                <a:sym typeface="Lato"/>
              </a:rPr>
              <a:t>Job Simulations</a:t>
            </a:r>
          </a:p>
          <a:p>
            <a:pPr marL="228594" indent="-228594">
              <a:lnSpc>
                <a:spcPct val="150000"/>
              </a:lnSpc>
              <a:buSzPts val="1050"/>
              <a:buFont typeface="Arial"/>
              <a:buChar char="•"/>
            </a:pPr>
            <a:r>
              <a:rPr lang="en-US" dirty="0">
                <a:solidFill>
                  <a:srgbClr val="595959"/>
                </a:solidFill>
                <a:latin typeface="Lato"/>
                <a:ea typeface="Lato"/>
                <a:cs typeface="Lato"/>
                <a:sym typeface="Lato"/>
              </a:rPr>
              <a:t>Skills Tests</a:t>
            </a:r>
          </a:p>
          <a:p>
            <a:pPr marL="228594" indent="-228594">
              <a:lnSpc>
                <a:spcPct val="150000"/>
              </a:lnSpc>
              <a:buSzPts val="1050"/>
              <a:buFont typeface="Arial"/>
              <a:buChar char="•"/>
            </a:pPr>
            <a:r>
              <a:rPr lang="en-US" dirty="0">
                <a:solidFill>
                  <a:srgbClr val="595959"/>
                </a:solidFill>
                <a:latin typeface="Lato"/>
                <a:ea typeface="Lato"/>
                <a:cs typeface="Lato"/>
                <a:sym typeface="Lato"/>
              </a:rPr>
              <a:t>Language Proficiency Tests</a:t>
            </a:r>
          </a:p>
        </p:txBody>
      </p:sp>
      <p:sp>
        <p:nvSpPr>
          <p:cNvPr id="109" name="Google Shape;109;p3"/>
          <p:cNvSpPr/>
          <p:nvPr/>
        </p:nvSpPr>
        <p:spPr>
          <a:xfrm>
            <a:off x="3667792" y="4022262"/>
            <a:ext cx="2204411" cy="1292662"/>
          </a:xfrm>
          <a:prstGeom prst="rect">
            <a:avLst/>
          </a:prstGeom>
          <a:noFill/>
          <a:ln>
            <a:noFill/>
          </a:ln>
        </p:spPr>
        <p:txBody>
          <a:bodyPr spcFirstLastPara="1" wrap="square" lIns="0" tIns="0" rIns="0" bIns="0" anchor="t" anchorCtr="0">
            <a:spAutoFit/>
          </a:bodyPr>
          <a:lstStyle/>
          <a:p>
            <a:pPr marL="228594" indent="-228594">
              <a:lnSpc>
                <a:spcPct val="150000"/>
              </a:lnSpc>
              <a:buSzPts val="1050"/>
              <a:buFont typeface="Arial"/>
              <a:buChar char="•"/>
            </a:pPr>
            <a:r>
              <a:rPr lang="en-US" dirty="0">
                <a:solidFill>
                  <a:srgbClr val="595959"/>
                </a:solidFill>
                <a:latin typeface="Lato"/>
                <a:ea typeface="Lato"/>
                <a:cs typeface="Lato"/>
                <a:sym typeface="Lato"/>
              </a:rPr>
              <a:t>Interview Guides</a:t>
            </a:r>
            <a:endParaRPr sz="1867" dirty="0"/>
          </a:p>
          <a:p>
            <a:pPr marL="228594" indent="-228594">
              <a:lnSpc>
                <a:spcPct val="150000"/>
              </a:lnSpc>
              <a:buSzPts val="1050"/>
              <a:buFont typeface="Arial"/>
              <a:buChar char="•"/>
            </a:pPr>
            <a:r>
              <a:rPr lang="en-US" dirty="0">
                <a:solidFill>
                  <a:srgbClr val="595959"/>
                </a:solidFill>
                <a:latin typeface="Lato"/>
                <a:ea typeface="Lato"/>
                <a:cs typeface="Lato"/>
                <a:sym typeface="Lato"/>
              </a:rPr>
              <a:t>Scoring Rubrics</a:t>
            </a:r>
            <a:endParaRPr sz="1867" dirty="0"/>
          </a:p>
          <a:p>
            <a:pPr marL="228594" indent="-228594">
              <a:lnSpc>
                <a:spcPct val="150000"/>
              </a:lnSpc>
              <a:buSzPts val="1050"/>
              <a:buFont typeface="Arial"/>
              <a:buChar char="•"/>
            </a:pPr>
            <a:r>
              <a:rPr lang="en-US" dirty="0">
                <a:solidFill>
                  <a:srgbClr val="595959"/>
                </a:solidFill>
                <a:latin typeface="Lato"/>
                <a:ea typeface="Lato"/>
                <a:cs typeface="Lato"/>
                <a:sym typeface="Lato"/>
              </a:rPr>
              <a:t>Question Library</a:t>
            </a:r>
          </a:p>
          <a:p>
            <a:pPr marL="228594" indent="-228594">
              <a:lnSpc>
                <a:spcPct val="150000"/>
              </a:lnSpc>
              <a:buSzPts val="1050"/>
              <a:buFont typeface="Arial"/>
              <a:buChar char="•"/>
            </a:pPr>
            <a:r>
              <a:rPr lang="en-US" dirty="0">
                <a:solidFill>
                  <a:srgbClr val="595959"/>
                </a:solidFill>
                <a:latin typeface="Lato"/>
                <a:ea typeface="Lato"/>
                <a:cs typeface="Lato"/>
                <a:sym typeface="Lato"/>
              </a:rPr>
              <a:t>Interview Templates</a:t>
            </a:r>
          </a:p>
        </p:txBody>
      </p:sp>
      <p:sp>
        <p:nvSpPr>
          <p:cNvPr id="110" name="Google Shape;110;p3"/>
          <p:cNvSpPr/>
          <p:nvPr/>
        </p:nvSpPr>
        <p:spPr>
          <a:xfrm>
            <a:off x="6383995" y="4022260"/>
            <a:ext cx="2204411" cy="1292662"/>
          </a:xfrm>
          <a:prstGeom prst="rect">
            <a:avLst/>
          </a:prstGeom>
          <a:noFill/>
          <a:ln>
            <a:noFill/>
          </a:ln>
        </p:spPr>
        <p:txBody>
          <a:bodyPr spcFirstLastPara="1" wrap="square" lIns="0" tIns="0" rIns="0" bIns="0" anchor="t" anchorCtr="0">
            <a:spAutoFit/>
          </a:bodyPr>
          <a:lstStyle/>
          <a:p>
            <a:pPr marL="228594" indent="-228594">
              <a:lnSpc>
                <a:spcPct val="150000"/>
              </a:lnSpc>
              <a:buSzPts val="1050"/>
              <a:buFont typeface="Arial"/>
              <a:buChar char="•"/>
            </a:pPr>
            <a:r>
              <a:rPr lang="en-US" dirty="0">
                <a:solidFill>
                  <a:srgbClr val="595959"/>
                </a:solidFill>
                <a:latin typeface="Lato"/>
                <a:ea typeface="Lato"/>
                <a:cs typeface="Lato"/>
                <a:sym typeface="Lato"/>
              </a:rPr>
              <a:t>Aggregate Candidate Scorecards</a:t>
            </a:r>
            <a:endParaRPr sz="1867" dirty="0"/>
          </a:p>
          <a:p>
            <a:pPr marL="228594" indent="-228594">
              <a:lnSpc>
                <a:spcPct val="150000"/>
              </a:lnSpc>
              <a:buSzPts val="1050"/>
              <a:buFont typeface="Arial"/>
              <a:buChar char="•"/>
            </a:pPr>
            <a:r>
              <a:rPr lang="en-US" dirty="0">
                <a:solidFill>
                  <a:srgbClr val="595959"/>
                </a:solidFill>
                <a:latin typeface="Lato"/>
                <a:ea typeface="Lato"/>
                <a:cs typeface="Lato"/>
                <a:sym typeface="Lato"/>
              </a:rPr>
              <a:t>Advanced Candidate Filtering &amp; Sorting</a:t>
            </a:r>
            <a:endParaRPr sz="1867" dirty="0"/>
          </a:p>
        </p:txBody>
      </p:sp>
      <p:sp>
        <p:nvSpPr>
          <p:cNvPr id="111" name="Google Shape;111;p3"/>
          <p:cNvSpPr/>
          <p:nvPr/>
        </p:nvSpPr>
        <p:spPr>
          <a:xfrm>
            <a:off x="8914453" y="4022262"/>
            <a:ext cx="2632089" cy="2585323"/>
          </a:xfrm>
          <a:prstGeom prst="rect">
            <a:avLst/>
          </a:prstGeom>
          <a:noFill/>
          <a:ln>
            <a:noFill/>
          </a:ln>
        </p:spPr>
        <p:txBody>
          <a:bodyPr spcFirstLastPara="1" wrap="square" lIns="0" tIns="0" rIns="0" bIns="0" anchor="t" anchorCtr="0">
            <a:spAutoFit/>
          </a:bodyPr>
          <a:lstStyle/>
          <a:p>
            <a:pPr marL="228594" indent="-228594">
              <a:lnSpc>
                <a:spcPct val="150000"/>
              </a:lnSpc>
              <a:buSzPts val="1050"/>
              <a:buFont typeface="Arial"/>
              <a:buChar char="•"/>
            </a:pPr>
            <a:r>
              <a:rPr lang="en-US" dirty="0">
                <a:solidFill>
                  <a:srgbClr val="595959"/>
                </a:solidFill>
                <a:latin typeface="Lato"/>
                <a:ea typeface="Lato"/>
                <a:cs typeface="Lato"/>
                <a:sym typeface="Lato"/>
              </a:rPr>
              <a:t>Hiring Funnel Reporting &amp; Analytics</a:t>
            </a:r>
          </a:p>
          <a:p>
            <a:pPr marL="228594" indent="-228594">
              <a:lnSpc>
                <a:spcPct val="150000"/>
              </a:lnSpc>
              <a:buSzPts val="1050"/>
              <a:buFont typeface="Arial"/>
              <a:buChar char="•"/>
            </a:pPr>
            <a:r>
              <a:rPr lang="en-US" dirty="0">
                <a:solidFill>
                  <a:srgbClr val="595959"/>
                </a:solidFill>
                <a:latin typeface="Lato"/>
                <a:ea typeface="Lato"/>
                <a:cs typeface="Lato"/>
                <a:sym typeface="Lato"/>
              </a:rPr>
              <a:t>Turnover/Performance, Collection, Reporting &amp; Analytics </a:t>
            </a:r>
          </a:p>
          <a:p>
            <a:pPr marL="228594" indent="-228594">
              <a:lnSpc>
                <a:spcPct val="150000"/>
              </a:lnSpc>
              <a:buSzPts val="1050"/>
              <a:buFont typeface="Arial"/>
              <a:buChar char="•"/>
            </a:pPr>
            <a:r>
              <a:rPr lang="en-US" dirty="0">
                <a:solidFill>
                  <a:srgbClr val="595959"/>
                </a:solidFill>
                <a:latin typeface="Lato"/>
                <a:cs typeface="Lato"/>
                <a:sym typeface="Lato"/>
              </a:rPr>
              <a:t>Hiring Optimization Reporting &amp; Analytics</a:t>
            </a:r>
            <a:endParaRPr dirty="0">
              <a:solidFill>
                <a:srgbClr val="595959"/>
              </a:solidFill>
              <a:latin typeface="Lato"/>
              <a:ea typeface="Lato"/>
              <a:cs typeface="Lato"/>
              <a:sym typeface="Lato"/>
            </a:endParaRPr>
          </a:p>
          <a:p>
            <a:pPr marL="228594" indent="-139697">
              <a:lnSpc>
                <a:spcPct val="150000"/>
              </a:lnSpc>
              <a:buSzPts val="1050"/>
            </a:pPr>
            <a:endParaRPr dirty="0">
              <a:solidFill>
                <a:srgbClr val="595959"/>
              </a:solidFill>
              <a:latin typeface="Lato"/>
              <a:ea typeface="Lato"/>
              <a:cs typeface="Lato"/>
              <a:sym typeface="Lato"/>
            </a:endParaRPr>
          </a:p>
        </p:txBody>
      </p:sp>
      <p:pic>
        <p:nvPicPr>
          <p:cNvPr id="112" name="Google Shape;112;p3" descr="A picture containing text, chair, seat, furniture&#10;&#10;Description automatically generated"/>
          <p:cNvPicPr preferRelativeResize="0"/>
          <p:nvPr/>
        </p:nvPicPr>
        <p:blipFill rotWithShape="1">
          <a:blip r:embed="rId6">
            <a:alphaModFix/>
          </a:blip>
          <a:srcRect/>
          <a:stretch/>
        </p:blipFill>
        <p:spPr>
          <a:xfrm>
            <a:off x="3711369" y="1854178"/>
            <a:ext cx="2050721" cy="1465553"/>
          </a:xfrm>
          <a:prstGeom prst="rect">
            <a:avLst/>
          </a:prstGeom>
          <a:noFill/>
          <a:ln>
            <a:noFill/>
          </a:ln>
        </p:spPr>
      </p:pic>
      <p:pic>
        <p:nvPicPr>
          <p:cNvPr id="113" name="Google Shape;113;p3" descr="Icon&#10;&#10;Description automatically generated"/>
          <p:cNvPicPr preferRelativeResize="0"/>
          <p:nvPr/>
        </p:nvPicPr>
        <p:blipFill rotWithShape="1">
          <a:blip r:embed="rId7">
            <a:alphaModFix amt="70000"/>
          </a:blip>
          <a:srcRect/>
          <a:stretch/>
        </p:blipFill>
        <p:spPr>
          <a:xfrm>
            <a:off x="3192961" y="3574713"/>
            <a:ext cx="381289" cy="369332"/>
          </a:xfrm>
          <a:prstGeom prst="rect">
            <a:avLst/>
          </a:prstGeom>
          <a:noFill/>
          <a:ln>
            <a:noFill/>
          </a:ln>
        </p:spPr>
      </p:pic>
      <p:pic>
        <p:nvPicPr>
          <p:cNvPr id="114" name="Google Shape;114;p3" descr="Icon&#10;&#10;Description automatically generated"/>
          <p:cNvPicPr preferRelativeResize="0"/>
          <p:nvPr/>
        </p:nvPicPr>
        <p:blipFill rotWithShape="1">
          <a:blip r:embed="rId7">
            <a:alphaModFix amt="70000"/>
          </a:blip>
          <a:srcRect/>
          <a:stretch/>
        </p:blipFill>
        <p:spPr>
          <a:xfrm>
            <a:off x="5934006" y="3574713"/>
            <a:ext cx="381289" cy="369332"/>
          </a:xfrm>
          <a:prstGeom prst="rect">
            <a:avLst/>
          </a:prstGeom>
          <a:noFill/>
          <a:ln>
            <a:noFill/>
          </a:ln>
        </p:spPr>
      </p:pic>
      <p:pic>
        <p:nvPicPr>
          <p:cNvPr id="115" name="Google Shape;115;p3" descr="Icon&#10;&#10;Description automatically generated"/>
          <p:cNvPicPr preferRelativeResize="0"/>
          <p:nvPr/>
        </p:nvPicPr>
        <p:blipFill rotWithShape="1">
          <a:blip r:embed="rId7">
            <a:alphaModFix amt="70000"/>
          </a:blip>
          <a:srcRect/>
          <a:stretch/>
        </p:blipFill>
        <p:spPr>
          <a:xfrm>
            <a:off x="8463901" y="3574713"/>
            <a:ext cx="381289" cy="369332"/>
          </a:xfrm>
          <a:prstGeom prst="rect">
            <a:avLst/>
          </a:prstGeom>
          <a:noFill/>
          <a:ln>
            <a:noFill/>
          </a:ln>
        </p:spPr>
      </p:pic>
      <p:sp>
        <p:nvSpPr>
          <p:cNvPr id="3" name="Title 2">
            <a:extLst>
              <a:ext uri="{FF2B5EF4-FFF2-40B4-BE49-F238E27FC236}">
                <a16:creationId xmlns:a16="http://schemas.microsoft.com/office/drawing/2014/main" id="{D0ADA13C-2349-6D8D-3364-374A173851F6}"/>
              </a:ext>
            </a:extLst>
          </p:cNvPr>
          <p:cNvSpPr>
            <a:spLocks noGrp="1"/>
          </p:cNvSpPr>
          <p:nvPr>
            <p:ph type="title"/>
          </p:nvPr>
        </p:nvSpPr>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0"/>
          <p:cNvSpPr txBox="1"/>
          <p:nvPr/>
        </p:nvSpPr>
        <p:spPr>
          <a:xfrm>
            <a:off x="1" y="80704"/>
            <a:ext cx="12192000" cy="523200"/>
          </a:xfrm>
          <a:prstGeom prst="rect">
            <a:avLst/>
          </a:prstGeom>
          <a:noFill/>
          <a:ln>
            <a:noFill/>
          </a:ln>
        </p:spPr>
        <p:txBody>
          <a:bodyPr spcFirstLastPara="1" wrap="square" lIns="100767" tIns="100767" rIns="100767" bIns="100767" anchor="t" anchorCtr="0">
            <a:noAutofit/>
          </a:bodyPr>
          <a:lstStyle/>
          <a:p>
            <a:pPr algn="ctr">
              <a:lnSpc>
                <a:spcPct val="125000"/>
              </a:lnSpc>
              <a:buSzPts val="1500"/>
            </a:pPr>
            <a:endParaRPr sz="2000">
              <a:solidFill>
                <a:srgbClr val="595959"/>
              </a:solidFill>
              <a:latin typeface="Lato"/>
              <a:ea typeface="Lato"/>
              <a:cs typeface="Lato"/>
              <a:sym typeface="Lato"/>
            </a:endParaRPr>
          </a:p>
        </p:txBody>
      </p:sp>
      <p:sp>
        <p:nvSpPr>
          <p:cNvPr id="2" name="Title 1">
            <a:extLst>
              <a:ext uri="{FF2B5EF4-FFF2-40B4-BE49-F238E27FC236}">
                <a16:creationId xmlns:a16="http://schemas.microsoft.com/office/drawing/2014/main" id="{C8FB91BF-24DE-98A9-2600-CE724841C359}"/>
              </a:ext>
            </a:extLst>
          </p:cNvPr>
          <p:cNvSpPr>
            <a:spLocks noGrp="1"/>
          </p:cNvSpPr>
          <p:nvPr>
            <p:ph type="title"/>
          </p:nvPr>
        </p:nvSpPr>
        <p:spPr/>
        <p:txBody>
          <a:bodyPr/>
          <a:lstStyle/>
          <a:p>
            <a:r>
              <a:rPr lang="en-US" dirty="0"/>
              <a:t>Next Steps</a:t>
            </a:r>
          </a:p>
        </p:txBody>
      </p:sp>
      <p:sp>
        <p:nvSpPr>
          <p:cNvPr id="315" name="Google Shape;315;p10"/>
          <p:cNvSpPr txBox="1"/>
          <p:nvPr/>
        </p:nvSpPr>
        <p:spPr>
          <a:xfrm>
            <a:off x="1868858" y="2047291"/>
            <a:ext cx="7774171" cy="423109"/>
          </a:xfrm>
          <a:prstGeom prst="rect">
            <a:avLst/>
          </a:prstGeom>
          <a:noFill/>
          <a:ln>
            <a:noFill/>
          </a:ln>
        </p:spPr>
        <p:txBody>
          <a:bodyPr spcFirstLastPara="1" wrap="square" lIns="76200" tIns="76200" rIns="76200" bIns="76200" anchor="t" anchorCtr="0">
            <a:noAutofit/>
          </a:bodyPr>
          <a:lstStyle/>
          <a:p>
            <a:pPr>
              <a:lnSpc>
                <a:spcPct val="90000"/>
              </a:lnSpc>
              <a:buSzPts val="1500"/>
            </a:pPr>
            <a:r>
              <a:rPr lang="en-US" sz="2000" dirty="0">
                <a:latin typeface="Lato regular" panose="020F0502020204030203" pitchFamily="34" charset="0"/>
              </a:rPr>
              <a:t>EOD we’ll do “X”</a:t>
            </a:r>
            <a:endParaRPr sz="2000" dirty="0">
              <a:latin typeface="Lato regular" panose="020F0502020204030203" pitchFamily="34" charset="0"/>
            </a:endParaRPr>
          </a:p>
        </p:txBody>
      </p:sp>
      <p:sp>
        <p:nvSpPr>
          <p:cNvPr id="318" name="Google Shape;318;p10"/>
          <p:cNvSpPr txBox="1"/>
          <p:nvPr/>
        </p:nvSpPr>
        <p:spPr>
          <a:xfrm>
            <a:off x="1868858" y="2958591"/>
            <a:ext cx="6084638" cy="487638"/>
          </a:xfrm>
          <a:prstGeom prst="rect">
            <a:avLst/>
          </a:prstGeom>
          <a:noFill/>
          <a:ln>
            <a:noFill/>
          </a:ln>
        </p:spPr>
        <p:txBody>
          <a:bodyPr spcFirstLastPara="1" wrap="square" lIns="76200" tIns="76200" rIns="76200" bIns="76200" anchor="t" anchorCtr="0">
            <a:noAutofit/>
          </a:bodyPr>
          <a:lstStyle/>
          <a:p>
            <a:pPr>
              <a:lnSpc>
                <a:spcPct val="90000"/>
              </a:lnSpc>
              <a:buSzPts val="1500"/>
            </a:pPr>
            <a:r>
              <a:rPr lang="en-US" sz="2000" dirty="0">
                <a:latin typeface="Lato regular" panose="020F0502020204030203" pitchFamily="34" charset="0"/>
              </a:rPr>
              <a:t>EOW we’ll do “x”</a:t>
            </a:r>
            <a:endParaRPr sz="2000" dirty="0">
              <a:latin typeface="Lato regular" panose="020F0502020204030203" pitchFamily="34" charset="0"/>
            </a:endParaRPr>
          </a:p>
        </p:txBody>
      </p:sp>
      <p:sp>
        <p:nvSpPr>
          <p:cNvPr id="3" name="Google Shape;129;p3">
            <a:extLst>
              <a:ext uri="{FF2B5EF4-FFF2-40B4-BE49-F238E27FC236}">
                <a16:creationId xmlns:a16="http://schemas.microsoft.com/office/drawing/2014/main" id="{CA0FB050-F786-D43B-E0BE-FDF5D55A91CC}"/>
              </a:ext>
            </a:extLst>
          </p:cNvPr>
          <p:cNvSpPr/>
          <p:nvPr/>
        </p:nvSpPr>
        <p:spPr>
          <a:xfrm>
            <a:off x="1053896" y="1970550"/>
            <a:ext cx="546800" cy="523000"/>
          </a:xfrm>
          <a:prstGeom prst="ellipse">
            <a:avLst/>
          </a:prstGeom>
          <a:solidFill>
            <a:srgbClr val="3CB1E5"/>
          </a:solidFill>
          <a:ln>
            <a:noFill/>
          </a:ln>
        </p:spPr>
        <p:txBody>
          <a:bodyPr spcFirstLastPara="1" wrap="square" lIns="100733" tIns="100733" rIns="100733" bIns="100733" anchor="ctr" anchorCtr="0">
            <a:noAutofit/>
          </a:bodyPr>
          <a:lstStyle/>
          <a:p>
            <a:pPr algn="ctr"/>
            <a:r>
              <a:rPr lang="en-US" sz="2400" dirty="0">
                <a:solidFill>
                  <a:srgbClr val="FFFFFF"/>
                </a:solidFill>
                <a:latin typeface="Lato"/>
                <a:ea typeface="Lato"/>
                <a:cs typeface="Lato"/>
                <a:sym typeface="Lato"/>
              </a:rPr>
              <a:t>1</a:t>
            </a:r>
            <a:endParaRPr sz="2400" dirty="0">
              <a:solidFill>
                <a:srgbClr val="FFFFFF"/>
              </a:solidFill>
              <a:latin typeface="Lato"/>
              <a:ea typeface="Lato"/>
              <a:cs typeface="Lato"/>
              <a:sym typeface="Lato"/>
            </a:endParaRPr>
          </a:p>
        </p:txBody>
      </p:sp>
      <p:sp>
        <p:nvSpPr>
          <p:cNvPr id="4" name="Google Shape;129;p3">
            <a:extLst>
              <a:ext uri="{FF2B5EF4-FFF2-40B4-BE49-F238E27FC236}">
                <a16:creationId xmlns:a16="http://schemas.microsoft.com/office/drawing/2014/main" id="{492B6CD1-AF8A-3330-A695-D1A39BD0C4EF}"/>
              </a:ext>
            </a:extLst>
          </p:cNvPr>
          <p:cNvSpPr/>
          <p:nvPr/>
        </p:nvSpPr>
        <p:spPr>
          <a:xfrm>
            <a:off x="1053896" y="2923228"/>
            <a:ext cx="546800" cy="523000"/>
          </a:xfrm>
          <a:prstGeom prst="ellipse">
            <a:avLst/>
          </a:prstGeom>
          <a:solidFill>
            <a:srgbClr val="3CB1E5"/>
          </a:solidFill>
          <a:ln>
            <a:noFill/>
          </a:ln>
        </p:spPr>
        <p:txBody>
          <a:bodyPr spcFirstLastPara="1" wrap="square" lIns="100733" tIns="100733" rIns="100733" bIns="100733" anchor="ctr" anchorCtr="0">
            <a:noAutofit/>
          </a:bodyPr>
          <a:lstStyle/>
          <a:p>
            <a:pPr algn="ctr"/>
            <a:r>
              <a:rPr lang="en-US" sz="2400" dirty="0">
                <a:solidFill>
                  <a:srgbClr val="FFFFFF"/>
                </a:solidFill>
                <a:latin typeface="Lato"/>
                <a:sym typeface="Lato"/>
              </a:rPr>
              <a:t>2</a:t>
            </a:r>
            <a:endParaRPr sz="2400" dirty="0">
              <a:solidFill>
                <a:srgbClr val="FFFFFF"/>
              </a:solidFill>
              <a:latin typeface="Lato"/>
              <a:sym typeface="Lato"/>
            </a:endParaRPr>
          </a:p>
        </p:txBody>
      </p:sp>
      <p:sp>
        <p:nvSpPr>
          <p:cNvPr id="5" name="Google Shape;129;p3">
            <a:extLst>
              <a:ext uri="{FF2B5EF4-FFF2-40B4-BE49-F238E27FC236}">
                <a16:creationId xmlns:a16="http://schemas.microsoft.com/office/drawing/2014/main" id="{15020AD4-BB96-419F-A232-AC8B10FD9622}"/>
              </a:ext>
            </a:extLst>
          </p:cNvPr>
          <p:cNvSpPr/>
          <p:nvPr/>
        </p:nvSpPr>
        <p:spPr>
          <a:xfrm>
            <a:off x="1053896" y="3875906"/>
            <a:ext cx="546800" cy="523000"/>
          </a:xfrm>
          <a:prstGeom prst="ellipse">
            <a:avLst/>
          </a:prstGeom>
          <a:solidFill>
            <a:srgbClr val="3CB1E5"/>
          </a:solidFill>
          <a:ln>
            <a:noFill/>
          </a:ln>
        </p:spPr>
        <p:txBody>
          <a:bodyPr spcFirstLastPara="1" wrap="square" lIns="100733" tIns="100733" rIns="100733" bIns="100733" anchor="ctr" anchorCtr="0">
            <a:noAutofit/>
          </a:bodyPr>
          <a:lstStyle/>
          <a:p>
            <a:pPr algn="ctr"/>
            <a:r>
              <a:rPr lang="en-US" sz="2400" dirty="0">
                <a:solidFill>
                  <a:srgbClr val="FFFFFF"/>
                </a:solidFill>
                <a:latin typeface="Lato"/>
                <a:sym typeface="Lato"/>
              </a:rPr>
              <a:t>3</a:t>
            </a:r>
            <a:endParaRPr sz="2400" dirty="0">
              <a:solidFill>
                <a:srgbClr val="FFFFFF"/>
              </a:solidFill>
              <a:latin typeface="Lato"/>
              <a:sym typeface="Lato"/>
            </a:endParaRPr>
          </a:p>
        </p:txBody>
      </p:sp>
      <p:sp>
        <p:nvSpPr>
          <p:cNvPr id="6" name="Google Shape;318;p10">
            <a:extLst>
              <a:ext uri="{FF2B5EF4-FFF2-40B4-BE49-F238E27FC236}">
                <a16:creationId xmlns:a16="http://schemas.microsoft.com/office/drawing/2014/main" id="{77641CF8-90D9-1DBC-DD74-AEB135D41761}"/>
              </a:ext>
            </a:extLst>
          </p:cNvPr>
          <p:cNvSpPr txBox="1"/>
          <p:nvPr/>
        </p:nvSpPr>
        <p:spPr>
          <a:xfrm>
            <a:off x="1868858" y="3913548"/>
            <a:ext cx="6084638" cy="487638"/>
          </a:xfrm>
          <a:prstGeom prst="rect">
            <a:avLst/>
          </a:prstGeom>
          <a:noFill/>
          <a:ln>
            <a:noFill/>
          </a:ln>
        </p:spPr>
        <p:txBody>
          <a:bodyPr spcFirstLastPara="1" wrap="square" lIns="76200" tIns="76200" rIns="76200" bIns="76200" anchor="t" anchorCtr="0">
            <a:noAutofit/>
          </a:bodyPr>
          <a:lstStyle/>
          <a:p>
            <a:pPr>
              <a:lnSpc>
                <a:spcPct val="90000"/>
              </a:lnSpc>
              <a:buSzPts val="1500"/>
            </a:pPr>
            <a:r>
              <a:rPr lang="en-US" sz="2000" dirty="0">
                <a:latin typeface="Lato regular" panose="020F0502020204030203" pitchFamily="34" charset="0"/>
              </a:rPr>
              <a:t>EOW we’ll do “x”</a:t>
            </a:r>
            <a:endParaRPr sz="2000" dirty="0">
              <a:latin typeface="Lato regular" panose="020F0502020204030203" pitchFamily="34" charset="0"/>
            </a:endParaRPr>
          </a:p>
        </p:txBody>
      </p:sp>
      <p:sp>
        <p:nvSpPr>
          <p:cNvPr id="7" name="Google Shape;129;p3">
            <a:extLst>
              <a:ext uri="{FF2B5EF4-FFF2-40B4-BE49-F238E27FC236}">
                <a16:creationId xmlns:a16="http://schemas.microsoft.com/office/drawing/2014/main" id="{88539FEE-18C3-F3EE-255D-2A7DC0365DCE}"/>
              </a:ext>
            </a:extLst>
          </p:cNvPr>
          <p:cNvSpPr/>
          <p:nvPr/>
        </p:nvSpPr>
        <p:spPr>
          <a:xfrm>
            <a:off x="1053896" y="4828584"/>
            <a:ext cx="546800" cy="523000"/>
          </a:xfrm>
          <a:prstGeom prst="ellipse">
            <a:avLst/>
          </a:prstGeom>
          <a:solidFill>
            <a:srgbClr val="3CB1E5"/>
          </a:solidFill>
          <a:ln>
            <a:noFill/>
          </a:ln>
        </p:spPr>
        <p:txBody>
          <a:bodyPr spcFirstLastPara="1" wrap="square" lIns="100733" tIns="100733" rIns="100733" bIns="100733" anchor="ctr" anchorCtr="0">
            <a:noAutofit/>
          </a:bodyPr>
          <a:lstStyle/>
          <a:p>
            <a:pPr algn="ctr"/>
            <a:r>
              <a:rPr lang="en-US" sz="2400" dirty="0">
                <a:solidFill>
                  <a:srgbClr val="FFFFFF"/>
                </a:solidFill>
                <a:latin typeface="Lato"/>
                <a:sym typeface="Lato"/>
              </a:rPr>
              <a:t>4</a:t>
            </a:r>
            <a:endParaRPr sz="2400" dirty="0">
              <a:solidFill>
                <a:srgbClr val="FFFFFF"/>
              </a:solidFill>
              <a:latin typeface="Lato"/>
              <a:sym typeface="Lato"/>
            </a:endParaRPr>
          </a:p>
        </p:txBody>
      </p:sp>
      <p:sp>
        <p:nvSpPr>
          <p:cNvPr id="8" name="Google Shape;318;p10">
            <a:extLst>
              <a:ext uri="{FF2B5EF4-FFF2-40B4-BE49-F238E27FC236}">
                <a16:creationId xmlns:a16="http://schemas.microsoft.com/office/drawing/2014/main" id="{CEEF9CA2-DB76-CF12-FA53-E89AC21B1F87}"/>
              </a:ext>
            </a:extLst>
          </p:cNvPr>
          <p:cNvSpPr txBox="1"/>
          <p:nvPr/>
        </p:nvSpPr>
        <p:spPr>
          <a:xfrm>
            <a:off x="1868858" y="4863946"/>
            <a:ext cx="6084638" cy="487638"/>
          </a:xfrm>
          <a:prstGeom prst="rect">
            <a:avLst/>
          </a:prstGeom>
          <a:noFill/>
          <a:ln>
            <a:noFill/>
          </a:ln>
        </p:spPr>
        <p:txBody>
          <a:bodyPr spcFirstLastPara="1" wrap="square" lIns="76200" tIns="76200" rIns="76200" bIns="76200" anchor="t" anchorCtr="0">
            <a:noAutofit/>
          </a:bodyPr>
          <a:lstStyle/>
          <a:p>
            <a:pPr>
              <a:lnSpc>
                <a:spcPct val="90000"/>
              </a:lnSpc>
              <a:buSzPts val="1500"/>
            </a:pPr>
            <a:r>
              <a:rPr lang="en-US" sz="2000" dirty="0">
                <a:latin typeface="Lato regular" panose="020F0502020204030203" pitchFamily="34" charset="0"/>
              </a:rPr>
              <a:t>EOW we’ll do “x”</a:t>
            </a:r>
            <a:endParaRPr sz="2000" dirty="0">
              <a:latin typeface="Lato regular" panose="020F0502020204030203" pitchFamily="34" charset="0"/>
            </a:endParaRPr>
          </a:p>
        </p:txBody>
      </p:sp>
      <p:pic>
        <p:nvPicPr>
          <p:cNvPr id="9" name="Graphic 8">
            <a:extLst>
              <a:ext uri="{FF2B5EF4-FFF2-40B4-BE49-F238E27FC236}">
                <a16:creationId xmlns:a16="http://schemas.microsoft.com/office/drawing/2014/main" id="{1B8E8412-AA92-82A4-27AF-D4DC1499DB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41750" flipH="1">
            <a:off x="4166963" y="4951400"/>
            <a:ext cx="8437181" cy="2754137"/>
          </a:xfrm>
          <a:prstGeom prst="rect">
            <a:avLst/>
          </a:prstGeom>
        </p:spPr>
      </p:pic>
      <p:pic>
        <p:nvPicPr>
          <p:cNvPr id="10" name="Picture 9">
            <a:extLst>
              <a:ext uri="{FF2B5EF4-FFF2-40B4-BE49-F238E27FC236}">
                <a16:creationId xmlns:a16="http://schemas.microsoft.com/office/drawing/2014/main" id="{51A73DD4-3BEA-97CF-5CFF-92CE01E065E6}"/>
              </a:ext>
            </a:extLst>
          </p:cNvPr>
          <p:cNvPicPr>
            <a:picLocks noGrp="1" noRot="1" noChangeAspect="1" noMove="1" noResize="1" noEditPoints="1" noAdjustHandles="1" noChangeArrowheads="1" noChangeShapeType="1" noCrop="1"/>
          </p:cNvPicPr>
          <p:nvPr/>
        </p:nvPicPr>
        <p:blipFill>
          <a:blip r:embed="rId5"/>
          <a:stretch>
            <a:fillRect/>
          </a:stretch>
        </p:blipFill>
        <p:spPr>
          <a:xfrm rot="1907471">
            <a:off x="-3083276" y="3340993"/>
            <a:ext cx="4164919" cy="4174583"/>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225e80d4249_0_540"/>
          <p:cNvSpPr txBox="1"/>
          <p:nvPr/>
        </p:nvSpPr>
        <p:spPr>
          <a:xfrm>
            <a:off x="1053896" y="1846300"/>
            <a:ext cx="9832075" cy="267762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latin typeface="Lato"/>
                <a:ea typeface="Lato"/>
                <a:cs typeface="Lato"/>
                <a:sym typeface="Lato"/>
              </a:rPr>
              <a:t>As we look ahead to the rest of this year, and next, we see an opportunity to extend this impact at {customer}{. What we are hearing more and more from our {industry} clients is that  {insert relevant insights}. </a:t>
            </a:r>
            <a:endParaRPr sz="1800" dirty="0">
              <a:latin typeface="Lato"/>
              <a:ea typeface="Lato"/>
              <a:cs typeface="Lato"/>
              <a:sym typeface="Lato"/>
            </a:endParaRPr>
          </a:p>
          <a:p>
            <a:pPr marL="0" lvl="0" indent="0" algn="l" rtl="0">
              <a:spcBef>
                <a:spcPts val="0"/>
              </a:spcBef>
              <a:spcAft>
                <a:spcPts val="0"/>
              </a:spcAft>
              <a:buNone/>
            </a:pPr>
            <a:endParaRPr sz="1800" dirty="0">
              <a:latin typeface="Lato"/>
              <a:ea typeface="Lato"/>
              <a:cs typeface="Lato"/>
              <a:sym typeface="Lato"/>
            </a:endParaRPr>
          </a:p>
          <a:p>
            <a:pPr marL="0" lvl="0" indent="0" algn="l" rtl="0">
              <a:spcBef>
                <a:spcPts val="0"/>
              </a:spcBef>
              <a:spcAft>
                <a:spcPts val="0"/>
              </a:spcAft>
              <a:buNone/>
            </a:pPr>
            <a:r>
              <a:rPr lang="en-US" sz="1800" dirty="0">
                <a:latin typeface="Lato"/>
                <a:ea typeface="Lato"/>
                <a:cs typeface="Lato"/>
                <a:sym typeface="Lato"/>
              </a:rPr>
              <a:t>To address this, you need to be able to  {insert key capabilities}</a:t>
            </a:r>
            <a:endParaRPr sz="1800" dirty="0">
              <a:latin typeface="Lato"/>
              <a:ea typeface="Lato"/>
              <a:cs typeface="Lato"/>
              <a:sym typeface="Lato"/>
            </a:endParaRPr>
          </a:p>
          <a:p>
            <a:pPr marL="0" lvl="0" indent="0" algn="l" rtl="0">
              <a:spcBef>
                <a:spcPts val="0"/>
              </a:spcBef>
              <a:spcAft>
                <a:spcPts val="0"/>
              </a:spcAft>
              <a:buNone/>
            </a:pPr>
            <a:endParaRPr sz="1800" dirty="0">
              <a:latin typeface="Lato"/>
              <a:ea typeface="Lato"/>
              <a:cs typeface="Lato"/>
              <a:sym typeface="Lato"/>
            </a:endParaRPr>
          </a:p>
          <a:p>
            <a:pPr marL="0" lvl="0" indent="0" algn="l" rtl="0">
              <a:spcBef>
                <a:spcPts val="0"/>
              </a:spcBef>
              <a:spcAft>
                <a:spcPts val="0"/>
              </a:spcAft>
              <a:buNone/>
            </a:pPr>
            <a:r>
              <a:rPr lang="en-US" sz="1800" dirty="0">
                <a:latin typeface="Lato"/>
                <a:ea typeface="Lato"/>
                <a:cs typeface="Lato"/>
                <a:sym typeface="Lato"/>
              </a:rPr>
              <a:t>Our plan is to {insert how you solve for this/address these capabilities}.</a:t>
            </a:r>
            <a:endParaRPr sz="1800" dirty="0">
              <a:latin typeface="Lato"/>
              <a:ea typeface="Lato"/>
              <a:cs typeface="Lato"/>
              <a:sym typeface="Lato"/>
            </a:endParaRPr>
          </a:p>
          <a:p>
            <a:pPr marL="0" lvl="0" indent="0" algn="l" rtl="0">
              <a:spcBef>
                <a:spcPts val="0"/>
              </a:spcBef>
              <a:spcAft>
                <a:spcPts val="0"/>
              </a:spcAft>
              <a:buNone/>
            </a:pPr>
            <a:endParaRPr sz="1800" dirty="0">
              <a:latin typeface="Lato"/>
              <a:ea typeface="Lato"/>
              <a:cs typeface="Lato"/>
              <a:sym typeface="Lato"/>
            </a:endParaRPr>
          </a:p>
          <a:p>
            <a:pPr marL="0" lvl="0" indent="0" algn="l" rtl="0">
              <a:spcBef>
                <a:spcPts val="0"/>
              </a:spcBef>
              <a:spcAft>
                <a:spcPts val="0"/>
              </a:spcAft>
              <a:buNone/>
            </a:pPr>
            <a:r>
              <a:rPr lang="en-US" sz="1800" dirty="0">
                <a:latin typeface="Lato"/>
                <a:ea typeface="Lato"/>
                <a:cs typeface="Lato"/>
                <a:sym typeface="Lato"/>
              </a:rPr>
              <a:t>What initiatives are you currently working on that you see this aligning with? </a:t>
            </a:r>
            <a:endParaRPr sz="1800" dirty="0">
              <a:latin typeface="Lato"/>
              <a:ea typeface="Lato"/>
              <a:cs typeface="Lato"/>
              <a:sym typeface="Lato"/>
            </a:endParaRPr>
          </a:p>
        </p:txBody>
      </p:sp>
      <p:sp>
        <p:nvSpPr>
          <p:cNvPr id="3" name="Title 2">
            <a:extLst>
              <a:ext uri="{FF2B5EF4-FFF2-40B4-BE49-F238E27FC236}">
                <a16:creationId xmlns:a16="http://schemas.microsoft.com/office/drawing/2014/main" id="{4A8ABFBB-1956-64FC-186A-B3FDC24E64FA}"/>
              </a:ext>
            </a:extLst>
          </p:cNvPr>
          <p:cNvSpPr>
            <a:spLocks noGrp="1"/>
          </p:cNvSpPr>
          <p:nvPr>
            <p:ph type="title"/>
          </p:nvPr>
        </p:nvSpPr>
        <p:spPr/>
        <p:txBody>
          <a:bodyPr/>
          <a:lstStyle/>
          <a:p>
            <a:r>
              <a:rPr lang="en-US" dirty="0"/>
              <a:t>Next Steps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9" name="Google Shape;489;g225e80d4249_0_282"/>
          <p:cNvPicPr preferRelativeResize="0"/>
          <p:nvPr/>
        </p:nvPicPr>
        <p:blipFill>
          <a:blip r:embed="rId3">
            <a:alphaModFix/>
          </a:blip>
          <a:stretch>
            <a:fillRect/>
          </a:stretch>
        </p:blipFill>
        <p:spPr>
          <a:xfrm>
            <a:off x="152400" y="3907025"/>
            <a:ext cx="11887201" cy="1921222"/>
          </a:xfrm>
          <a:prstGeom prst="rect">
            <a:avLst/>
          </a:prstGeom>
          <a:noFill/>
          <a:ln>
            <a:noFill/>
          </a:ln>
        </p:spPr>
      </p:pic>
      <p:sp>
        <p:nvSpPr>
          <p:cNvPr id="490" name="Google Shape;490;g225e80d4249_0_282"/>
          <p:cNvSpPr/>
          <p:nvPr/>
        </p:nvSpPr>
        <p:spPr>
          <a:xfrm rot="5400000">
            <a:off x="1888725" y="3419850"/>
            <a:ext cx="607200" cy="3855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486;g225e80d4249_0_282">
            <a:extLst>
              <a:ext uri="{FF2B5EF4-FFF2-40B4-BE49-F238E27FC236}">
                <a16:creationId xmlns:a16="http://schemas.microsoft.com/office/drawing/2014/main" id="{C18E0ED2-BE79-D9D4-2442-1148A7B4AB19}"/>
              </a:ext>
            </a:extLst>
          </p:cNvPr>
          <p:cNvSpPr txBox="1">
            <a:spLocks/>
          </p:cNvSpPr>
          <p:nvPr/>
        </p:nvSpPr>
        <p:spPr>
          <a:xfrm>
            <a:off x="507953" y="1955800"/>
            <a:ext cx="9842547" cy="1758775"/>
          </a:xfrm>
          <a:prstGeom prst="rect">
            <a:avLst/>
          </a:prstGeom>
        </p:spPr>
        <p:txBody>
          <a:bodyPr spcFirstLastPara="1" wrap="square" lIns="91425" tIns="45700" rIns="91425" bIns="45700" anchor="t" anchorCtr="0">
            <a:noAutofit/>
          </a:bodyPr>
          <a:lstStyle>
            <a:lvl1pPr algn="l" defTabSz="609585" rtl="0" eaLnBrk="1" latinLnBrk="0" hangingPunct="1">
              <a:lnSpc>
                <a:spcPct val="90000"/>
              </a:lnSpc>
              <a:spcBef>
                <a:spcPct val="0"/>
              </a:spcBef>
              <a:buNone/>
              <a:defRPr sz="3200" kern="1200">
                <a:solidFill>
                  <a:schemeClr val="tx1"/>
                </a:solidFill>
                <a:latin typeface="Lato Black" panose="020F0A02020204030203" pitchFamily="34" charset="0"/>
                <a:ea typeface="+mj-ea"/>
                <a:cs typeface="+mj-cs"/>
              </a:defRPr>
            </a:lvl1pPr>
          </a:lstStyle>
          <a:p>
            <a:pPr>
              <a:spcBef>
                <a:spcPts val="0"/>
              </a:spcBef>
              <a:buClrTx/>
              <a:buFontTx/>
            </a:pPr>
            <a:r>
              <a:rPr lang="en-US" sz="1800" dirty="0">
                <a:latin typeface="Lato" panose="020F0502020204030203" pitchFamily="34" charset="0"/>
              </a:rPr>
              <a:t>We can create a turnover model that is specific to 6 mo-2+ years of tenure. When we can create it depends on what your target is. </a:t>
            </a:r>
          </a:p>
          <a:p>
            <a:pPr>
              <a:spcBef>
                <a:spcPts val="0"/>
              </a:spcBef>
              <a:buClrTx/>
              <a:buFontTx/>
            </a:pPr>
            <a:endParaRPr lang="en-US" sz="1800" dirty="0">
              <a:latin typeface="Lato" panose="020F0502020204030203" pitchFamily="34" charset="0"/>
            </a:endParaRPr>
          </a:p>
          <a:p>
            <a:pPr marL="457200" indent="-342900">
              <a:spcBef>
                <a:spcPts val="0"/>
              </a:spcBef>
              <a:buClrTx/>
              <a:buSzPts val="1800"/>
              <a:buFontTx/>
              <a:buChar char="●"/>
            </a:pPr>
            <a:r>
              <a:rPr lang="en-US" sz="1800" dirty="0">
                <a:latin typeface="Lato" panose="020F0502020204030203" pitchFamily="34" charset="0"/>
              </a:rPr>
              <a:t>We need just a few more data points before we create this model to ensure it’s confidence. </a:t>
            </a:r>
          </a:p>
          <a:p>
            <a:pPr marL="457200" indent="-342900">
              <a:spcBef>
                <a:spcPts val="0"/>
              </a:spcBef>
              <a:buClrTx/>
              <a:buSzPts val="1800"/>
              <a:buFontTx/>
              <a:buChar char="●"/>
            </a:pPr>
            <a:r>
              <a:rPr lang="en-US" sz="1800" dirty="0">
                <a:latin typeface="Lato" panose="020F0502020204030203" pitchFamily="34" charset="0"/>
              </a:rPr>
              <a:t>JF will assess internally each month to determine when we can create this model</a:t>
            </a:r>
          </a:p>
        </p:txBody>
      </p:sp>
      <p:sp>
        <p:nvSpPr>
          <p:cNvPr id="4" name="Title 3">
            <a:extLst>
              <a:ext uri="{FF2B5EF4-FFF2-40B4-BE49-F238E27FC236}">
                <a16:creationId xmlns:a16="http://schemas.microsoft.com/office/drawing/2014/main" id="{0EAC8DF1-282D-DD2C-5D8A-199605ADF398}"/>
              </a:ext>
            </a:extLst>
          </p:cNvPr>
          <p:cNvSpPr>
            <a:spLocks noGrp="1"/>
          </p:cNvSpPr>
          <p:nvPr>
            <p:ph type="title"/>
          </p:nvPr>
        </p:nvSpPr>
        <p:spPr/>
        <p:txBody>
          <a:bodyPr/>
          <a:lstStyle/>
          <a:p>
            <a:r>
              <a:rPr lang="en-US" dirty="0"/>
              <a:t>Creating a TURNOVER Model</a:t>
            </a:r>
            <a:br>
              <a:rPr lang="en-US" dirty="0"/>
            </a:b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6" name="Google Shape;496;g225e80d4249_0_291"/>
          <p:cNvPicPr preferRelativeResize="0"/>
          <p:nvPr/>
        </p:nvPicPr>
        <p:blipFill rotWithShape="1">
          <a:blip r:embed="rId3">
            <a:alphaModFix/>
          </a:blip>
          <a:srcRect/>
          <a:stretch/>
        </p:blipFill>
        <p:spPr>
          <a:xfrm>
            <a:off x="3970719" y="1662243"/>
            <a:ext cx="3365967" cy="4786367"/>
          </a:xfrm>
          <a:prstGeom prst="rect">
            <a:avLst/>
          </a:prstGeom>
          <a:noFill/>
          <a:ln>
            <a:noFill/>
          </a:ln>
        </p:spPr>
      </p:pic>
      <p:pic>
        <p:nvPicPr>
          <p:cNvPr id="497" name="Google Shape;497;g225e80d4249_0_291"/>
          <p:cNvPicPr preferRelativeResize="0"/>
          <p:nvPr/>
        </p:nvPicPr>
        <p:blipFill rotWithShape="1">
          <a:blip r:embed="rId4">
            <a:alphaModFix/>
          </a:blip>
          <a:srcRect/>
          <a:stretch/>
        </p:blipFill>
        <p:spPr>
          <a:xfrm>
            <a:off x="7676896" y="1662243"/>
            <a:ext cx="4250560" cy="4786368"/>
          </a:xfrm>
          <a:prstGeom prst="rect">
            <a:avLst/>
          </a:prstGeom>
          <a:noFill/>
          <a:ln>
            <a:noFill/>
          </a:ln>
        </p:spPr>
      </p:pic>
      <p:sp>
        <p:nvSpPr>
          <p:cNvPr id="2" name="Title 1">
            <a:extLst>
              <a:ext uri="{FF2B5EF4-FFF2-40B4-BE49-F238E27FC236}">
                <a16:creationId xmlns:a16="http://schemas.microsoft.com/office/drawing/2014/main" id="{2C16C854-6A62-728B-A24F-0B5262AC2465}"/>
              </a:ext>
            </a:extLst>
          </p:cNvPr>
          <p:cNvSpPr>
            <a:spLocks noGrp="1"/>
          </p:cNvSpPr>
          <p:nvPr>
            <p:ph type="title"/>
          </p:nvPr>
        </p:nvSpPr>
        <p:spPr/>
        <p:txBody>
          <a:bodyPr/>
          <a:lstStyle/>
          <a:p>
            <a:r>
              <a:rPr lang="en-US" dirty="0"/>
              <a:t>Driving Value using Interview Guides</a:t>
            </a:r>
          </a:p>
        </p:txBody>
      </p:sp>
      <p:sp>
        <p:nvSpPr>
          <p:cNvPr id="3" name="TextBox 2">
            <a:extLst>
              <a:ext uri="{FF2B5EF4-FFF2-40B4-BE49-F238E27FC236}">
                <a16:creationId xmlns:a16="http://schemas.microsoft.com/office/drawing/2014/main" id="{E1C49390-8AC3-5A2C-C9F6-0D723656CC0D}"/>
              </a:ext>
            </a:extLst>
          </p:cNvPr>
          <p:cNvSpPr txBox="1"/>
          <p:nvPr/>
        </p:nvSpPr>
        <p:spPr>
          <a:xfrm>
            <a:off x="452819" y="1746207"/>
            <a:ext cx="3505200" cy="3754874"/>
          </a:xfrm>
          <a:prstGeom prst="rect">
            <a:avLst/>
          </a:prstGeom>
          <a:noFill/>
        </p:spPr>
        <p:txBody>
          <a:bodyPr wrap="square" rtlCol="0">
            <a:spAutoFit/>
          </a:bodyPr>
          <a:lstStyle/>
          <a:p>
            <a:r>
              <a:rPr lang="en-US" dirty="0">
                <a:latin typeface="Lato regular" panose="020F0502020204030203" pitchFamily="34" charset="0"/>
              </a:rPr>
              <a:t>Create structured processes to be followed while still allowing for branch specific customization</a:t>
            </a:r>
          </a:p>
          <a:p>
            <a:endParaRPr lang="en-US" dirty="0">
              <a:latin typeface="Lato regular" panose="020F0502020204030203" pitchFamily="34" charset="0"/>
            </a:endParaRPr>
          </a:p>
          <a:p>
            <a:pPr marL="285750" indent="-285750">
              <a:buFont typeface="Arial" panose="020B0604020202020204" pitchFamily="34" charset="0"/>
              <a:buChar char="•"/>
            </a:pPr>
            <a:r>
              <a:rPr lang="en-US" dirty="0">
                <a:latin typeface="Lato regular" panose="020F0502020204030203" pitchFamily="34" charset="0"/>
              </a:rPr>
              <a:t>Customize how many interviews are created</a:t>
            </a:r>
          </a:p>
          <a:p>
            <a:pPr marL="285750" indent="-285750">
              <a:buFont typeface="Arial" panose="020B0604020202020204" pitchFamily="34" charset="0"/>
              <a:buChar char="•"/>
            </a:pPr>
            <a:r>
              <a:rPr lang="en-US" dirty="0">
                <a:latin typeface="Lato regular" panose="020F0502020204030203" pitchFamily="34" charset="0"/>
              </a:rPr>
              <a:t>Customize questions and target specific attributes</a:t>
            </a:r>
          </a:p>
          <a:p>
            <a:pPr marL="285750" indent="-285750">
              <a:buFont typeface="Arial" panose="020B0604020202020204" pitchFamily="34" charset="0"/>
              <a:buChar char="•"/>
            </a:pPr>
            <a:r>
              <a:rPr lang="en-US" dirty="0">
                <a:latin typeface="Lato regular" panose="020F0502020204030203" pitchFamily="34" charset="0"/>
              </a:rPr>
              <a:t>Customize interview types (phone, manager, recruiting event, etc.)</a:t>
            </a:r>
          </a:p>
          <a:p>
            <a:endParaRPr lang="en-US" dirty="0">
              <a:latin typeface="Lato regular" panose="020F0502020204030203" pitchFamily="34" charset="0"/>
            </a:endParaRPr>
          </a:p>
          <a:p>
            <a:r>
              <a:rPr lang="en-US" dirty="0">
                <a:latin typeface="Lato regular" panose="020F0502020204030203" pitchFamily="34" charset="0"/>
              </a:rPr>
              <a:t>Track interviewer effectiveness</a:t>
            </a:r>
          </a:p>
          <a:p>
            <a:endParaRPr lang="en-US" dirty="0">
              <a:latin typeface="Lato regular" panose="020F0502020204030203" pitchFamily="34" charset="0"/>
            </a:endParaRPr>
          </a:p>
          <a:p>
            <a:r>
              <a:rPr lang="en-US" dirty="0">
                <a:latin typeface="Lato regular" panose="020F0502020204030203" pitchFamily="34" charset="0"/>
              </a:rPr>
              <a:t>Improve efficiency –which questions correlate to longer tenure/ better performance, monitor time spent on interviews.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4" name="Google Shape;504;g225e80d4249_0_388"/>
          <p:cNvPicPr preferRelativeResize="0"/>
          <p:nvPr/>
        </p:nvPicPr>
        <p:blipFill rotWithShape="1">
          <a:blip r:embed="rId3">
            <a:alphaModFix/>
          </a:blip>
          <a:srcRect/>
          <a:stretch/>
        </p:blipFill>
        <p:spPr>
          <a:xfrm>
            <a:off x="491631" y="1437484"/>
            <a:ext cx="3560118" cy="5333772"/>
          </a:xfrm>
          <a:prstGeom prst="rect">
            <a:avLst/>
          </a:prstGeom>
          <a:noFill/>
          <a:ln w="9525" cap="flat" cmpd="sng">
            <a:solidFill>
              <a:schemeClr val="bg1">
                <a:lumMod val="85000"/>
              </a:schemeClr>
            </a:solidFill>
            <a:prstDash val="solid"/>
            <a:round/>
            <a:headEnd type="none" w="sm" len="sm"/>
            <a:tailEnd type="none" w="sm" len="sm"/>
          </a:ln>
        </p:spPr>
      </p:pic>
      <p:pic>
        <p:nvPicPr>
          <p:cNvPr id="505" name="Google Shape;505;g225e80d4249_0_388"/>
          <p:cNvPicPr preferRelativeResize="0"/>
          <p:nvPr/>
        </p:nvPicPr>
        <p:blipFill rotWithShape="1">
          <a:blip r:embed="rId4">
            <a:alphaModFix/>
          </a:blip>
          <a:srcRect/>
          <a:stretch/>
        </p:blipFill>
        <p:spPr>
          <a:xfrm>
            <a:off x="4237594" y="3095531"/>
            <a:ext cx="3759129" cy="3675725"/>
          </a:xfrm>
          <a:prstGeom prst="rect">
            <a:avLst/>
          </a:prstGeom>
          <a:noFill/>
          <a:ln w="9525" cap="flat" cmpd="sng">
            <a:solidFill>
              <a:schemeClr val="bg1">
                <a:lumMod val="85000"/>
              </a:schemeClr>
            </a:solidFill>
            <a:prstDash val="solid"/>
            <a:round/>
            <a:headEnd type="none" w="sm" len="sm"/>
            <a:tailEnd type="none" w="sm" len="sm"/>
          </a:ln>
        </p:spPr>
      </p:pic>
      <p:pic>
        <p:nvPicPr>
          <p:cNvPr id="506" name="Google Shape;506;g225e80d4249_0_388"/>
          <p:cNvPicPr preferRelativeResize="0"/>
          <p:nvPr/>
        </p:nvPicPr>
        <p:blipFill rotWithShape="1">
          <a:blip r:embed="rId5">
            <a:alphaModFix/>
          </a:blip>
          <a:srcRect/>
          <a:stretch/>
        </p:blipFill>
        <p:spPr>
          <a:xfrm>
            <a:off x="8182569" y="1434374"/>
            <a:ext cx="3509051" cy="5338769"/>
          </a:xfrm>
          <a:prstGeom prst="rect">
            <a:avLst/>
          </a:prstGeom>
          <a:noFill/>
          <a:ln w="9525" cap="flat" cmpd="sng">
            <a:solidFill>
              <a:schemeClr val="bg1">
                <a:lumMod val="85000"/>
              </a:schemeClr>
            </a:solidFill>
            <a:prstDash val="solid"/>
            <a:round/>
            <a:headEnd type="none" w="sm" len="sm"/>
            <a:tailEnd type="none" w="sm" len="sm"/>
          </a:ln>
        </p:spPr>
      </p:pic>
      <p:sp>
        <p:nvSpPr>
          <p:cNvPr id="507" name="Google Shape;507;g225e80d4249_0_388"/>
          <p:cNvSpPr/>
          <p:nvPr/>
        </p:nvSpPr>
        <p:spPr>
          <a:xfrm>
            <a:off x="4051749" y="1417682"/>
            <a:ext cx="1371600" cy="457200"/>
          </a:xfrm>
          <a:prstGeom prst="rect">
            <a:avLst/>
          </a:prstGeom>
          <a:solidFill>
            <a:srgbClr val="3CB1E5"/>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bg1"/>
                </a:solidFill>
                <a:latin typeface="Calibri"/>
                <a:ea typeface="Calibri"/>
                <a:cs typeface="Calibri"/>
                <a:sym typeface="Calibri"/>
              </a:rPr>
              <a:t>Easy</a:t>
            </a:r>
            <a:endParaRPr sz="1400" b="0" i="0" u="none" strike="noStrike" cap="none" dirty="0">
              <a:solidFill>
                <a:schemeClr val="bg1"/>
              </a:solidFill>
              <a:latin typeface="Arial"/>
              <a:ea typeface="Arial"/>
              <a:cs typeface="Arial"/>
              <a:sym typeface="Arial"/>
            </a:endParaRPr>
          </a:p>
        </p:txBody>
      </p:sp>
      <p:sp>
        <p:nvSpPr>
          <p:cNvPr id="4" name="Title 3">
            <a:extLst>
              <a:ext uri="{FF2B5EF4-FFF2-40B4-BE49-F238E27FC236}">
                <a16:creationId xmlns:a16="http://schemas.microsoft.com/office/drawing/2014/main" id="{6AF86BBA-C193-23A3-67D2-9ACC7660A032}"/>
              </a:ext>
            </a:extLst>
          </p:cNvPr>
          <p:cNvSpPr>
            <a:spLocks noGrp="1"/>
          </p:cNvSpPr>
          <p:nvPr>
            <p:ph type="title"/>
          </p:nvPr>
        </p:nvSpPr>
        <p:spPr>
          <a:xfrm>
            <a:off x="507952" y="721575"/>
            <a:ext cx="11131155" cy="763600"/>
          </a:xfrm>
        </p:spPr>
        <p:txBody>
          <a:bodyPr/>
          <a:lstStyle/>
          <a:p>
            <a:r>
              <a:rPr lang="en-US" dirty="0"/>
              <a:t>Interviews can be as simple or complex as you need</a:t>
            </a:r>
          </a:p>
        </p:txBody>
      </p:sp>
      <p:sp>
        <p:nvSpPr>
          <p:cNvPr id="9" name="Google Shape;507;g225e80d4249_0_388">
            <a:extLst>
              <a:ext uri="{FF2B5EF4-FFF2-40B4-BE49-F238E27FC236}">
                <a16:creationId xmlns:a16="http://schemas.microsoft.com/office/drawing/2014/main" id="{AAA01084-E242-4D13-A8E4-627139A02FF3}"/>
              </a:ext>
            </a:extLst>
          </p:cNvPr>
          <p:cNvSpPr/>
          <p:nvPr/>
        </p:nvSpPr>
        <p:spPr>
          <a:xfrm>
            <a:off x="5342009" y="2631229"/>
            <a:ext cx="1463040" cy="457200"/>
          </a:xfrm>
          <a:prstGeom prst="rect">
            <a:avLst/>
          </a:prstGeom>
          <a:solidFill>
            <a:srgbClr val="3CB1E5"/>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bg1"/>
                </a:solidFill>
                <a:latin typeface="Calibri"/>
                <a:ea typeface="Calibri"/>
                <a:cs typeface="Calibri"/>
                <a:sym typeface="Calibri"/>
              </a:rPr>
              <a:t>Moderate</a:t>
            </a:r>
            <a:endParaRPr lang="en-US" sz="1400" b="0" i="0" u="none" strike="noStrike" cap="none" dirty="0">
              <a:solidFill>
                <a:schemeClr val="bg1"/>
              </a:solidFill>
              <a:latin typeface="Arial"/>
              <a:ea typeface="Arial"/>
              <a:cs typeface="Arial"/>
              <a:sym typeface="Arial"/>
            </a:endParaRPr>
          </a:p>
        </p:txBody>
      </p:sp>
      <p:sp>
        <p:nvSpPr>
          <p:cNvPr id="10" name="Google Shape;507;g225e80d4249_0_388">
            <a:extLst>
              <a:ext uri="{FF2B5EF4-FFF2-40B4-BE49-F238E27FC236}">
                <a16:creationId xmlns:a16="http://schemas.microsoft.com/office/drawing/2014/main" id="{5422AE43-C7C7-29E8-6DE3-424A4C72C293}"/>
              </a:ext>
            </a:extLst>
          </p:cNvPr>
          <p:cNvSpPr/>
          <p:nvPr/>
        </p:nvSpPr>
        <p:spPr>
          <a:xfrm>
            <a:off x="6810969" y="1424784"/>
            <a:ext cx="1371600" cy="457200"/>
          </a:xfrm>
          <a:prstGeom prst="rect">
            <a:avLst/>
          </a:prstGeom>
          <a:solidFill>
            <a:srgbClr val="3CB1E5"/>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bg1"/>
                </a:solidFill>
                <a:latin typeface="Calibri"/>
                <a:ea typeface="Calibri"/>
                <a:cs typeface="Calibri"/>
                <a:sym typeface="Calibri"/>
              </a:rPr>
              <a:t>In-depth </a:t>
            </a:r>
            <a:endParaRPr sz="1400" b="0" i="0" u="none" strike="noStrike" cap="none" dirty="0">
              <a:solidFill>
                <a:schemeClr val="bg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6" name="Google Shape;516;g225e80d4249_0_399"/>
          <p:cNvPicPr preferRelativeResize="0"/>
          <p:nvPr/>
        </p:nvPicPr>
        <p:blipFill rotWithShape="1">
          <a:blip r:embed="rId3">
            <a:alphaModFix/>
          </a:blip>
          <a:srcRect/>
          <a:stretch/>
        </p:blipFill>
        <p:spPr>
          <a:xfrm>
            <a:off x="140454" y="790095"/>
            <a:ext cx="11911094" cy="5753598"/>
          </a:xfrm>
          <a:prstGeom prst="rect">
            <a:avLst/>
          </a:prstGeom>
          <a:noFill/>
          <a:ln w="38100">
            <a:noFill/>
          </a:ln>
        </p:spPr>
      </p:pic>
      <p:sp>
        <p:nvSpPr>
          <p:cNvPr id="517" name="Google Shape;517;g225e80d4249_0_399"/>
          <p:cNvSpPr/>
          <p:nvPr/>
        </p:nvSpPr>
        <p:spPr>
          <a:xfrm>
            <a:off x="410464" y="1929027"/>
            <a:ext cx="7746000" cy="169050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a:sym typeface="Calibri"/>
            </a:endParaRPr>
          </a:p>
        </p:txBody>
      </p:sp>
      <p:grpSp>
        <p:nvGrpSpPr>
          <p:cNvPr id="6" name="Group 5">
            <a:extLst>
              <a:ext uri="{FF2B5EF4-FFF2-40B4-BE49-F238E27FC236}">
                <a16:creationId xmlns:a16="http://schemas.microsoft.com/office/drawing/2014/main" id="{904692AA-DCC8-EABA-E0F7-B33E52059A1F}"/>
              </a:ext>
            </a:extLst>
          </p:cNvPr>
          <p:cNvGrpSpPr/>
          <p:nvPr/>
        </p:nvGrpSpPr>
        <p:grpSpPr>
          <a:xfrm>
            <a:off x="7808497" y="1300809"/>
            <a:ext cx="2901626" cy="1473468"/>
            <a:chOff x="1565570" y="1067125"/>
            <a:chExt cx="2901626" cy="1473468"/>
          </a:xfrm>
          <a:solidFill>
            <a:srgbClr val="3CB1E5"/>
          </a:solidFill>
        </p:grpSpPr>
        <p:cxnSp>
          <p:nvCxnSpPr>
            <p:cNvPr id="7" name="Straight Connector 6">
              <a:extLst>
                <a:ext uri="{FF2B5EF4-FFF2-40B4-BE49-F238E27FC236}">
                  <a16:creationId xmlns:a16="http://schemas.microsoft.com/office/drawing/2014/main" id="{9908DFA6-028A-7B7F-924B-3CD583C26E06}"/>
                </a:ext>
              </a:extLst>
            </p:cNvPr>
            <p:cNvCxnSpPr>
              <a:cxnSpLocks/>
            </p:cNvCxnSpPr>
            <p:nvPr/>
          </p:nvCxnSpPr>
          <p:spPr>
            <a:xfrm flipH="1">
              <a:off x="1682889" y="1759440"/>
              <a:ext cx="661924" cy="289936"/>
            </a:xfrm>
            <a:prstGeom prst="line">
              <a:avLst/>
            </a:prstGeom>
            <a:grpFill/>
            <a:ln w="28575">
              <a:solidFill>
                <a:srgbClr val="F21D8D"/>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3037B3A-8EB2-37C2-5045-00CF8CDBF7C9}"/>
                </a:ext>
              </a:extLst>
            </p:cNvPr>
            <p:cNvSpPr/>
            <p:nvPr/>
          </p:nvSpPr>
          <p:spPr>
            <a:xfrm rot="1714117">
              <a:off x="1565570" y="1966058"/>
              <a:ext cx="166636" cy="166636"/>
            </a:xfrm>
            <a:prstGeom prst="ellipse">
              <a:avLst/>
            </a:prstGeom>
            <a:solidFill>
              <a:srgbClr val="F21D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Rounded Rectangle 15">
              <a:extLst>
                <a:ext uri="{FF2B5EF4-FFF2-40B4-BE49-F238E27FC236}">
                  <a16:creationId xmlns:a16="http://schemas.microsoft.com/office/drawing/2014/main" id="{F2BCE539-3260-BF85-BBF6-6F3B090EAD63}"/>
                </a:ext>
              </a:extLst>
            </p:cNvPr>
            <p:cNvSpPr/>
            <p:nvPr/>
          </p:nvSpPr>
          <p:spPr>
            <a:xfrm>
              <a:off x="2259748" y="1067125"/>
              <a:ext cx="2207448" cy="1473468"/>
            </a:xfrm>
            <a:prstGeom prst="roundRect">
              <a:avLst/>
            </a:prstGeom>
            <a:solidFill>
              <a:srgbClr val="F7F8F9"/>
            </a:solidFill>
            <a:ln w="28575">
              <a:solidFill>
                <a:srgbClr val="F21D8D"/>
              </a:solidFill>
            </a:ln>
            <a:effectLst>
              <a:outerShdw blurRad="185738" algn="bl" rotWithShape="0">
                <a:srgbClr val="07223B">
                  <a:alpha val="15690"/>
                </a:srgbClr>
              </a:outerShdw>
            </a:effectLst>
          </p:spPr>
          <p:txBody>
            <a:bodyPr spcFirstLastPara="1" wrap="square" lIns="135667" tIns="135667" rIns="135667" bIns="135667"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000"/>
                <a:buFont typeface="Arial"/>
                <a:buNone/>
                <a:tabLst/>
                <a:defRPr/>
              </a:pPr>
              <a:r>
                <a:rPr kumimoji="0" lang="en-US" sz="1400" b="1" i="0" u="none" strike="noStrike" kern="0" cap="none" spc="0" normalizeH="0" baseline="0" noProof="0" dirty="0">
                  <a:ln>
                    <a:noFill/>
                  </a:ln>
                  <a:solidFill>
                    <a:srgbClr val="F21D8D"/>
                  </a:solidFill>
                  <a:effectLst/>
                  <a:uLnTx/>
                  <a:uFillTx/>
                  <a:latin typeface="Lato"/>
                  <a:ea typeface="Lato"/>
                  <a:cs typeface="Lato"/>
                  <a:sym typeface="Arial"/>
                </a:rPr>
                <a:t>Track if an interview question is correlated to performance or retention and the strength of the correlation</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cxnSp>
        <p:nvCxnSpPr>
          <p:cNvPr id="526" name="Google Shape;526;g225e80d4249_0_406"/>
          <p:cNvCxnSpPr/>
          <p:nvPr/>
        </p:nvCxnSpPr>
        <p:spPr>
          <a:xfrm>
            <a:off x="4845975" y="2588458"/>
            <a:ext cx="1161900" cy="1827000"/>
          </a:xfrm>
          <a:prstGeom prst="straightConnector1">
            <a:avLst/>
          </a:prstGeom>
          <a:noFill/>
          <a:ln w="9525" cap="flat" cmpd="sng">
            <a:solidFill>
              <a:schemeClr val="dk2"/>
            </a:solidFill>
            <a:prstDash val="solid"/>
            <a:round/>
            <a:headEnd type="none" w="med" len="med"/>
            <a:tailEnd type="triangle" w="med" len="med"/>
          </a:ln>
        </p:spPr>
      </p:cxnSp>
      <p:pic>
        <p:nvPicPr>
          <p:cNvPr id="527" name="Google Shape;527;g225e80d4249_0_406"/>
          <p:cNvPicPr preferRelativeResize="0"/>
          <p:nvPr/>
        </p:nvPicPr>
        <p:blipFill>
          <a:blip r:embed="rId3">
            <a:alphaModFix/>
          </a:blip>
          <a:stretch>
            <a:fillRect/>
          </a:stretch>
        </p:blipFill>
        <p:spPr>
          <a:xfrm>
            <a:off x="713300" y="2338858"/>
            <a:ext cx="10282738" cy="1133575"/>
          </a:xfrm>
          <a:prstGeom prst="rect">
            <a:avLst/>
          </a:prstGeom>
          <a:noFill/>
          <a:ln>
            <a:noFill/>
          </a:ln>
        </p:spPr>
      </p:pic>
      <p:pic>
        <p:nvPicPr>
          <p:cNvPr id="528" name="Google Shape;528;g225e80d4249_0_406"/>
          <p:cNvPicPr preferRelativeResize="0"/>
          <p:nvPr/>
        </p:nvPicPr>
        <p:blipFill>
          <a:blip r:embed="rId4">
            <a:alphaModFix/>
          </a:blip>
          <a:stretch>
            <a:fillRect/>
          </a:stretch>
        </p:blipFill>
        <p:spPr>
          <a:xfrm>
            <a:off x="713300" y="4325508"/>
            <a:ext cx="10699452" cy="1631860"/>
          </a:xfrm>
          <a:prstGeom prst="rect">
            <a:avLst/>
          </a:prstGeom>
          <a:noFill/>
          <a:ln>
            <a:noFill/>
          </a:ln>
        </p:spPr>
      </p:pic>
      <p:sp>
        <p:nvSpPr>
          <p:cNvPr id="529" name="Google Shape;529;g225e80d4249_0_406"/>
          <p:cNvSpPr/>
          <p:nvPr/>
        </p:nvSpPr>
        <p:spPr>
          <a:xfrm>
            <a:off x="3480100" y="3510358"/>
            <a:ext cx="1289100" cy="754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g225e80d4249_0_406"/>
          <p:cNvSpPr/>
          <p:nvPr/>
        </p:nvSpPr>
        <p:spPr>
          <a:xfrm>
            <a:off x="8138050" y="3571308"/>
            <a:ext cx="1289100" cy="754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g225e80d4249_0_406"/>
          <p:cNvSpPr/>
          <p:nvPr/>
        </p:nvSpPr>
        <p:spPr>
          <a:xfrm>
            <a:off x="8138050" y="3510358"/>
            <a:ext cx="1289100" cy="754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g225e80d4249_0_406"/>
          <p:cNvSpPr/>
          <p:nvPr/>
        </p:nvSpPr>
        <p:spPr>
          <a:xfrm>
            <a:off x="8290450" y="3662758"/>
            <a:ext cx="1289100" cy="754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g225e80d4249_0_406"/>
          <p:cNvSpPr/>
          <p:nvPr/>
        </p:nvSpPr>
        <p:spPr>
          <a:xfrm>
            <a:off x="2741150" y="3571308"/>
            <a:ext cx="1084500" cy="754200"/>
          </a:xfrm>
          <a:prstGeom prst="downArrow">
            <a:avLst>
              <a:gd name="adj1" fmla="val 50000"/>
              <a:gd name="adj2" fmla="val 50000"/>
            </a:avLst>
          </a:prstGeom>
          <a:solidFill>
            <a:schemeClr val="dk1"/>
          </a:solidFill>
          <a:ln w="9525" cap="flat" cmpd="sng">
            <a:solidFill>
              <a:srgbClr val="48A8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g225e80d4249_0_406"/>
          <p:cNvSpPr/>
          <p:nvPr/>
        </p:nvSpPr>
        <p:spPr>
          <a:xfrm>
            <a:off x="8392750" y="3571308"/>
            <a:ext cx="1084500" cy="754200"/>
          </a:xfrm>
          <a:prstGeom prst="downArrow">
            <a:avLst>
              <a:gd name="adj1" fmla="val 50000"/>
              <a:gd name="adj2" fmla="val 50000"/>
            </a:avLst>
          </a:prstGeom>
          <a:solidFill>
            <a:schemeClr val="dk1"/>
          </a:solidFill>
          <a:ln w="9525" cap="flat" cmpd="sng">
            <a:solidFill>
              <a:srgbClr val="48A8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5B2C8545-2E29-7389-651A-73843BFDFAB3}"/>
              </a:ext>
            </a:extLst>
          </p:cNvPr>
          <p:cNvSpPr>
            <a:spLocks noGrp="1"/>
          </p:cNvSpPr>
          <p:nvPr>
            <p:ph type="title"/>
          </p:nvPr>
        </p:nvSpPr>
        <p:spPr/>
        <p:txBody>
          <a:bodyPr/>
          <a:lstStyle/>
          <a:p>
            <a:r>
              <a:rPr lang="en-US" dirty="0"/>
              <a:t>Example of how we can address turnover: Optimizing data to improve interview and screening questions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225e80d4249_0_526"/>
          <p:cNvSpPr/>
          <p:nvPr/>
        </p:nvSpPr>
        <p:spPr>
          <a:xfrm>
            <a:off x="3548501" y="2762775"/>
            <a:ext cx="5094900" cy="590700"/>
          </a:xfrm>
          <a:prstGeom prst="roundRect">
            <a:avLst>
              <a:gd name="adj" fmla="val 10909"/>
            </a:avLst>
          </a:prstGeom>
          <a:solidFill>
            <a:srgbClr val="FFFFFF"/>
          </a:solidFill>
          <a:ln>
            <a:noFill/>
          </a:ln>
        </p:spPr>
        <p:txBody>
          <a:bodyPr spcFirstLastPara="1" wrap="square" lIns="60950" tIns="60950" rIns="60950" bIns="60950"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a:solidFill>
                  <a:srgbClr val="222222"/>
                </a:solidFill>
                <a:latin typeface="Lato"/>
                <a:ea typeface="Lato"/>
                <a:cs typeface="Lato"/>
                <a:sym typeface="Lato"/>
              </a:rPr>
              <a:t>Objectives</a:t>
            </a:r>
            <a:endParaRPr sz="2300">
              <a:solidFill>
                <a:srgbClr val="222222"/>
              </a:solidFill>
              <a:latin typeface="Lato"/>
              <a:ea typeface="Lato"/>
              <a:cs typeface="Lato"/>
              <a:sym typeface="Lato"/>
            </a:endParaRPr>
          </a:p>
        </p:txBody>
      </p:sp>
      <p:sp>
        <p:nvSpPr>
          <p:cNvPr id="540" name="Google Shape;540;g225e80d4249_0_526"/>
          <p:cNvSpPr/>
          <p:nvPr/>
        </p:nvSpPr>
        <p:spPr>
          <a:xfrm>
            <a:off x="3548501" y="3522575"/>
            <a:ext cx="5094900" cy="590700"/>
          </a:xfrm>
          <a:prstGeom prst="roundRect">
            <a:avLst>
              <a:gd name="adj" fmla="val 10909"/>
            </a:avLst>
          </a:prstGeom>
          <a:solidFill>
            <a:srgbClr val="FFFFFF"/>
          </a:solidFill>
          <a:ln>
            <a:noFill/>
          </a:ln>
        </p:spPr>
        <p:txBody>
          <a:bodyPr spcFirstLastPara="1" wrap="square" lIns="60950" tIns="60950" rIns="60950" bIns="60950"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a:solidFill>
                  <a:srgbClr val="222222"/>
                </a:solidFill>
                <a:latin typeface="Lato"/>
                <a:ea typeface="Lato"/>
                <a:cs typeface="Lato"/>
                <a:sym typeface="Lato"/>
              </a:rPr>
              <a:t>Data Review and Highlights</a:t>
            </a:r>
            <a:endParaRPr sz="2300">
              <a:solidFill>
                <a:srgbClr val="222222"/>
              </a:solidFill>
              <a:latin typeface="Lato"/>
              <a:ea typeface="Lato"/>
              <a:cs typeface="Lato"/>
              <a:sym typeface="Lato"/>
            </a:endParaRPr>
          </a:p>
        </p:txBody>
      </p:sp>
      <p:sp>
        <p:nvSpPr>
          <p:cNvPr id="541" name="Google Shape;541;g225e80d4249_0_526"/>
          <p:cNvSpPr txBox="1"/>
          <p:nvPr/>
        </p:nvSpPr>
        <p:spPr>
          <a:xfrm>
            <a:off x="817034" y="980430"/>
            <a:ext cx="10557900" cy="912000"/>
          </a:xfrm>
          <a:prstGeom prst="rect">
            <a:avLst/>
          </a:prstGeom>
          <a:noFill/>
          <a:ln>
            <a:noFill/>
          </a:ln>
        </p:spPr>
        <p:txBody>
          <a:bodyPr spcFirstLastPara="1" wrap="square" lIns="100775" tIns="100775" rIns="100775" bIns="100775" anchor="t" anchorCtr="0">
            <a:noAutofit/>
          </a:bodyPr>
          <a:lstStyle/>
          <a:p>
            <a:pPr marL="0" marR="0" lvl="0" indent="0" algn="ctr" rtl="0">
              <a:lnSpc>
                <a:spcPct val="115000"/>
              </a:lnSpc>
              <a:spcBef>
                <a:spcPts val="0"/>
              </a:spcBef>
              <a:spcAft>
                <a:spcPts val="1100"/>
              </a:spcAft>
              <a:buClr>
                <a:srgbClr val="000000"/>
              </a:buClr>
              <a:buSzPts val="2400"/>
              <a:buFont typeface="Arial"/>
              <a:buNone/>
            </a:pPr>
            <a:r>
              <a:rPr lang="en-US" sz="4000" b="0" i="0" u="none" strike="noStrike" cap="none">
                <a:solidFill>
                  <a:srgbClr val="48A8D7"/>
                </a:solidFill>
                <a:latin typeface="Lato Black"/>
                <a:ea typeface="Lato Black"/>
                <a:cs typeface="Lato Black"/>
                <a:sym typeface="Lato Black"/>
              </a:rPr>
              <a:t>Agenda</a:t>
            </a:r>
            <a:endParaRPr sz="4000" b="0" i="0" u="none" strike="noStrike" cap="none">
              <a:solidFill>
                <a:srgbClr val="48A8D7"/>
              </a:solidFill>
              <a:latin typeface="Lato Black"/>
              <a:ea typeface="Lato Black"/>
              <a:cs typeface="Lato Black"/>
              <a:sym typeface="Lato Black"/>
            </a:endParaRPr>
          </a:p>
        </p:txBody>
      </p:sp>
      <p:sp>
        <p:nvSpPr>
          <p:cNvPr id="542" name="Google Shape;542;g225e80d4249_0_526"/>
          <p:cNvSpPr/>
          <p:nvPr/>
        </p:nvSpPr>
        <p:spPr>
          <a:xfrm>
            <a:off x="3548501" y="4282375"/>
            <a:ext cx="5094900" cy="590700"/>
          </a:xfrm>
          <a:prstGeom prst="roundRect">
            <a:avLst>
              <a:gd name="adj" fmla="val 10909"/>
            </a:avLst>
          </a:prstGeom>
          <a:solidFill>
            <a:srgbClr val="FFFFFF"/>
          </a:solidFill>
          <a:ln>
            <a:noFill/>
          </a:ln>
        </p:spPr>
        <p:txBody>
          <a:bodyPr spcFirstLastPara="1" wrap="square" lIns="60950" tIns="60950" rIns="60950" bIns="60950"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a:solidFill>
                  <a:srgbClr val="222222"/>
                </a:solidFill>
                <a:latin typeface="Lato"/>
                <a:ea typeface="Lato"/>
                <a:cs typeface="Lato"/>
                <a:sym typeface="Lato"/>
              </a:rPr>
              <a:t>2023-2024 Strategy</a:t>
            </a:r>
            <a:endParaRPr sz="2300">
              <a:solidFill>
                <a:srgbClr val="222222"/>
              </a:solidFill>
              <a:latin typeface="Lato"/>
              <a:ea typeface="Lato"/>
              <a:cs typeface="Lato"/>
              <a:sym typeface="Lato"/>
            </a:endParaRPr>
          </a:p>
        </p:txBody>
      </p:sp>
      <p:sp>
        <p:nvSpPr>
          <p:cNvPr id="543" name="Google Shape;543;g225e80d4249_0_526"/>
          <p:cNvSpPr/>
          <p:nvPr/>
        </p:nvSpPr>
        <p:spPr>
          <a:xfrm>
            <a:off x="3548501" y="2002975"/>
            <a:ext cx="5094900" cy="590700"/>
          </a:xfrm>
          <a:prstGeom prst="roundRect">
            <a:avLst>
              <a:gd name="adj" fmla="val 10909"/>
            </a:avLst>
          </a:prstGeom>
          <a:solidFill>
            <a:srgbClr val="FFFFFF"/>
          </a:solidFill>
          <a:ln>
            <a:noFill/>
          </a:ln>
        </p:spPr>
        <p:txBody>
          <a:bodyPr spcFirstLastPara="1" wrap="square" lIns="60950" tIns="60950" rIns="60950" bIns="60950"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a:solidFill>
                  <a:srgbClr val="222222"/>
                </a:solidFill>
                <a:latin typeface="Lato"/>
                <a:ea typeface="Lato"/>
                <a:cs typeface="Lato"/>
                <a:sym typeface="Lato"/>
              </a:rPr>
              <a:t>Agenda/ Partnership Summary</a:t>
            </a:r>
            <a:endParaRPr sz="2300">
              <a:solidFill>
                <a:srgbClr val="222222"/>
              </a:solidFill>
              <a:latin typeface="Lato"/>
              <a:ea typeface="Lato"/>
              <a:cs typeface="Lato"/>
              <a:sym typeface="Lato"/>
            </a:endParaRPr>
          </a:p>
        </p:txBody>
      </p:sp>
      <p:sp>
        <p:nvSpPr>
          <p:cNvPr id="544" name="Google Shape;544;g225e80d4249_0_526"/>
          <p:cNvSpPr/>
          <p:nvPr/>
        </p:nvSpPr>
        <p:spPr>
          <a:xfrm>
            <a:off x="3548500" y="5042175"/>
            <a:ext cx="5094900" cy="681300"/>
          </a:xfrm>
          <a:prstGeom prst="roundRect">
            <a:avLst>
              <a:gd name="adj" fmla="val 10909"/>
            </a:avLst>
          </a:prstGeom>
          <a:solidFill>
            <a:srgbClr val="48A8D7"/>
          </a:solidFill>
          <a:ln>
            <a:noFill/>
          </a:ln>
          <a:effectLst>
            <a:outerShdw blurRad="57150" dist="19050" dir="5400000" algn="bl" rotWithShape="0">
              <a:srgbClr val="000000">
                <a:alpha val="48240"/>
              </a:srgbClr>
            </a:outerShdw>
          </a:effectLst>
        </p:spPr>
        <p:txBody>
          <a:bodyPr spcFirstLastPara="1" wrap="square" lIns="60950" tIns="60950" rIns="60950" bIns="60950"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b="1">
                <a:solidFill>
                  <a:schemeClr val="lt2"/>
                </a:solidFill>
                <a:latin typeface="Lato"/>
                <a:ea typeface="Lato"/>
                <a:cs typeface="Lato"/>
                <a:sym typeface="Lato"/>
              </a:rPr>
              <a:t>Recommendations/Next Steps</a:t>
            </a:r>
            <a:endParaRPr sz="2300" b="1">
              <a:solidFill>
                <a:schemeClr val="lt2"/>
              </a:solidFill>
              <a:latin typeface="Lato"/>
              <a:ea typeface="Lato"/>
              <a:cs typeface="Lato"/>
              <a:sym typeface="Lato"/>
            </a:endParaRPr>
          </a:p>
        </p:txBody>
      </p:sp>
      <p:sp>
        <p:nvSpPr>
          <p:cNvPr id="2" name="Title 1">
            <a:extLst>
              <a:ext uri="{FF2B5EF4-FFF2-40B4-BE49-F238E27FC236}">
                <a16:creationId xmlns:a16="http://schemas.microsoft.com/office/drawing/2014/main" id="{0F074392-4DA1-91C7-CEF1-F3C7F5DE7926}"/>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4904C711-F602-81AE-1FFE-9515140F5A5B}"/>
              </a:ext>
            </a:extLst>
          </p:cNvPr>
          <p:cNvSpPr/>
          <p:nvPr/>
        </p:nvSpPr>
        <p:spPr>
          <a:xfrm>
            <a:off x="10566083" y="586860"/>
            <a:ext cx="1841893" cy="1457840"/>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r>
              <a:rPr lang="en-US" dirty="0"/>
              <a:t>Duplicate Slide?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225e80d4249_0_545"/>
          <p:cNvSpPr txBox="1"/>
          <p:nvPr/>
        </p:nvSpPr>
        <p:spPr>
          <a:xfrm>
            <a:off x="649900" y="1125000"/>
            <a:ext cx="103542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Lato"/>
                <a:ea typeface="Lato"/>
                <a:cs typeface="Lato"/>
                <a:sym typeface="Lato"/>
              </a:rPr>
              <a:t>Here’s what we have planned/recommend we execute over the next 3-6 months. </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3 months: </a:t>
            </a: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Initiative 1</a:t>
            </a: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Initiative 2</a:t>
            </a: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Initiative 3</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Based on our work with similar companies, here is what we expect to see in 6 months</a:t>
            </a: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Initiative 1</a:t>
            </a: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Initiative 2</a:t>
            </a: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Initiative 3</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1 Year: </a:t>
            </a: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etc…</a:t>
            </a:r>
            <a:endParaRPr>
              <a:latin typeface="Lato"/>
              <a:ea typeface="Lato"/>
              <a:cs typeface="Lato"/>
              <a:sym typeface="Lato"/>
            </a:endParaRPr>
          </a:p>
        </p:txBody>
      </p:sp>
      <p:sp>
        <p:nvSpPr>
          <p:cNvPr id="2" name="Title 1">
            <a:extLst>
              <a:ext uri="{FF2B5EF4-FFF2-40B4-BE49-F238E27FC236}">
                <a16:creationId xmlns:a16="http://schemas.microsoft.com/office/drawing/2014/main" id="{78D15A3F-D3E3-0C9A-12B1-EEFDEB5B5D9B}"/>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9181C15D-7F50-B803-51B7-33861A7E05F5}"/>
              </a:ext>
            </a:extLst>
          </p:cNvPr>
          <p:cNvSpPr/>
          <p:nvPr/>
        </p:nvSpPr>
        <p:spPr>
          <a:xfrm>
            <a:off x="10566083" y="586860"/>
            <a:ext cx="1841893" cy="1457840"/>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r>
              <a:rPr lang="en-US" dirty="0"/>
              <a:t>Duplicate Slide?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3" name="Title 2">
            <a:extLst>
              <a:ext uri="{FF2B5EF4-FFF2-40B4-BE49-F238E27FC236}">
                <a16:creationId xmlns:a16="http://schemas.microsoft.com/office/drawing/2014/main" id="{3EF16865-0720-0875-323D-5B500910244F}"/>
              </a:ext>
            </a:extLst>
          </p:cNvPr>
          <p:cNvSpPr>
            <a:spLocks noGrp="1"/>
          </p:cNvSpPr>
          <p:nvPr>
            <p:ph type="title"/>
          </p:nvPr>
        </p:nvSpPr>
        <p:spPr/>
        <p:txBody>
          <a:bodyPr/>
          <a:lstStyle/>
          <a:p>
            <a:r>
              <a:rPr lang="en-US" dirty="0"/>
              <a:t>Next Steps &amp; Recommendations for 2023 Turnover Focus</a:t>
            </a:r>
          </a:p>
        </p:txBody>
      </p:sp>
      <p:sp>
        <p:nvSpPr>
          <p:cNvPr id="2" name="Rectangle 1">
            <a:extLst>
              <a:ext uri="{FF2B5EF4-FFF2-40B4-BE49-F238E27FC236}">
                <a16:creationId xmlns:a16="http://schemas.microsoft.com/office/drawing/2014/main" id="{000ADE8F-282E-7651-7D66-65195DFD2438}"/>
              </a:ext>
            </a:extLst>
          </p:cNvPr>
          <p:cNvSpPr/>
          <p:nvPr/>
        </p:nvSpPr>
        <p:spPr>
          <a:xfrm>
            <a:off x="10566083" y="586860"/>
            <a:ext cx="1841893" cy="1457840"/>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r>
              <a:rPr lang="en-US" dirty="0"/>
              <a:t>Duplicate Slide?</a:t>
            </a:r>
          </a:p>
        </p:txBody>
      </p:sp>
      <p:sp>
        <p:nvSpPr>
          <p:cNvPr id="6" name="Google Shape;556;p20">
            <a:extLst>
              <a:ext uri="{FF2B5EF4-FFF2-40B4-BE49-F238E27FC236}">
                <a16:creationId xmlns:a16="http://schemas.microsoft.com/office/drawing/2014/main" id="{3CA63BD7-8A07-B196-8945-C2ACACEDF499}"/>
              </a:ext>
            </a:extLst>
          </p:cNvPr>
          <p:cNvSpPr txBox="1">
            <a:spLocks/>
          </p:cNvSpPr>
          <p:nvPr/>
        </p:nvSpPr>
        <p:spPr>
          <a:xfrm>
            <a:off x="744614" y="1851025"/>
            <a:ext cx="11663362" cy="2784475"/>
          </a:xfrm>
          <a:prstGeom prst="rect">
            <a:avLst/>
          </a:prstGeom>
          <a:noFill/>
          <a:ln>
            <a:noFill/>
          </a:ln>
        </p:spPr>
        <p:txBody>
          <a:bodyPr spcFirstLastPara="1" wrap="square" lIns="91425" tIns="45700" rIns="91425" bIns="45700" anchor="t" anchorCtr="0">
            <a:normAutofit/>
          </a:bodyPr>
          <a:lstStyle>
            <a:lvl1pPr marL="152396" indent="-152396" algn="l" defTabSz="609585"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189" indent="-152396" algn="l" defTabSz="609585"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1981" indent="-152396" algn="l" defTabSz="609585"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77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566"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358"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150"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94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735"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spcBef>
                <a:spcPts val="0"/>
              </a:spcBef>
              <a:buClr>
                <a:schemeClr val="accent1"/>
              </a:buClr>
              <a:buSzPts val="1400"/>
              <a:buNone/>
            </a:pPr>
            <a:r>
              <a:rPr lang="en-US" dirty="0">
                <a:latin typeface="Lato" panose="020F0502020204030203" pitchFamily="34" charset="0"/>
              </a:rPr>
              <a:t>Continued focus on reducing turnover</a:t>
            </a:r>
          </a:p>
          <a:p>
            <a:pPr marL="742950" lvl="1" indent="-285750">
              <a:spcBef>
                <a:spcPts val="500"/>
              </a:spcBef>
              <a:buClr>
                <a:schemeClr val="tx1"/>
              </a:buClr>
              <a:buSzPts val="1020"/>
            </a:pPr>
            <a:r>
              <a:rPr lang="en-US" dirty="0">
                <a:latin typeface="Lato" panose="020F0502020204030203" pitchFamily="34" charset="0"/>
              </a:rPr>
              <a:t>Re-analyze turnover model in Aug- include data from Jan-June 2023</a:t>
            </a:r>
          </a:p>
          <a:p>
            <a:pPr marL="685800" lvl="1" indent="-163830">
              <a:spcBef>
                <a:spcPts val="500"/>
              </a:spcBef>
              <a:buClr>
                <a:schemeClr val="accent1"/>
              </a:buClr>
              <a:buSzPts val="1020"/>
              <a:buFont typeface="Arial" panose="020B0604020202020204" pitchFamily="34" charset="0"/>
              <a:buNone/>
            </a:pPr>
            <a:endParaRPr lang="en-US" dirty="0">
              <a:latin typeface="Lato" panose="020F0502020204030203" pitchFamily="34" charset="0"/>
            </a:endParaRPr>
          </a:p>
          <a:p>
            <a:pPr marL="0" indent="0">
              <a:spcBef>
                <a:spcPts val="1000"/>
              </a:spcBef>
              <a:buClrTx/>
              <a:buSzPts val="1400"/>
              <a:buNone/>
            </a:pPr>
            <a:r>
              <a:rPr lang="en-US" dirty="0">
                <a:latin typeface="Lato" panose="020F0502020204030203" pitchFamily="34" charset="0"/>
              </a:rPr>
              <a:t>Care in Communication</a:t>
            </a:r>
          </a:p>
          <a:p>
            <a:pPr marL="742950" lvl="1" indent="-285750">
              <a:spcBef>
                <a:spcPts val="500"/>
              </a:spcBef>
              <a:buClrTx/>
              <a:buSzPts val="1020"/>
            </a:pPr>
            <a:r>
              <a:rPr lang="en-US" dirty="0">
                <a:latin typeface="Lato" panose="020F0502020204030203" pitchFamily="34" charset="0"/>
              </a:rPr>
              <a:t>Monthly sync with Debbie &amp; Mallory</a:t>
            </a:r>
          </a:p>
          <a:p>
            <a:pPr marL="742950" lvl="1" indent="-285750">
              <a:spcBef>
                <a:spcPts val="500"/>
              </a:spcBef>
              <a:buClrTx/>
              <a:buSzPts val="1020"/>
            </a:pPr>
            <a:r>
              <a:rPr lang="en-US" dirty="0">
                <a:latin typeface="Lato" panose="020F0502020204030203" pitchFamily="34" charset="0"/>
              </a:rPr>
              <a:t>Quarterly data collection from Mallory: Performance and Turnover</a:t>
            </a:r>
          </a:p>
          <a:p>
            <a:pPr marL="1238250" lvl="2" indent="-285750">
              <a:spcBef>
                <a:spcPts val="500"/>
              </a:spcBef>
              <a:buClrTx/>
              <a:buSzPts val="1200"/>
            </a:pPr>
            <a:r>
              <a:rPr lang="en-US" dirty="0">
                <a:latin typeface="Lato" panose="020F0502020204030203" pitchFamily="34" charset="0"/>
              </a:rPr>
              <a:t>After each import, JF will send a confirmation email to team with Monthly Headcount and the updated list of current employees</a:t>
            </a:r>
          </a:p>
          <a:p>
            <a:pPr marL="0" lvl="2" indent="0">
              <a:spcBef>
                <a:spcPts val="500"/>
              </a:spcBef>
              <a:buClr>
                <a:schemeClr val="accent1"/>
              </a:buClr>
              <a:buSzPts val="1200"/>
              <a:buFont typeface="Arial" panose="020B0604020202020204" pitchFamily="34" charset="0"/>
              <a:buNone/>
            </a:pPr>
            <a:endParaRPr lang="en-US" dirty="0">
              <a:latin typeface="Lato" panose="020F0502020204030203" pitchFamily="34" charset="0"/>
            </a:endParaRPr>
          </a:p>
          <a:p>
            <a:pPr marL="0" indent="0">
              <a:spcBef>
                <a:spcPts val="1000"/>
              </a:spcBef>
              <a:buClr>
                <a:schemeClr val="accent1"/>
              </a:buClr>
              <a:buSzPts val="1400"/>
              <a:buNone/>
            </a:pPr>
            <a:r>
              <a:rPr lang="en-US" dirty="0">
                <a:latin typeface="Lato" panose="020F0502020204030203" pitchFamily="34" charset="0"/>
              </a:rPr>
              <a:t>Additional Pain Points we can address:</a:t>
            </a:r>
          </a:p>
          <a:p>
            <a:pPr marL="0" indent="0">
              <a:spcBef>
                <a:spcPts val="1000"/>
              </a:spcBef>
              <a:buClrTx/>
              <a:buSzPts val="1400"/>
              <a:buFont typeface="Arial" panose="020B0604020202020204" pitchFamily="34" charset="0"/>
              <a:buNone/>
            </a:pPr>
            <a:endParaRPr lang="en-US" dirty="0">
              <a:latin typeface="Lato" panose="020F0502020204030203"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BB8AA8-039E-83A1-314F-57C0E19A7D11}"/>
              </a:ext>
            </a:extLst>
          </p:cNvPr>
          <p:cNvSpPr>
            <a:spLocks noGrp="1"/>
          </p:cNvSpPr>
          <p:nvPr>
            <p:ph type="body" sz="quarter" idx="10"/>
          </p:nvPr>
        </p:nvSpPr>
        <p:spPr/>
        <p:txBody>
          <a:bodyPr/>
          <a:lstStyle/>
          <a:p>
            <a:r>
              <a:rPr lang="en-US" sz="4045" dirty="0"/>
              <a:t>JOURNEYFRONT OFFERING</a:t>
            </a:r>
          </a:p>
        </p:txBody>
      </p:sp>
      <p:sp>
        <p:nvSpPr>
          <p:cNvPr id="3" name="Text Placeholder 1">
            <a:extLst>
              <a:ext uri="{FF2B5EF4-FFF2-40B4-BE49-F238E27FC236}">
                <a16:creationId xmlns:a16="http://schemas.microsoft.com/office/drawing/2014/main" id="{1C25BEDE-B2B9-7E3E-2112-59ADE67B20C4}"/>
              </a:ext>
            </a:extLst>
          </p:cNvPr>
          <p:cNvSpPr txBox="1">
            <a:spLocks/>
          </p:cNvSpPr>
          <p:nvPr/>
        </p:nvSpPr>
        <p:spPr>
          <a:xfrm>
            <a:off x="0" y="3907093"/>
            <a:ext cx="12192000" cy="24917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226067" marR="0" lvl="0" indent="0" algn="ctr" rtl="0">
              <a:lnSpc>
                <a:spcPct val="100000"/>
              </a:lnSpc>
              <a:spcBef>
                <a:spcPts val="0"/>
              </a:spcBef>
              <a:spcAft>
                <a:spcPts val="0"/>
              </a:spcAft>
              <a:buClr>
                <a:srgbClr val="000000"/>
              </a:buClr>
              <a:buSzPts val="1400"/>
              <a:buFont typeface="Arial"/>
              <a:buNone/>
              <a:defRPr sz="5539" b="1" i="0" u="none" strike="noStrike" cap="none">
                <a:solidFill>
                  <a:schemeClr val="bg1"/>
                </a:solidFill>
                <a:latin typeface="Lato Heavy" panose="020F0502020204030203" pitchFamily="34" charset="0"/>
                <a:ea typeface="Lato Heavy" panose="020F0502020204030203" pitchFamily="34" charset="0"/>
                <a:cs typeface="Lato Heavy" panose="020F0502020204030203" pitchFamily="34" charset="0"/>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r>
              <a:rPr lang="en-US" sz="1619" b="0" dirty="0">
                <a:latin typeface="Lato" panose="020F0502020204030203" pitchFamily="34" charset="0"/>
              </a:rPr>
              <a:t>Software Tools  &amp;  Professional Services</a:t>
            </a:r>
          </a:p>
        </p:txBody>
      </p:sp>
    </p:spTree>
    <p:extLst>
      <p:ext uri="{BB962C8B-B14F-4D97-AF65-F5344CB8AC3E}">
        <p14:creationId xmlns:p14="http://schemas.microsoft.com/office/powerpoint/2010/main" val="1152295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3" name="Title 2">
            <a:extLst>
              <a:ext uri="{FF2B5EF4-FFF2-40B4-BE49-F238E27FC236}">
                <a16:creationId xmlns:a16="http://schemas.microsoft.com/office/drawing/2014/main" id="{6FD28182-4BBD-6680-61EF-0A951792653F}"/>
              </a:ext>
            </a:extLst>
          </p:cNvPr>
          <p:cNvSpPr>
            <a:spLocks noGrp="1"/>
          </p:cNvSpPr>
          <p:nvPr>
            <p:ph type="title"/>
          </p:nvPr>
        </p:nvSpPr>
        <p:spPr/>
        <p:txBody>
          <a:bodyPr/>
          <a:lstStyle/>
          <a:p>
            <a:r>
              <a:rPr lang="en-US" dirty="0"/>
              <a:t>Next Steps &amp; Recommendations for 2023 Turnover Focus</a:t>
            </a:r>
          </a:p>
        </p:txBody>
      </p:sp>
      <p:sp>
        <p:nvSpPr>
          <p:cNvPr id="563" name="Google Shape;563;p19"/>
          <p:cNvSpPr txBox="1">
            <a:spLocks noGrp="1"/>
          </p:cNvSpPr>
          <p:nvPr>
            <p:ph type="body" idx="4294967295"/>
          </p:nvPr>
        </p:nvSpPr>
        <p:spPr>
          <a:xfrm>
            <a:off x="507952" y="1851025"/>
            <a:ext cx="9817100" cy="2898775"/>
          </a:xfrm>
          <a:prstGeom prst="rect">
            <a:avLst/>
          </a:prstGeom>
          <a:noFill/>
          <a:ln>
            <a:noFill/>
          </a:ln>
        </p:spPr>
        <p:txBody>
          <a:bodyPr spcFirstLastPara="1" wrap="square" lIns="91425" tIns="45700" rIns="91425" bIns="45700" anchor="t" anchorCtr="0">
            <a:normAutofit/>
          </a:bodyPr>
          <a:lstStyle/>
          <a:p>
            <a:pPr marL="120650" lvl="0" indent="0" algn="l" rtl="0">
              <a:lnSpc>
                <a:spcPct val="90000"/>
              </a:lnSpc>
              <a:spcBef>
                <a:spcPts val="0"/>
              </a:spcBef>
              <a:spcAft>
                <a:spcPts val="0"/>
              </a:spcAft>
              <a:buSzPts val="1700"/>
              <a:buNone/>
            </a:pPr>
            <a:r>
              <a:rPr lang="en-US" sz="1700" dirty="0">
                <a:latin typeface="Lato" panose="020F0502020204030203" pitchFamily="34" charset="0"/>
              </a:rPr>
              <a:t>Clean up records and tracking to improve optimizations and 2023’s focus</a:t>
            </a:r>
            <a:endParaRPr sz="1700" dirty="0">
              <a:latin typeface="Lato" panose="020F0502020204030203" pitchFamily="34" charset="0"/>
            </a:endParaRPr>
          </a:p>
          <a:p>
            <a:pPr marL="914400" lvl="1" indent="-330200" algn="l" rtl="0">
              <a:lnSpc>
                <a:spcPct val="90000"/>
              </a:lnSpc>
              <a:spcBef>
                <a:spcPts val="0"/>
              </a:spcBef>
              <a:spcAft>
                <a:spcPts val="0"/>
              </a:spcAft>
              <a:buSzPts val="1600"/>
            </a:pPr>
            <a:r>
              <a:rPr lang="en-US" sz="1600" dirty="0">
                <a:latin typeface="Lato" panose="020F0502020204030203" pitchFamily="34" charset="0"/>
              </a:rPr>
              <a:t>Review Rejection Reasons- Customize</a:t>
            </a:r>
            <a:endParaRPr sz="1600" dirty="0">
              <a:latin typeface="Lato" panose="020F0502020204030203" pitchFamily="34" charset="0"/>
            </a:endParaRPr>
          </a:p>
          <a:p>
            <a:pPr marL="914400" lvl="1" indent="-330200" algn="l" rtl="0">
              <a:lnSpc>
                <a:spcPct val="90000"/>
              </a:lnSpc>
              <a:spcBef>
                <a:spcPts val="0"/>
              </a:spcBef>
              <a:spcAft>
                <a:spcPts val="0"/>
              </a:spcAft>
              <a:buSzPts val="1600"/>
            </a:pPr>
            <a:r>
              <a:rPr lang="en-US" sz="1600" dirty="0">
                <a:latin typeface="Lato" panose="020F0502020204030203" pitchFamily="34" charset="0"/>
              </a:rPr>
              <a:t>Review Separation Reasons- Customize</a:t>
            </a:r>
            <a:endParaRPr sz="1600" dirty="0">
              <a:latin typeface="Lato" panose="020F0502020204030203" pitchFamily="34" charset="0"/>
            </a:endParaRPr>
          </a:p>
          <a:p>
            <a:pPr marL="914400" lvl="1" indent="-330200" algn="l" rtl="0">
              <a:lnSpc>
                <a:spcPct val="90000"/>
              </a:lnSpc>
              <a:spcBef>
                <a:spcPts val="0"/>
              </a:spcBef>
              <a:spcAft>
                <a:spcPts val="0"/>
              </a:spcAft>
              <a:buSzPts val="1600"/>
            </a:pPr>
            <a:r>
              <a:rPr lang="en-US" sz="1600" dirty="0">
                <a:latin typeface="Lato" panose="020F0502020204030203" pitchFamily="34" charset="0"/>
              </a:rPr>
              <a:t>Add in Hiring criteria- “Contracted/ Not Contracted”</a:t>
            </a:r>
            <a:endParaRPr sz="1600" dirty="0">
              <a:latin typeface="Lato" panose="020F0502020204030203" pitchFamily="34" charset="0"/>
            </a:endParaRPr>
          </a:p>
          <a:p>
            <a:pPr marL="914400" lvl="1" indent="-336550" algn="l" rtl="0">
              <a:lnSpc>
                <a:spcPct val="90000"/>
              </a:lnSpc>
              <a:spcBef>
                <a:spcPts val="0"/>
              </a:spcBef>
              <a:spcAft>
                <a:spcPts val="0"/>
              </a:spcAft>
              <a:buSzPts val="1700"/>
            </a:pPr>
            <a:r>
              <a:rPr lang="en-US" sz="1600" dirty="0">
                <a:latin typeface="Lato" panose="020F0502020204030203" pitchFamily="34" charset="0"/>
              </a:rPr>
              <a:t>Add in Screening Plan Steps- “Extended Job Offer”</a:t>
            </a:r>
            <a:r>
              <a:rPr lang="en-US" sz="1700" dirty="0">
                <a:latin typeface="Lato" panose="020F0502020204030203" pitchFamily="34" charset="0"/>
              </a:rPr>
              <a:t> </a:t>
            </a:r>
            <a:endParaRPr sz="1700" dirty="0">
              <a:latin typeface="Lato" panose="020F0502020204030203" pitchFamily="34" charset="0"/>
            </a:endParaRPr>
          </a:p>
          <a:p>
            <a:pPr marL="457200" lvl="0" indent="0" algn="l" rtl="0">
              <a:lnSpc>
                <a:spcPct val="90000"/>
              </a:lnSpc>
              <a:spcBef>
                <a:spcPts val="0"/>
              </a:spcBef>
              <a:spcAft>
                <a:spcPts val="0"/>
              </a:spcAft>
              <a:buSzPts val="1400"/>
              <a:buNone/>
            </a:pPr>
            <a:endParaRPr sz="1700" dirty="0">
              <a:latin typeface="Lato" panose="020F0502020204030203" pitchFamily="34" charset="0"/>
            </a:endParaRPr>
          </a:p>
          <a:p>
            <a:pPr marL="120650" marR="0" lvl="0" indent="0" algn="l" rtl="0">
              <a:lnSpc>
                <a:spcPct val="90000"/>
              </a:lnSpc>
              <a:spcBef>
                <a:spcPts val="0"/>
              </a:spcBef>
              <a:spcAft>
                <a:spcPts val="0"/>
              </a:spcAft>
              <a:buSzPts val="1700"/>
              <a:buNone/>
            </a:pPr>
            <a:r>
              <a:rPr lang="en-US" sz="1700" dirty="0">
                <a:latin typeface="Lato" panose="020F0502020204030203" pitchFamily="34" charset="0"/>
              </a:rPr>
              <a:t>Focus on biggest turnover reasons within our control - tailor modeling, tracking, and screening plans.</a:t>
            </a:r>
            <a:endParaRPr sz="1700" dirty="0">
              <a:latin typeface="Lato" panose="020F0502020204030203" pitchFamily="34" charset="0"/>
            </a:endParaRPr>
          </a:p>
          <a:p>
            <a:pPr marL="869950" lvl="1" indent="-285750">
              <a:spcBef>
                <a:spcPts val="0"/>
              </a:spcBef>
              <a:buSzPts val="1600"/>
            </a:pPr>
            <a:r>
              <a:rPr lang="en-US" sz="1600" dirty="0">
                <a:latin typeface="Lato" panose="020F0502020204030203" pitchFamily="34" charset="0"/>
              </a:rPr>
              <a:t>Pulse Survey - do you have it/can we collect</a:t>
            </a:r>
            <a:endParaRPr sz="1600" dirty="0">
              <a:latin typeface="Lato" panose="020F0502020204030203" pitchFamily="34" charset="0"/>
            </a:endParaRPr>
          </a:p>
          <a:p>
            <a:pPr marL="869950" lvl="1" indent="-285750">
              <a:spcBef>
                <a:spcPts val="0"/>
              </a:spcBef>
              <a:buSzPts val="1600"/>
            </a:pPr>
            <a:r>
              <a:rPr lang="en-US" sz="1600" dirty="0">
                <a:latin typeface="Lato" panose="020F0502020204030203" pitchFamily="34" charset="0"/>
              </a:rPr>
              <a:t>Survey long term employees to see why they have stayed.</a:t>
            </a:r>
            <a:endParaRPr sz="1600" dirty="0">
              <a:latin typeface="Lato" panose="020F0502020204030203" pitchFamily="34" charset="0"/>
            </a:endParaRPr>
          </a:p>
        </p:txBody>
      </p:sp>
      <p:sp>
        <p:nvSpPr>
          <p:cNvPr id="2" name="Rectangle 1">
            <a:extLst>
              <a:ext uri="{FF2B5EF4-FFF2-40B4-BE49-F238E27FC236}">
                <a16:creationId xmlns:a16="http://schemas.microsoft.com/office/drawing/2014/main" id="{DFDFF8B1-16F1-94C3-74DA-4C3EE6CB8090}"/>
              </a:ext>
            </a:extLst>
          </p:cNvPr>
          <p:cNvSpPr/>
          <p:nvPr/>
        </p:nvSpPr>
        <p:spPr>
          <a:xfrm>
            <a:off x="10566083" y="586860"/>
            <a:ext cx="1841893" cy="1457840"/>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r>
              <a:rPr lang="en-US" dirty="0"/>
              <a:t>Duplicate Slide?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2" name="Title 1">
            <a:extLst>
              <a:ext uri="{FF2B5EF4-FFF2-40B4-BE49-F238E27FC236}">
                <a16:creationId xmlns:a16="http://schemas.microsoft.com/office/drawing/2014/main" id="{ED584E20-FFC7-8618-D4AE-E58794F2353B}"/>
              </a:ext>
            </a:extLst>
          </p:cNvPr>
          <p:cNvSpPr>
            <a:spLocks noGrp="1"/>
          </p:cNvSpPr>
          <p:nvPr>
            <p:ph type="title"/>
          </p:nvPr>
        </p:nvSpPr>
        <p:spPr/>
        <p:txBody>
          <a:bodyPr/>
          <a:lstStyle/>
          <a:p>
            <a:endParaRPr lang="en-US"/>
          </a:p>
        </p:txBody>
      </p:sp>
      <p:sp>
        <p:nvSpPr>
          <p:cNvPr id="571" name="Google Shape;571;g225e80d4249_0_550"/>
          <p:cNvSpPr txBox="1">
            <a:spLocks noGrp="1"/>
          </p:cNvSpPr>
          <p:nvPr>
            <p:ph type="body" idx="4294967295"/>
          </p:nvPr>
        </p:nvSpPr>
        <p:spPr>
          <a:xfrm>
            <a:off x="528638" y="1646238"/>
            <a:ext cx="11663362" cy="4479925"/>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As a next step, I’ll synthesize all this into a final plan and proposal. Let’s set up a time to review with (Decision Maker), Thursday this week. </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Is there anyone else we need to loop in? </a:t>
            </a:r>
            <a:endParaRPr dirty="0"/>
          </a:p>
          <a:p>
            <a:pPr marL="0" lvl="0" indent="0" algn="l" rtl="0">
              <a:spcBef>
                <a:spcPts val="1000"/>
              </a:spcBef>
              <a:spcAft>
                <a:spcPts val="0"/>
              </a:spcAft>
              <a:buNone/>
            </a:pPr>
            <a:r>
              <a:rPr lang="en-US" dirty="0"/>
              <a:t>What times work for you? </a:t>
            </a: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Is there anything else you need from our side? Looking forward to continuing our work with you!</a:t>
            </a:r>
            <a:endParaRPr dirty="0"/>
          </a:p>
        </p:txBody>
      </p:sp>
      <p:sp>
        <p:nvSpPr>
          <p:cNvPr id="3" name="Rectangle 2">
            <a:extLst>
              <a:ext uri="{FF2B5EF4-FFF2-40B4-BE49-F238E27FC236}">
                <a16:creationId xmlns:a16="http://schemas.microsoft.com/office/drawing/2014/main" id="{38CCCD63-C441-2E38-A075-288B6A426E58}"/>
              </a:ext>
            </a:extLst>
          </p:cNvPr>
          <p:cNvSpPr/>
          <p:nvPr/>
        </p:nvSpPr>
        <p:spPr>
          <a:xfrm>
            <a:off x="10566083" y="586860"/>
            <a:ext cx="1841893" cy="1457840"/>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r>
              <a:rPr lang="en-US" dirty="0"/>
              <a:t>Duplicate Slide?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8" name="Google Shape;578;p14"/>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2400"/>
              <a:buFont typeface="Lato"/>
              <a:buNone/>
            </a:pPr>
            <a:r>
              <a:rPr lang="en-US" dirty="0"/>
              <a:t>Reduced Conflict Tolerance &amp; </a:t>
            </a:r>
            <a:br>
              <a:rPr lang="en-US" dirty="0"/>
            </a:br>
            <a:r>
              <a:rPr lang="en-US" dirty="0"/>
              <a:t>Increased Conflict Tolerance Questions</a:t>
            </a:r>
            <a:endParaRPr dirty="0"/>
          </a:p>
        </p:txBody>
      </p:sp>
      <p:sp>
        <p:nvSpPr>
          <p:cNvPr id="580" name="Google Shape;580;p14"/>
          <p:cNvSpPr txBox="1"/>
          <p:nvPr/>
        </p:nvSpPr>
        <p:spPr>
          <a:xfrm>
            <a:off x="563153" y="3096200"/>
            <a:ext cx="362577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0" i="0" strike="noStrike" cap="none" dirty="0">
                <a:solidFill>
                  <a:schemeClr val="tx1"/>
                </a:solidFill>
                <a:latin typeface="Lato regular" panose="020F0502020204030203" pitchFamily="34" charset="0"/>
                <a:ea typeface="Calibri"/>
                <a:cs typeface="Calibri"/>
                <a:sym typeface="Calibri"/>
              </a:rPr>
              <a:t>Remove the 2 questions that have shown limited answer patterns. </a:t>
            </a:r>
            <a:endParaRPr sz="1800" b="0" i="0" strike="noStrike" cap="none" dirty="0">
              <a:solidFill>
                <a:schemeClr val="tx1"/>
              </a:solidFill>
              <a:latin typeface="Lato regular" panose="020F0502020204030203" pitchFamily="34" charset="0"/>
              <a:sym typeface="Arial"/>
            </a:endParaRPr>
          </a:p>
        </p:txBody>
      </p:sp>
      <p:sp>
        <p:nvSpPr>
          <p:cNvPr id="581" name="Google Shape;581;p14"/>
          <p:cNvSpPr txBox="1"/>
          <p:nvPr/>
        </p:nvSpPr>
        <p:spPr>
          <a:xfrm>
            <a:off x="563153" y="3993073"/>
            <a:ext cx="3869147" cy="2308284"/>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chemeClr val="accent1"/>
              </a:buClr>
              <a:buSzPts val="1400"/>
            </a:pPr>
            <a:r>
              <a:rPr lang="en-US" sz="1600" b="0" i="0" u="none" strike="noStrike" cap="none" dirty="0">
                <a:solidFill>
                  <a:schemeClr val="bg1">
                    <a:lumMod val="50000"/>
                  </a:schemeClr>
                </a:solidFill>
                <a:latin typeface="Lato"/>
                <a:ea typeface="Lato"/>
                <a:cs typeface="Lato"/>
                <a:sym typeface="Lato"/>
              </a:rPr>
              <a:t>If I answer a phone call and the caller is angry, it is likely that they are just a difficult person to deal with. (Reduced Conflict Tolerance)</a:t>
            </a:r>
            <a:endParaRPr sz="1600" b="0" i="0" u="none" strike="noStrike" cap="none" dirty="0">
              <a:solidFill>
                <a:schemeClr val="bg1">
                  <a:lumMod val="50000"/>
                </a:schemeClr>
              </a:solidFill>
              <a:latin typeface="Arial"/>
              <a:ea typeface="Arial"/>
              <a:cs typeface="Arial"/>
              <a:sym typeface="Arial"/>
            </a:endParaRPr>
          </a:p>
          <a:p>
            <a:pPr marL="88900" marR="0" lvl="0" algn="l" rtl="0">
              <a:lnSpc>
                <a:spcPct val="100000"/>
              </a:lnSpc>
              <a:spcBef>
                <a:spcPts val="0"/>
              </a:spcBef>
              <a:spcAft>
                <a:spcPts val="0"/>
              </a:spcAft>
              <a:buClr>
                <a:schemeClr val="dk1"/>
              </a:buClr>
              <a:buSzPts val="1400"/>
            </a:pPr>
            <a:endParaRPr sz="1600" b="0" i="0" u="none" strike="noStrike" cap="none" dirty="0">
              <a:solidFill>
                <a:schemeClr val="bg1">
                  <a:lumMod val="50000"/>
                </a:schemeClr>
              </a:solidFill>
              <a:latin typeface="Lato"/>
              <a:ea typeface="Lato"/>
              <a:cs typeface="Lato"/>
              <a:sym typeface="Lato"/>
            </a:endParaRPr>
          </a:p>
          <a:p>
            <a:pPr marR="0" lvl="0" algn="l" rtl="0">
              <a:lnSpc>
                <a:spcPct val="100000"/>
              </a:lnSpc>
              <a:spcBef>
                <a:spcPts val="0"/>
              </a:spcBef>
              <a:spcAft>
                <a:spcPts val="0"/>
              </a:spcAft>
              <a:buClr>
                <a:schemeClr val="accent1"/>
              </a:buClr>
              <a:buSzPts val="1400"/>
            </a:pPr>
            <a:r>
              <a:rPr lang="en-US" sz="1600" b="0" i="0" u="none" strike="noStrike" cap="none" dirty="0">
                <a:solidFill>
                  <a:schemeClr val="bg1">
                    <a:lumMod val="50000"/>
                  </a:schemeClr>
                </a:solidFill>
                <a:latin typeface="Lato"/>
                <a:ea typeface="Lato"/>
                <a:cs typeface="Lato"/>
                <a:sym typeface="Lato"/>
              </a:rPr>
              <a:t>When someone is angry, I am comfortable listening to their point of view before providing my own. (Increased Conflict Tolerance)</a:t>
            </a:r>
            <a:endParaRPr sz="1600" b="0" i="0" u="none" strike="noStrike" cap="none" dirty="0">
              <a:solidFill>
                <a:schemeClr val="bg1">
                  <a:lumMod val="50000"/>
                </a:schemeClr>
              </a:solidFill>
              <a:latin typeface="Arial"/>
              <a:ea typeface="Arial"/>
              <a:cs typeface="Arial"/>
              <a:sym typeface="Arial"/>
            </a:endParaRPr>
          </a:p>
        </p:txBody>
      </p:sp>
      <p:sp>
        <p:nvSpPr>
          <p:cNvPr id="582" name="Google Shape;582;p14"/>
          <p:cNvSpPr txBox="1"/>
          <p:nvPr/>
        </p:nvSpPr>
        <p:spPr>
          <a:xfrm>
            <a:off x="5934345" y="3096200"/>
            <a:ext cx="465745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0" i="0" strike="noStrike" cap="none" dirty="0">
                <a:solidFill>
                  <a:schemeClr val="tx1"/>
                </a:solidFill>
                <a:latin typeface="Lato regular" panose="020F0502020204030203" pitchFamily="34" charset="0"/>
                <a:ea typeface="Calibri"/>
                <a:cs typeface="Calibri"/>
                <a:sym typeface="Calibri"/>
              </a:rPr>
              <a:t>Change question measurement from “Reduced” to “Increased” Conflict Tolerance.</a:t>
            </a:r>
            <a:endParaRPr sz="1800" b="0" i="0" strike="noStrike" cap="none" dirty="0">
              <a:solidFill>
                <a:schemeClr val="tx1"/>
              </a:solidFill>
              <a:latin typeface="Lato regular" panose="020F0502020204030203" pitchFamily="34" charset="0"/>
              <a:sym typeface="Arial"/>
            </a:endParaRPr>
          </a:p>
        </p:txBody>
      </p:sp>
      <p:sp>
        <p:nvSpPr>
          <p:cNvPr id="583" name="Google Shape;583;p14"/>
          <p:cNvSpPr txBox="1"/>
          <p:nvPr/>
        </p:nvSpPr>
        <p:spPr>
          <a:xfrm>
            <a:off x="5934345" y="3993073"/>
            <a:ext cx="4043502" cy="584735"/>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chemeClr val="accent1"/>
              </a:buClr>
              <a:buSzPts val="1400"/>
            </a:pPr>
            <a:r>
              <a:rPr lang="en-US" sz="1600" b="0" i="0" u="none" strike="noStrike" cap="none" dirty="0">
                <a:solidFill>
                  <a:schemeClr val="bg1">
                    <a:lumMod val="50000"/>
                  </a:schemeClr>
                </a:solidFill>
                <a:latin typeface="Lato"/>
                <a:ea typeface="Lato"/>
                <a:cs typeface="Lato"/>
                <a:sym typeface="Lato"/>
              </a:rPr>
              <a:t>I often come across people who, to be honest, are just difficult and angry people.</a:t>
            </a:r>
            <a:endParaRPr sz="1600" b="0" i="0" u="none" strike="noStrike" cap="none" dirty="0">
              <a:solidFill>
                <a:schemeClr val="bg1">
                  <a:lumMod val="50000"/>
                </a:schemeClr>
              </a:solidFill>
              <a:latin typeface="Arial"/>
              <a:ea typeface="Arial"/>
              <a:cs typeface="Arial"/>
              <a:sym typeface="Arial"/>
            </a:endParaRPr>
          </a:p>
        </p:txBody>
      </p:sp>
      <p:sp>
        <p:nvSpPr>
          <p:cNvPr id="2" name="Rectangle 1">
            <a:extLst>
              <a:ext uri="{FF2B5EF4-FFF2-40B4-BE49-F238E27FC236}">
                <a16:creationId xmlns:a16="http://schemas.microsoft.com/office/drawing/2014/main" id="{E65003C5-0184-E305-77F0-94F36B36EA1B}"/>
              </a:ext>
            </a:extLst>
          </p:cNvPr>
          <p:cNvSpPr/>
          <p:nvPr/>
        </p:nvSpPr>
        <p:spPr>
          <a:xfrm>
            <a:off x="9848384" y="560150"/>
            <a:ext cx="1841893" cy="1457840"/>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r>
              <a:rPr lang="en-US" dirty="0"/>
              <a:t>Duplicate Slide?</a:t>
            </a:r>
          </a:p>
        </p:txBody>
      </p:sp>
      <p:sp>
        <p:nvSpPr>
          <p:cNvPr id="4" name="TextBox 3">
            <a:extLst>
              <a:ext uri="{FF2B5EF4-FFF2-40B4-BE49-F238E27FC236}">
                <a16:creationId xmlns:a16="http://schemas.microsoft.com/office/drawing/2014/main" id="{4B226193-D78C-61A0-BD2C-07A2D71B1FE0}"/>
              </a:ext>
            </a:extLst>
          </p:cNvPr>
          <p:cNvSpPr txBox="1"/>
          <p:nvPr/>
        </p:nvSpPr>
        <p:spPr>
          <a:xfrm>
            <a:off x="563153" y="2351073"/>
            <a:ext cx="3500847" cy="46166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3CB1E5"/>
                </a:solidFill>
                <a:latin typeface="Lato Heavy" panose="020F0502020204030203" pitchFamily="34" charset="0"/>
                <a:ea typeface="Lato Heavy" panose="020F0502020204030203" pitchFamily="34" charset="0"/>
                <a:cs typeface="Lato Heavy" panose="020F0502020204030203" pitchFamily="34" charset="0"/>
                <a:sym typeface="Calibri"/>
              </a:rPr>
              <a:t>Recommendations </a:t>
            </a:r>
            <a:endParaRPr lang="en-US" b="0" i="0" u="none" strike="noStrike" cap="none" dirty="0">
              <a:solidFill>
                <a:srgbClr val="3CB1E5"/>
              </a:solidFill>
              <a:latin typeface="Lato Heavy" panose="020F0502020204030203" pitchFamily="34" charset="0"/>
              <a:ea typeface="Lato Heavy" panose="020F0502020204030203" pitchFamily="34" charset="0"/>
              <a:cs typeface="Lato Heavy" panose="020F0502020204030203" pitchFamily="34" charset="0"/>
              <a:sym typeface="Arial"/>
            </a:endParaRPr>
          </a:p>
        </p:txBody>
      </p:sp>
      <p:sp>
        <p:nvSpPr>
          <p:cNvPr id="5" name="Google Shape;129;p3">
            <a:extLst>
              <a:ext uri="{FF2B5EF4-FFF2-40B4-BE49-F238E27FC236}">
                <a16:creationId xmlns:a16="http://schemas.microsoft.com/office/drawing/2014/main" id="{43D291A7-3AB2-9BA7-97B6-73DBC767369E}"/>
              </a:ext>
            </a:extLst>
          </p:cNvPr>
          <p:cNvSpPr/>
          <p:nvPr/>
        </p:nvSpPr>
        <p:spPr>
          <a:xfrm>
            <a:off x="3410404" y="2320405"/>
            <a:ext cx="546800" cy="523000"/>
          </a:xfrm>
          <a:prstGeom prst="ellipse">
            <a:avLst/>
          </a:prstGeom>
          <a:solidFill>
            <a:srgbClr val="3CB1E5"/>
          </a:solidFill>
          <a:ln>
            <a:noFill/>
          </a:ln>
        </p:spPr>
        <p:txBody>
          <a:bodyPr spcFirstLastPara="1" wrap="square" lIns="100733" tIns="100733" rIns="100733" bIns="100733" anchor="ctr" anchorCtr="0">
            <a:noAutofit/>
          </a:bodyPr>
          <a:lstStyle/>
          <a:p>
            <a:pPr algn="ctr"/>
            <a:r>
              <a:rPr lang="en-US" sz="2400" dirty="0">
                <a:solidFill>
                  <a:srgbClr val="FFFFFF"/>
                </a:solidFill>
                <a:latin typeface="Lato"/>
                <a:ea typeface="Lato"/>
                <a:cs typeface="Lato"/>
                <a:sym typeface="Lato"/>
              </a:rPr>
              <a:t>1</a:t>
            </a:r>
            <a:endParaRPr sz="2400" dirty="0">
              <a:solidFill>
                <a:srgbClr val="FFFFFF"/>
              </a:solidFill>
              <a:latin typeface="Lato"/>
              <a:ea typeface="Lato"/>
              <a:cs typeface="Lato"/>
              <a:sym typeface="Lato"/>
            </a:endParaRPr>
          </a:p>
        </p:txBody>
      </p:sp>
      <p:sp>
        <p:nvSpPr>
          <p:cNvPr id="6" name="Google Shape;129;p3">
            <a:extLst>
              <a:ext uri="{FF2B5EF4-FFF2-40B4-BE49-F238E27FC236}">
                <a16:creationId xmlns:a16="http://schemas.microsoft.com/office/drawing/2014/main" id="{69954307-BC98-3505-7910-E5F6EF28C779}"/>
              </a:ext>
            </a:extLst>
          </p:cNvPr>
          <p:cNvSpPr/>
          <p:nvPr/>
        </p:nvSpPr>
        <p:spPr>
          <a:xfrm>
            <a:off x="8817638" y="2320405"/>
            <a:ext cx="546800" cy="523000"/>
          </a:xfrm>
          <a:prstGeom prst="ellipse">
            <a:avLst/>
          </a:prstGeom>
          <a:solidFill>
            <a:srgbClr val="3CB1E5"/>
          </a:solidFill>
          <a:ln>
            <a:noFill/>
          </a:ln>
        </p:spPr>
        <p:txBody>
          <a:bodyPr spcFirstLastPara="1" wrap="square" lIns="100733" tIns="100733" rIns="100733" bIns="100733" anchor="ctr" anchorCtr="0">
            <a:noAutofit/>
          </a:bodyPr>
          <a:lstStyle/>
          <a:p>
            <a:pPr algn="ctr"/>
            <a:r>
              <a:rPr lang="en-US" sz="2400" dirty="0">
                <a:solidFill>
                  <a:srgbClr val="FFFFFF"/>
                </a:solidFill>
                <a:latin typeface="Lato"/>
                <a:sym typeface="Lato"/>
              </a:rPr>
              <a:t>2</a:t>
            </a:r>
            <a:endParaRPr sz="2400" dirty="0">
              <a:solidFill>
                <a:srgbClr val="FFFFFF"/>
              </a:solidFill>
              <a:latin typeface="Lato"/>
              <a:sym typeface="Lato"/>
            </a:endParaRPr>
          </a:p>
        </p:txBody>
      </p:sp>
      <p:sp>
        <p:nvSpPr>
          <p:cNvPr id="7" name="TextBox 6">
            <a:extLst>
              <a:ext uri="{FF2B5EF4-FFF2-40B4-BE49-F238E27FC236}">
                <a16:creationId xmlns:a16="http://schemas.microsoft.com/office/drawing/2014/main" id="{0ADF65D8-3817-0BB5-75D7-9D183A47DA83}"/>
              </a:ext>
            </a:extLst>
          </p:cNvPr>
          <p:cNvSpPr txBox="1"/>
          <p:nvPr/>
        </p:nvSpPr>
        <p:spPr>
          <a:xfrm>
            <a:off x="5934345" y="2351073"/>
            <a:ext cx="3500847" cy="46166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3CB1E5"/>
                </a:solidFill>
                <a:latin typeface="Lato Heavy" panose="020F0502020204030203" pitchFamily="34" charset="0"/>
                <a:ea typeface="Lato Heavy" panose="020F0502020204030203" pitchFamily="34" charset="0"/>
                <a:cs typeface="Lato Heavy" panose="020F0502020204030203" pitchFamily="34" charset="0"/>
                <a:sym typeface="Calibri"/>
              </a:rPr>
              <a:t>Recommendations </a:t>
            </a:r>
            <a:endParaRPr lang="en-US" b="0" i="0" u="none" strike="noStrike" cap="none" dirty="0">
              <a:solidFill>
                <a:srgbClr val="3CB1E5"/>
              </a:solidFill>
              <a:latin typeface="Lato Heavy" panose="020F0502020204030203" pitchFamily="34" charset="0"/>
              <a:ea typeface="Lato Heavy" panose="020F0502020204030203" pitchFamily="34" charset="0"/>
              <a:cs typeface="Lato Heavy" panose="020F0502020204030203" pitchFamily="34" charset="0"/>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91" name="Google Shape;591;g225e80d4249_0_275"/>
          <p:cNvSpPr txBox="1"/>
          <p:nvPr/>
        </p:nvSpPr>
        <p:spPr>
          <a:xfrm>
            <a:off x="444453" y="2274600"/>
            <a:ext cx="3901500" cy="20620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tx1"/>
                </a:solidFill>
                <a:latin typeface="Lato regular" panose="020F0502020204030203" pitchFamily="34" charset="0"/>
                <a:ea typeface="Calibri"/>
                <a:cs typeface="Calibri"/>
                <a:sym typeface="Calibri"/>
              </a:rPr>
              <a:t>It can be difficult for employees to be honest during their exit interviews. Having a 3</a:t>
            </a:r>
            <a:r>
              <a:rPr lang="en-US" sz="1600" baseline="30000">
                <a:solidFill>
                  <a:schemeClr val="tx1"/>
                </a:solidFill>
                <a:latin typeface="Lato regular" panose="020F0502020204030203" pitchFamily="34" charset="0"/>
                <a:ea typeface="Calibri"/>
                <a:cs typeface="Calibri"/>
                <a:sym typeface="Calibri"/>
              </a:rPr>
              <a:t>rd</a:t>
            </a:r>
            <a:r>
              <a:rPr lang="en-US" sz="1600">
                <a:solidFill>
                  <a:schemeClr val="tx1"/>
                </a:solidFill>
                <a:latin typeface="Lato regular" panose="020F0502020204030203" pitchFamily="34" charset="0"/>
                <a:ea typeface="Calibri"/>
                <a:cs typeface="Calibri"/>
                <a:sym typeface="Calibri"/>
              </a:rPr>
              <a:t> party conduct those interviews may lead to deeper insights and understanding of turnover. </a:t>
            </a:r>
            <a:endParaRPr sz="1600">
              <a:solidFill>
                <a:schemeClr val="tx1"/>
              </a:solidFill>
              <a:latin typeface="Lato regular" panose="020F0502020204030203" pitchFamily="34" charset="0"/>
            </a:endParaRPr>
          </a:p>
          <a:p>
            <a:pPr marL="0" marR="0" lvl="0" indent="0" algn="l" rtl="0">
              <a:spcBef>
                <a:spcPts val="0"/>
              </a:spcBef>
              <a:spcAft>
                <a:spcPts val="0"/>
              </a:spcAft>
              <a:buNone/>
            </a:pPr>
            <a:endParaRPr sz="1600">
              <a:solidFill>
                <a:schemeClr val="tx1"/>
              </a:solidFill>
              <a:latin typeface="Lato regular" panose="020F0502020204030203" pitchFamily="34" charset="0"/>
              <a:ea typeface="Calibri"/>
              <a:cs typeface="Calibri"/>
              <a:sym typeface="Calibri"/>
            </a:endParaRPr>
          </a:p>
          <a:p>
            <a:pPr marL="0" marR="0" lvl="0" indent="0" algn="l" rtl="0">
              <a:spcBef>
                <a:spcPts val="0"/>
              </a:spcBef>
              <a:spcAft>
                <a:spcPts val="0"/>
              </a:spcAft>
              <a:buNone/>
            </a:pPr>
            <a:r>
              <a:rPr lang="en-US" sz="1600">
                <a:solidFill>
                  <a:schemeClr val="tx1"/>
                </a:solidFill>
                <a:latin typeface="Lato regular" panose="020F0502020204030203" pitchFamily="34" charset="0"/>
                <a:ea typeface="Calibri"/>
                <a:cs typeface="Calibri"/>
                <a:sym typeface="Calibri"/>
              </a:rPr>
              <a:t>All insights gathered will be analyzed and reviewed with the CEC Team. </a:t>
            </a:r>
            <a:endParaRPr sz="1600">
              <a:solidFill>
                <a:schemeClr val="tx1"/>
              </a:solidFill>
              <a:latin typeface="Lato regular" panose="020F0502020204030203" pitchFamily="34" charset="0"/>
            </a:endParaRPr>
          </a:p>
        </p:txBody>
      </p:sp>
      <p:pic>
        <p:nvPicPr>
          <p:cNvPr id="592" name="Google Shape;592;g225e80d4249_0_275"/>
          <p:cNvPicPr preferRelativeResize="0"/>
          <p:nvPr/>
        </p:nvPicPr>
        <p:blipFill rotWithShape="1">
          <a:blip r:embed="rId3">
            <a:alphaModFix/>
          </a:blip>
          <a:srcRect/>
          <a:stretch/>
        </p:blipFill>
        <p:spPr>
          <a:xfrm>
            <a:off x="4573275" y="1778532"/>
            <a:ext cx="6945672" cy="4562516"/>
          </a:xfrm>
          <a:prstGeom prst="rect">
            <a:avLst/>
          </a:prstGeom>
          <a:noFill/>
          <a:ln>
            <a:noFill/>
          </a:ln>
        </p:spPr>
      </p:pic>
      <p:sp>
        <p:nvSpPr>
          <p:cNvPr id="2" name="Title 1">
            <a:extLst>
              <a:ext uri="{FF2B5EF4-FFF2-40B4-BE49-F238E27FC236}">
                <a16:creationId xmlns:a16="http://schemas.microsoft.com/office/drawing/2014/main" id="{B824C488-D393-F964-B92E-6CE37D7337EC}"/>
              </a:ext>
            </a:extLst>
          </p:cNvPr>
          <p:cNvSpPr>
            <a:spLocks noGrp="1"/>
          </p:cNvSpPr>
          <p:nvPr>
            <p:ph type="title"/>
          </p:nvPr>
        </p:nvSpPr>
        <p:spPr>
          <a:xfrm>
            <a:off x="507953" y="900632"/>
            <a:ext cx="10248948" cy="763600"/>
          </a:xfrm>
        </p:spPr>
        <p:txBody>
          <a:bodyPr/>
          <a:lstStyle/>
          <a:p>
            <a:r>
              <a:rPr lang="en-US" dirty="0"/>
              <a:t>Exit Interviews Done By JF OR Send Us The Exit Interview Data</a:t>
            </a:r>
            <a:br>
              <a:rPr lang="en-US" dirty="0"/>
            </a:b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2" name="Text Placeholder 1">
            <a:extLst>
              <a:ext uri="{FF2B5EF4-FFF2-40B4-BE49-F238E27FC236}">
                <a16:creationId xmlns:a16="http://schemas.microsoft.com/office/drawing/2014/main" id="{B2B9F141-E4D8-B412-F3D5-8A6E0DBD1E20}"/>
              </a:ext>
            </a:extLst>
          </p:cNvPr>
          <p:cNvSpPr>
            <a:spLocks noGrp="1"/>
          </p:cNvSpPr>
          <p:nvPr>
            <p:ph type="body" sz="quarter" idx="10"/>
          </p:nvPr>
        </p:nvSpPr>
        <p:spPr/>
        <p:txBody>
          <a:bodyPr/>
          <a:lstStyle/>
          <a:p>
            <a:r>
              <a:rPr lang="en-US" dirty="0"/>
              <a:t>APPENDIX</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5" name="Google Shape;605;p22"/>
          <p:cNvPicPr preferRelativeResize="0"/>
          <p:nvPr/>
        </p:nvPicPr>
        <p:blipFill rotWithShape="1">
          <a:blip r:embed="rId3">
            <a:alphaModFix/>
          </a:blip>
          <a:srcRect/>
          <a:stretch/>
        </p:blipFill>
        <p:spPr>
          <a:xfrm>
            <a:off x="456054" y="1691699"/>
            <a:ext cx="11183053" cy="2269289"/>
          </a:xfrm>
          <a:prstGeom prst="rect">
            <a:avLst/>
          </a:prstGeom>
          <a:noFill/>
          <a:ln>
            <a:noFill/>
          </a:ln>
        </p:spPr>
      </p:pic>
      <p:pic>
        <p:nvPicPr>
          <p:cNvPr id="606" name="Google Shape;606;p22"/>
          <p:cNvPicPr preferRelativeResize="0"/>
          <p:nvPr/>
        </p:nvPicPr>
        <p:blipFill rotWithShape="1">
          <a:blip r:embed="rId4">
            <a:alphaModFix/>
          </a:blip>
          <a:srcRect/>
          <a:stretch/>
        </p:blipFill>
        <p:spPr>
          <a:xfrm>
            <a:off x="456053" y="4686098"/>
            <a:ext cx="11183053" cy="1294056"/>
          </a:xfrm>
          <a:prstGeom prst="rect">
            <a:avLst/>
          </a:prstGeom>
          <a:noFill/>
          <a:ln>
            <a:noFill/>
          </a:ln>
        </p:spPr>
      </p:pic>
      <p:sp>
        <p:nvSpPr>
          <p:cNvPr id="607" name="Google Shape;607;p22"/>
          <p:cNvSpPr/>
          <p:nvPr/>
        </p:nvSpPr>
        <p:spPr>
          <a:xfrm>
            <a:off x="1981743" y="1664232"/>
            <a:ext cx="1196454" cy="286775"/>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8" name="Google Shape;608;p22"/>
          <p:cNvSpPr/>
          <p:nvPr/>
        </p:nvSpPr>
        <p:spPr>
          <a:xfrm>
            <a:off x="547739" y="2133148"/>
            <a:ext cx="1434003" cy="182784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9" name="Google Shape;609;p22"/>
          <p:cNvSpPr/>
          <p:nvPr/>
        </p:nvSpPr>
        <p:spPr>
          <a:xfrm>
            <a:off x="1981743" y="4686098"/>
            <a:ext cx="1196454" cy="286775"/>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0" name="Google Shape;610;p22"/>
          <p:cNvSpPr/>
          <p:nvPr/>
        </p:nvSpPr>
        <p:spPr>
          <a:xfrm>
            <a:off x="547738" y="5189738"/>
            <a:ext cx="1434003" cy="960401"/>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DFCD7D52-977D-F853-0A77-F7F57553A4FF}"/>
              </a:ext>
            </a:extLst>
          </p:cNvPr>
          <p:cNvSpPr>
            <a:spLocks noGrp="1"/>
          </p:cNvSpPr>
          <p:nvPr>
            <p:ph type="title"/>
          </p:nvPr>
        </p:nvSpPr>
        <p:spPr/>
        <p:txBody>
          <a:bodyPr/>
          <a:lstStyle/>
          <a:p>
            <a:r>
              <a:rPr lang="en-US" dirty="0"/>
              <a:t>Attributes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20" name="Graphic 19">
            <a:extLst>
              <a:ext uri="{FF2B5EF4-FFF2-40B4-BE49-F238E27FC236}">
                <a16:creationId xmlns:a16="http://schemas.microsoft.com/office/drawing/2014/main" id="{9C3ABE3F-7876-EC25-50BE-7C01AB6729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281226">
            <a:off x="10968124" y="6250852"/>
            <a:ext cx="1269988" cy="1343477"/>
          </a:xfrm>
          <a:prstGeom prst="rect">
            <a:avLst/>
          </a:prstGeom>
        </p:spPr>
      </p:pic>
      <p:pic>
        <p:nvPicPr>
          <p:cNvPr id="17" name="Graphic 16">
            <a:extLst>
              <a:ext uri="{FF2B5EF4-FFF2-40B4-BE49-F238E27FC236}">
                <a16:creationId xmlns:a16="http://schemas.microsoft.com/office/drawing/2014/main" id="{6ADB6842-6596-4156-BC7B-0F81810CFA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19067" y="5679542"/>
            <a:ext cx="4018285" cy="1783897"/>
          </a:xfrm>
          <a:prstGeom prst="rect">
            <a:avLst/>
          </a:prstGeom>
        </p:spPr>
      </p:pic>
      <p:sp>
        <p:nvSpPr>
          <p:cNvPr id="151" name="Google Shape;151;p4"/>
          <p:cNvSpPr>
            <a:spLocks/>
          </p:cNvSpPr>
          <p:nvPr/>
        </p:nvSpPr>
        <p:spPr>
          <a:xfrm>
            <a:off x="238727" y="1254922"/>
            <a:ext cx="5579175" cy="5337775"/>
          </a:xfrm>
          <a:custGeom>
            <a:avLst/>
            <a:gdLst/>
            <a:ahLst/>
            <a:cxnLst/>
            <a:rect l="l" t="t" r="r" b="b"/>
            <a:pathLst>
              <a:path w="7315200" h="4175759" extrusionOk="0">
                <a:moveTo>
                  <a:pt x="0" y="4175760"/>
                </a:moveTo>
                <a:lnTo>
                  <a:pt x="7315200" y="4175760"/>
                </a:lnTo>
                <a:lnTo>
                  <a:pt x="7315200" y="0"/>
                </a:lnTo>
                <a:lnTo>
                  <a:pt x="0" y="0"/>
                </a:lnTo>
                <a:lnTo>
                  <a:pt x="0" y="4175760"/>
                </a:lnTo>
                <a:close/>
              </a:path>
            </a:pathLst>
          </a:custGeom>
          <a:solidFill>
            <a:srgbClr val="F7F8F9">
              <a:alpha val="75000"/>
            </a:srgbClr>
          </a:solidFill>
          <a:ln>
            <a:noFill/>
          </a:ln>
        </p:spPr>
        <p:txBody>
          <a:bodyPr spcFirstLastPara="1" wrap="square" lIns="0" tIns="0" rIns="0" bIns="0" anchor="t" anchorCtr="0">
            <a:noAutofit/>
          </a:bodyPr>
          <a:lstStyle/>
          <a:p>
            <a:pPr>
              <a:buSzPts val="1800"/>
            </a:pPr>
            <a:endParaRPr sz="1213" dirty="0">
              <a:solidFill>
                <a:schemeClr val="bg1">
                  <a:lumMod val="85000"/>
                </a:schemeClr>
              </a:solidFill>
              <a:latin typeface="Lato" panose="020F0502020204030203" pitchFamily="34" charset="0"/>
              <a:cs typeface="Lato" panose="020F0502020204030203" pitchFamily="34" charset="0"/>
            </a:endParaRPr>
          </a:p>
        </p:txBody>
      </p:sp>
      <p:pic>
        <p:nvPicPr>
          <p:cNvPr id="11" name="Graphic 10">
            <a:extLst>
              <a:ext uri="{FF2B5EF4-FFF2-40B4-BE49-F238E27FC236}">
                <a16:creationId xmlns:a16="http://schemas.microsoft.com/office/drawing/2014/main" id="{FF8489E5-82D3-58EB-3899-02D77C1428DA}"/>
              </a:ext>
            </a:extLst>
          </p:cNvPr>
          <p:cNvPicPr>
            <a:picLocks noChangeAspect="1"/>
          </p:cNvPicPr>
          <p:nvPr/>
        </p:nvPicPr>
        <p:blipFill>
          <a:blip r:embed="rId7">
            <a:alphaModFix amt="60000"/>
            <a:extLst>
              <a:ext uri="{96DAC541-7B7A-43D3-8B79-37D633B846F1}">
                <asvg:svgBlip xmlns:asvg="http://schemas.microsoft.com/office/drawing/2016/SVG/main" r:embed="rId8"/>
              </a:ext>
            </a:extLst>
          </a:blip>
          <a:stretch>
            <a:fillRect/>
          </a:stretch>
        </p:blipFill>
        <p:spPr>
          <a:xfrm rot="20796999">
            <a:off x="10234750" y="624161"/>
            <a:ext cx="3212952" cy="2724648"/>
          </a:xfrm>
          <a:prstGeom prst="rect">
            <a:avLst/>
          </a:prstGeom>
        </p:spPr>
      </p:pic>
      <p:sp>
        <p:nvSpPr>
          <p:cNvPr id="12" name="Google Shape;151;p4">
            <a:extLst>
              <a:ext uri="{FF2B5EF4-FFF2-40B4-BE49-F238E27FC236}">
                <a16:creationId xmlns:a16="http://schemas.microsoft.com/office/drawing/2014/main" id="{E6560BE9-05EE-ACE8-DBBD-628C2097EA66}"/>
              </a:ext>
            </a:extLst>
          </p:cNvPr>
          <p:cNvSpPr>
            <a:spLocks/>
          </p:cNvSpPr>
          <p:nvPr/>
        </p:nvSpPr>
        <p:spPr>
          <a:xfrm>
            <a:off x="6238365" y="1254923"/>
            <a:ext cx="5566401" cy="5337775"/>
          </a:xfrm>
          <a:custGeom>
            <a:avLst/>
            <a:gdLst/>
            <a:ahLst/>
            <a:cxnLst/>
            <a:rect l="l" t="t" r="r" b="b"/>
            <a:pathLst>
              <a:path w="7315200" h="4175759" extrusionOk="0">
                <a:moveTo>
                  <a:pt x="0" y="4175760"/>
                </a:moveTo>
                <a:lnTo>
                  <a:pt x="7315200" y="4175760"/>
                </a:lnTo>
                <a:lnTo>
                  <a:pt x="7315200" y="0"/>
                </a:lnTo>
                <a:lnTo>
                  <a:pt x="0" y="0"/>
                </a:lnTo>
                <a:lnTo>
                  <a:pt x="0" y="4175760"/>
                </a:lnTo>
                <a:close/>
              </a:path>
            </a:pathLst>
          </a:custGeom>
          <a:solidFill>
            <a:srgbClr val="F7F8F9">
              <a:alpha val="75000"/>
            </a:srgbClr>
          </a:solidFill>
          <a:ln>
            <a:noFill/>
          </a:ln>
        </p:spPr>
        <p:txBody>
          <a:bodyPr spcFirstLastPara="1" wrap="square" lIns="0" tIns="0" rIns="0" bIns="0" anchor="t" anchorCtr="0">
            <a:noAutofit/>
          </a:bodyPr>
          <a:lstStyle/>
          <a:p>
            <a:pPr>
              <a:buSzPts val="1800"/>
            </a:pPr>
            <a:endParaRPr sz="1213" dirty="0">
              <a:solidFill>
                <a:schemeClr val="bg1">
                  <a:lumMod val="85000"/>
                </a:schemeClr>
              </a:solidFill>
              <a:latin typeface="Lato" panose="020F0502020204030203" pitchFamily="34" charset="0"/>
              <a:cs typeface="Lato" panose="020F0502020204030203" pitchFamily="34" charset="0"/>
            </a:endParaRPr>
          </a:p>
        </p:txBody>
      </p:sp>
      <p:sp>
        <p:nvSpPr>
          <p:cNvPr id="158" name="Google Shape;158;p4"/>
          <p:cNvSpPr txBox="1"/>
          <p:nvPr/>
        </p:nvSpPr>
        <p:spPr>
          <a:xfrm>
            <a:off x="2140263" y="1779268"/>
            <a:ext cx="1664413" cy="964568"/>
          </a:xfrm>
          <a:prstGeom prst="rect">
            <a:avLst/>
          </a:prstGeom>
          <a:noFill/>
          <a:ln>
            <a:noFill/>
          </a:ln>
        </p:spPr>
        <p:txBody>
          <a:bodyPr spcFirstLastPara="1" wrap="square" lIns="0" tIns="8562" rIns="0" bIns="0" anchor="t" anchorCtr="0">
            <a:noAutofit/>
          </a:bodyPr>
          <a:lstStyle/>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DIGITAL INTERVIEW GUIDES</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Build and use structured, digital interview guides to maximize interviewer effectiveness. Guide interviewers with topics to cover, example questions, scoring rubrics, and a place to leave notes and scores.</a:t>
            </a:r>
          </a:p>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DIGITAL SCORECARDS</a:t>
            </a:r>
            <a:br>
              <a:rPr lang="en-US" sz="674" b="1" dirty="0">
                <a:solidFill>
                  <a:srgbClr val="11465B"/>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Aggregate all candidate insights into easy-to-use, customizable scorecards to increase the speed and accuracy of your hiring decisions.</a:t>
            </a:r>
          </a:p>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ADVANCED CANDIDATE SORTING/FILTERING</a:t>
            </a:r>
            <a:br>
              <a:rPr lang="en-US" sz="674" b="1" dirty="0">
                <a:solidFill>
                  <a:srgbClr val="11465B"/>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Auto-filter and sort all applicants based on insights collected across the steps of the hiring process</a:t>
            </a:r>
          </a:p>
        </p:txBody>
      </p:sp>
      <p:sp>
        <p:nvSpPr>
          <p:cNvPr id="159" name="Google Shape;159;p4"/>
          <p:cNvSpPr txBox="1"/>
          <p:nvPr/>
        </p:nvSpPr>
        <p:spPr>
          <a:xfrm>
            <a:off x="3837728" y="1779268"/>
            <a:ext cx="1664413" cy="1086608"/>
          </a:xfrm>
          <a:prstGeom prst="rect">
            <a:avLst/>
          </a:prstGeom>
          <a:noFill/>
          <a:ln>
            <a:noFill/>
          </a:ln>
        </p:spPr>
        <p:txBody>
          <a:bodyPr spcFirstLastPara="1" wrap="square" lIns="0" tIns="8562" rIns="0" bIns="0" anchor="t" anchorCtr="0">
            <a:noAutofit/>
          </a:bodyPr>
          <a:lstStyle/>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HIRING FUNNEL REPORTING &amp; ANALYTICS</a:t>
            </a:r>
            <a:br>
              <a:rPr lang="en-US" sz="674" b="1" dirty="0">
                <a:solidFill>
                  <a:srgbClr val="11465B"/>
                </a:solidFill>
                <a:latin typeface="Lato" panose="020F0502020204030203" pitchFamily="34" charset="0"/>
                <a:cs typeface="Lato" panose="020F0502020204030203" pitchFamily="34" charset="0"/>
              </a:rPr>
            </a:br>
            <a:r>
              <a:rPr lang="en-US" sz="674" b="1" dirty="0">
                <a:solidFill>
                  <a:schemeClr val="tx1">
                    <a:lumMod val="75000"/>
                    <a:lumOff val="25000"/>
                  </a:schemeClr>
                </a:solidFill>
                <a:latin typeface="Lato" panose="020F0502020204030203" pitchFamily="34" charset="0"/>
                <a:cs typeface="Lato" panose="020F0502020204030203" pitchFamily="34" charset="0"/>
              </a:rPr>
              <a:t> </a:t>
            </a:r>
            <a:r>
              <a:rPr lang="en-US" sz="674" dirty="0">
                <a:solidFill>
                  <a:schemeClr val="tx1">
                    <a:lumMod val="75000"/>
                    <a:lumOff val="25000"/>
                  </a:schemeClr>
                </a:solidFill>
                <a:latin typeface="Lato" panose="020F0502020204030203" pitchFamily="34" charset="0"/>
              </a:rPr>
              <a:t>All your hiring funnel data displayed across numerous dashboards to gather insights about your hiring funnel.</a:t>
            </a:r>
          </a:p>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PERFORMANCE/TURNOVER TRACKING, REPORTING &amp; ANALYTICS</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Collect or import employee performance and turnover data and track patterns over time, including predictive insights.</a:t>
            </a:r>
            <a:endParaRPr lang="en-US" sz="674" dirty="0">
              <a:solidFill>
                <a:schemeClr val="tx1">
                  <a:lumMod val="75000"/>
                  <a:lumOff val="25000"/>
                </a:schemeClr>
              </a:solidFill>
              <a:latin typeface="Lato" panose="020F0502020204030203" pitchFamily="34" charset="0"/>
              <a:cs typeface="Lato" panose="020F0502020204030203" pitchFamily="34" charset="0"/>
            </a:endParaRPr>
          </a:p>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HIRING OPTIMIZATION REPORTING &amp; ANALYTICS</a:t>
            </a:r>
            <a:br>
              <a:rPr lang="en-US" sz="674" b="1" dirty="0">
                <a:solidFill>
                  <a:srgbClr val="11465B"/>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All your hiring data analyzed and reported against key post-hire outcomes (performance/turnover) to facilitate continuous data-driven improvements.</a:t>
            </a:r>
            <a:endParaRPr lang="en-US" sz="674" dirty="0">
              <a:solidFill>
                <a:schemeClr val="tx1">
                  <a:lumMod val="75000"/>
                  <a:lumOff val="25000"/>
                </a:schemeClr>
              </a:solidFill>
              <a:latin typeface="Lato" panose="020F0502020204030203" pitchFamily="34" charset="0"/>
              <a:cs typeface="Lato" panose="020F0502020204030203" pitchFamily="34" charset="0"/>
            </a:endParaRPr>
          </a:p>
        </p:txBody>
      </p:sp>
      <p:sp>
        <p:nvSpPr>
          <p:cNvPr id="160" name="Google Shape;160;p4"/>
          <p:cNvSpPr txBox="1"/>
          <p:nvPr/>
        </p:nvSpPr>
        <p:spPr>
          <a:xfrm>
            <a:off x="425690" y="1779267"/>
            <a:ext cx="1664413" cy="2050803"/>
          </a:xfrm>
          <a:prstGeom prst="rect">
            <a:avLst/>
          </a:prstGeom>
          <a:noFill/>
          <a:ln>
            <a:noFill/>
          </a:ln>
        </p:spPr>
        <p:txBody>
          <a:bodyPr spcFirstLastPara="1" wrap="square" lIns="0" tIns="8562" rIns="0" bIns="0" anchor="t" anchorCtr="0">
            <a:noAutofit/>
          </a:bodyPr>
          <a:lstStyle/>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SCREENING QUESTIONS</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Efficiently screen and filter applicants based on job requirements using candidate screening questions.</a:t>
            </a:r>
          </a:p>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VIDEO INTERVIEW</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Record candidate audio or video responses to key questions during the application and score later at your convenience.</a:t>
            </a:r>
          </a:p>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EMBEDDED COMPANY/JOB PREVIEWS</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Embed video into the application process that shows candidates a preview of what they can expect from the job and self-select in or out based on perceived job fit.</a:t>
            </a:r>
          </a:p>
        </p:txBody>
      </p:sp>
      <p:sp>
        <p:nvSpPr>
          <p:cNvPr id="161" name="Google Shape;161;p4"/>
          <p:cNvSpPr txBox="1"/>
          <p:nvPr/>
        </p:nvSpPr>
        <p:spPr>
          <a:xfrm>
            <a:off x="425693" y="4303455"/>
            <a:ext cx="1664413" cy="1342216"/>
          </a:xfrm>
          <a:prstGeom prst="rect">
            <a:avLst/>
          </a:prstGeom>
          <a:noFill/>
          <a:ln>
            <a:noFill/>
          </a:ln>
        </p:spPr>
        <p:txBody>
          <a:bodyPr spcFirstLastPara="1" wrap="square" lIns="0" tIns="8562" rIns="0" bIns="0" anchor="t" anchorCtr="0">
            <a:sp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DEDICATED CUSTOMER SUCCESS MANAGER</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A dedicated Customer Success Manager to work with you from implementation on to ensure you're getting the most from the Journeyfront partnership.</a:t>
            </a:r>
            <a:endParaRPr lang="en-US" sz="674" b="1" dirty="0">
              <a:solidFill>
                <a:schemeClr val="tx1">
                  <a:lumMod val="75000"/>
                  <a:lumOff val="25000"/>
                </a:schemeClr>
              </a:solidFill>
              <a:latin typeface="Lato" panose="020F0502020204030203" pitchFamily="34" charset="0"/>
              <a:cs typeface="Lato" panose="020F0502020204030203" pitchFamily="34" charset="0"/>
            </a:endParaRPr>
          </a:p>
          <a:p>
            <a:pPr marL="85619" indent="-77057">
              <a:spcBef>
                <a:spcPts val="519"/>
              </a:spcBef>
              <a:buSzPts val="650"/>
              <a:buFont typeface="Arial"/>
              <a:buChar char="•"/>
            </a:pPr>
            <a:r>
              <a:rPr lang="en-US" sz="674" b="1" dirty="0">
                <a:solidFill>
                  <a:srgbClr val="3CB1E5"/>
                </a:solidFill>
                <a:latin typeface="Lato" panose="020F0502020204030203" pitchFamily="34" charset="0"/>
              </a:rPr>
              <a:t>ONGOING SUPPORT</a:t>
            </a:r>
            <a:br>
              <a:rPr lang="en-US" sz="674" b="1" dirty="0">
                <a:solidFill>
                  <a:schemeClr val="tx1">
                    <a:lumMod val="75000"/>
                    <a:lumOff val="25000"/>
                  </a:schemeClr>
                </a:solidFill>
                <a:latin typeface="Lato" panose="020F0502020204030203" pitchFamily="34" charset="0"/>
              </a:rPr>
            </a:br>
            <a:r>
              <a:rPr lang="en-US" sz="674" dirty="0">
                <a:solidFill>
                  <a:schemeClr val="tx1">
                    <a:lumMod val="75000"/>
                    <a:lumOff val="25000"/>
                  </a:schemeClr>
                </a:solidFill>
                <a:latin typeface="Lato" panose="020F0502020204030203" pitchFamily="34" charset="0"/>
              </a:rPr>
              <a:t>Structured guidance and assistance in setting up your account and getting started with Journeyfront.</a:t>
            </a:r>
          </a:p>
          <a:p>
            <a:pPr marL="85619" indent="-77057">
              <a:spcBef>
                <a:spcPts val="519"/>
              </a:spcBef>
              <a:buSzPts val="650"/>
              <a:buFont typeface="Arial"/>
              <a:buChar char="•"/>
            </a:pPr>
            <a:endParaRPr sz="674" dirty="0">
              <a:solidFill>
                <a:schemeClr val="tx1">
                  <a:lumMod val="75000"/>
                  <a:lumOff val="25000"/>
                </a:schemeClr>
              </a:solidFill>
              <a:latin typeface="Lato" panose="020F0502020204030203" pitchFamily="34" charset="0"/>
              <a:cs typeface="Lato" panose="020F0502020204030203" pitchFamily="34" charset="0"/>
            </a:endParaRPr>
          </a:p>
        </p:txBody>
      </p:sp>
      <p:sp>
        <p:nvSpPr>
          <p:cNvPr id="162" name="Google Shape;162;p4"/>
          <p:cNvSpPr txBox="1"/>
          <p:nvPr/>
        </p:nvSpPr>
        <p:spPr>
          <a:xfrm>
            <a:off x="2163058" y="4303456"/>
            <a:ext cx="1664413" cy="591497"/>
          </a:xfrm>
          <a:prstGeom prst="rect">
            <a:avLst/>
          </a:prstGeom>
          <a:noFill/>
          <a:ln>
            <a:noFill/>
          </a:ln>
        </p:spPr>
        <p:txBody>
          <a:bodyPr spcFirstLastPara="1" wrap="square" lIns="0" tIns="8562" rIns="0" bIns="0" anchor="t" anchorCtr="0">
            <a:sp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ONBOARDING</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Dedicated account manager will provide structured guidance and assistance in setting up your account and getting started with Journeyfront.</a:t>
            </a:r>
          </a:p>
        </p:txBody>
      </p:sp>
      <p:sp>
        <p:nvSpPr>
          <p:cNvPr id="163" name="Google Shape;163;p4"/>
          <p:cNvSpPr txBox="1"/>
          <p:nvPr/>
        </p:nvSpPr>
        <p:spPr>
          <a:xfrm>
            <a:off x="425693" y="1464726"/>
            <a:ext cx="1550023" cy="136967"/>
          </a:xfrm>
          <a:prstGeom prst="rect">
            <a:avLst/>
          </a:prstGeom>
          <a:noFill/>
          <a:ln>
            <a:noFill/>
          </a:ln>
        </p:spPr>
        <p:txBody>
          <a:bodyPr spcFirstLastPara="1" wrap="square" lIns="0" tIns="8562" rIns="0" bIns="0" anchor="t" anchorCtr="0">
            <a:noAutofit/>
          </a:bodyPr>
          <a:lstStyle>
            <a:defPPr marR="0" lvl="0" algn="l" rtl="0">
              <a:lnSpc>
                <a:spcPct val="100000"/>
              </a:lnSpc>
              <a:spcBef>
                <a:spcPts val="0"/>
              </a:spcBef>
              <a:spcAft>
                <a:spcPts val="0"/>
              </a:spcAft>
            </a:defPPr>
            <a:lvl1pPr marL="12700">
              <a:buSzPts val="900"/>
              <a:defRPr sz="1600">
                <a:solidFill>
                  <a:schemeClr val="tx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sz="1079" dirty="0"/>
              <a:t>SOFTWARE TOOLS</a:t>
            </a:r>
            <a:endParaRPr sz="1079" dirty="0"/>
          </a:p>
        </p:txBody>
      </p:sp>
      <p:sp>
        <p:nvSpPr>
          <p:cNvPr id="164" name="Google Shape;164;p4"/>
          <p:cNvSpPr txBox="1"/>
          <p:nvPr/>
        </p:nvSpPr>
        <p:spPr>
          <a:xfrm>
            <a:off x="425692" y="3959392"/>
            <a:ext cx="1714570" cy="99299"/>
          </a:xfrm>
          <a:prstGeom prst="rect">
            <a:avLst/>
          </a:prstGeom>
          <a:noFill/>
          <a:ln>
            <a:noFill/>
          </a:ln>
        </p:spPr>
        <p:txBody>
          <a:bodyPr spcFirstLastPara="1" wrap="square" lIns="0" tIns="8562" rIns="0" bIns="0" anchor="t" anchorCtr="0">
            <a:noAutofit/>
          </a:bodyPr>
          <a:lstStyle/>
          <a:p>
            <a:pPr marL="8562">
              <a:buSzPts val="900"/>
            </a:pPr>
            <a:r>
              <a:rPr lang="en-US" sz="1079" dirty="0">
                <a:solidFill>
                  <a:schemeClr val="tx1"/>
                </a:solidFill>
                <a:latin typeface="Lato Heavy" panose="020F0502020204030203" pitchFamily="34" charset="0"/>
                <a:ea typeface="Lato Heavy" panose="020F0502020204030203" pitchFamily="34" charset="0"/>
                <a:cs typeface="Lato Heavy" panose="020F0502020204030203" pitchFamily="34" charset="0"/>
              </a:rPr>
              <a:t>PROFESSIONAL</a:t>
            </a:r>
            <a:r>
              <a:rPr lang="en-US" sz="1079" b="1" dirty="0">
                <a:solidFill>
                  <a:schemeClr val="tx1"/>
                </a:solidFill>
                <a:latin typeface="Lato Heavy" panose="020F0502020204030203" pitchFamily="34" charset="0"/>
                <a:ea typeface="Lato Heavy" panose="020F0502020204030203" pitchFamily="34" charset="0"/>
                <a:cs typeface="Lato Heavy" panose="020F0502020204030203" pitchFamily="34" charset="0"/>
              </a:rPr>
              <a:t> SERVICES</a:t>
            </a:r>
            <a:endParaRPr sz="1079" dirty="0">
              <a:solidFill>
                <a:schemeClr val="tx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165" name="Google Shape;165;p4"/>
          <p:cNvSpPr txBox="1"/>
          <p:nvPr/>
        </p:nvSpPr>
        <p:spPr>
          <a:xfrm>
            <a:off x="3837727" y="4303456"/>
            <a:ext cx="1664413" cy="349029"/>
          </a:xfrm>
          <a:prstGeom prst="rect">
            <a:avLst/>
          </a:prstGeom>
          <a:noFill/>
          <a:ln>
            <a:noFill/>
          </a:ln>
        </p:spPr>
        <p:txBody>
          <a:bodyPr spcFirstLastPara="1" wrap="square" lIns="0" tIns="8562" rIns="0" bIns="0" anchor="t" anchorCtr="0">
            <a:no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LIVE TRAINING</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Live trainings for your team on how to use and get the most value from the product, including client best practices.</a:t>
            </a:r>
          </a:p>
          <a:p>
            <a:pPr marL="85619" indent="-49231">
              <a:spcBef>
                <a:spcPts val="519"/>
              </a:spcBef>
              <a:buSzPts val="650"/>
            </a:pPr>
            <a:endParaRPr lang="en-US" sz="674" dirty="0">
              <a:solidFill>
                <a:schemeClr val="tx1">
                  <a:lumMod val="75000"/>
                  <a:lumOff val="25000"/>
                </a:schemeClr>
              </a:solidFill>
              <a:latin typeface="Lato" panose="020F0502020204030203" pitchFamily="34" charset="0"/>
              <a:cs typeface="Lato" panose="020F0502020204030203" pitchFamily="34" charset="0"/>
            </a:endParaRPr>
          </a:p>
        </p:txBody>
      </p:sp>
      <p:sp>
        <p:nvSpPr>
          <p:cNvPr id="3" name="Google Shape;158;p4">
            <a:extLst>
              <a:ext uri="{FF2B5EF4-FFF2-40B4-BE49-F238E27FC236}">
                <a16:creationId xmlns:a16="http://schemas.microsoft.com/office/drawing/2014/main" id="{789C58C5-4E63-3EFD-EC96-BB4FEE80CF7D}"/>
              </a:ext>
            </a:extLst>
          </p:cNvPr>
          <p:cNvSpPr txBox="1"/>
          <p:nvPr/>
        </p:nvSpPr>
        <p:spPr>
          <a:xfrm>
            <a:off x="8237816" y="1779268"/>
            <a:ext cx="1664413" cy="964568"/>
          </a:xfrm>
          <a:prstGeom prst="rect">
            <a:avLst/>
          </a:prstGeom>
          <a:noFill/>
          <a:ln>
            <a:noFill/>
          </a:ln>
        </p:spPr>
        <p:txBody>
          <a:bodyPr spcFirstLastPara="1" wrap="square" lIns="0" tIns="8562" rIns="0" bIns="0" anchor="t" anchorCtr="0">
            <a:no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LANGUAGE PROFICIENCY TESTS</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Evaluate speaking and writing proficiency skills in 10+ languages via automated language assessments; basic language assessments also available in other languages.</a:t>
            </a:r>
          </a:p>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CAREER PATHWAYS TOOL</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Match employees or candidates to job and career pathways within your company, improving job matching and internal mobility / retention.</a:t>
            </a:r>
          </a:p>
        </p:txBody>
      </p:sp>
      <p:sp>
        <p:nvSpPr>
          <p:cNvPr id="4" name="Google Shape;159;p4">
            <a:extLst>
              <a:ext uri="{FF2B5EF4-FFF2-40B4-BE49-F238E27FC236}">
                <a16:creationId xmlns:a16="http://schemas.microsoft.com/office/drawing/2014/main" id="{D1F451AD-F572-F9F7-7579-17BE873F2084}"/>
              </a:ext>
            </a:extLst>
          </p:cNvPr>
          <p:cNvSpPr txBox="1"/>
          <p:nvPr/>
        </p:nvSpPr>
        <p:spPr>
          <a:xfrm>
            <a:off x="9938704" y="1779268"/>
            <a:ext cx="1664413" cy="853146"/>
          </a:xfrm>
          <a:prstGeom prst="rect">
            <a:avLst/>
          </a:prstGeom>
          <a:noFill/>
          <a:ln>
            <a:noFill/>
          </a:ln>
        </p:spPr>
        <p:txBody>
          <a:bodyPr spcFirstLastPara="1" wrap="square" lIns="0" tIns="8562" rIns="0" bIns="0" anchor="t" anchorCtr="0">
            <a:no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ATS INTEGRATION</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Integrate Journeyfront with your ATS for a seamless candidate and hiring team experience.</a:t>
            </a:r>
            <a:endParaRPr lang="en-US" sz="674" b="1" dirty="0">
              <a:solidFill>
                <a:schemeClr val="tx1">
                  <a:lumMod val="75000"/>
                  <a:lumOff val="25000"/>
                </a:schemeClr>
              </a:solidFill>
              <a:latin typeface="Lato" panose="020F0502020204030203" pitchFamily="34" charset="0"/>
              <a:cs typeface="Lato" panose="020F0502020204030203" pitchFamily="34" charset="0"/>
            </a:endParaRPr>
          </a:p>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HRIS INTEGRATION</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Integrate Journeyfront with your HRIS for candidate employee performance and turnover data collection.</a:t>
            </a:r>
          </a:p>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SINGLE SIGN ON</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Collect or import employee performance and turnover Integrate Journeyfront with your SSO provider to increase security and simplify system and user management.</a:t>
            </a:r>
            <a:endParaRPr lang="en-US" sz="674" dirty="0">
              <a:solidFill>
                <a:schemeClr val="tx1">
                  <a:lumMod val="75000"/>
                  <a:lumOff val="25000"/>
                </a:schemeClr>
              </a:solidFill>
              <a:latin typeface="Lato" panose="020F0502020204030203" pitchFamily="34" charset="0"/>
              <a:cs typeface="Lato" panose="020F0502020204030203" pitchFamily="34" charset="0"/>
            </a:endParaRPr>
          </a:p>
        </p:txBody>
      </p:sp>
      <p:sp>
        <p:nvSpPr>
          <p:cNvPr id="5" name="Google Shape;160;p4">
            <a:extLst>
              <a:ext uri="{FF2B5EF4-FFF2-40B4-BE49-F238E27FC236}">
                <a16:creationId xmlns:a16="http://schemas.microsoft.com/office/drawing/2014/main" id="{3C3D6142-2142-6D13-D0AE-0C018A9FC5BB}"/>
              </a:ext>
            </a:extLst>
          </p:cNvPr>
          <p:cNvSpPr txBox="1"/>
          <p:nvPr/>
        </p:nvSpPr>
        <p:spPr>
          <a:xfrm>
            <a:off x="6536942" y="1779267"/>
            <a:ext cx="1664413" cy="1029464"/>
          </a:xfrm>
          <a:prstGeom prst="rect">
            <a:avLst/>
          </a:prstGeom>
          <a:noFill/>
          <a:ln>
            <a:noFill/>
          </a:ln>
        </p:spPr>
        <p:txBody>
          <a:bodyPr spcFirstLastPara="1" wrap="square" lIns="0" tIns="8562" rIns="0" bIns="0" anchor="t" anchorCtr="0">
            <a:no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PREDICTIVE BEHAVIORAL ASSESSMENTS</a:t>
            </a:r>
            <a:br>
              <a:rPr lang="en-US" sz="674" b="1" dirty="0">
                <a:solidFill>
                  <a:srgbClr val="11465B"/>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Behavioral assessments designed to predict candidate job performance and retention based on insights continually found in employee/candidate data.</a:t>
            </a:r>
          </a:p>
          <a:p>
            <a:pPr marL="85619" indent="-77057">
              <a:spcBef>
                <a:spcPts val="519"/>
              </a:spcBef>
              <a:buSzPts val="650"/>
              <a:buFont typeface="Arial"/>
              <a:buChar char="•"/>
            </a:pPr>
            <a:r>
              <a:rPr lang="en-US" sz="674" b="1" dirty="0">
                <a:solidFill>
                  <a:srgbClr val="3CB1E5"/>
                </a:solidFill>
                <a:latin typeface="Lato" panose="020F0502020204030203" pitchFamily="34" charset="0"/>
              </a:rPr>
              <a:t>JOB SIMULATIONS</a:t>
            </a:r>
            <a:br>
              <a:rPr lang="en-US" sz="674" b="1" dirty="0">
                <a:solidFill>
                  <a:srgbClr val="11465B"/>
                </a:solidFill>
                <a:latin typeface="Lato" panose="020F0502020204030203" pitchFamily="34" charset="0"/>
              </a:rPr>
            </a:br>
            <a:r>
              <a:rPr lang="en-US" sz="674" dirty="0">
                <a:solidFill>
                  <a:schemeClr val="tx1">
                    <a:lumMod val="75000"/>
                    <a:lumOff val="25000"/>
                  </a:schemeClr>
                </a:solidFill>
                <a:latin typeface="Lato" panose="020F0502020204030203" pitchFamily="34" charset="0"/>
              </a:rPr>
              <a:t>Measure candidate ability using job-relevant off the shelf or custom skills tests.</a:t>
            </a:r>
          </a:p>
          <a:p>
            <a:pPr marL="85619" indent="-77057">
              <a:spcBef>
                <a:spcPts val="519"/>
              </a:spcBef>
              <a:buSzPts val="650"/>
              <a:buFont typeface="Arial"/>
              <a:buChar char="•"/>
            </a:pPr>
            <a:r>
              <a:rPr lang="en-US" sz="674" b="1" dirty="0">
                <a:solidFill>
                  <a:srgbClr val="3CB1E5"/>
                </a:solidFill>
                <a:latin typeface="Lato" panose="020F0502020204030203" pitchFamily="34" charset="0"/>
              </a:rPr>
              <a:t>SKILLS TESTS</a:t>
            </a:r>
            <a:br>
              <a:rPr lang="en-US" sz="674" b="1" dirty="0">
                <a:solidFill>
                  <a:srgbClr val="11465B"/>
                </a:solidFill>
                <a:latin typeface="Lato" panose="020F0502020204030203" pitchFamily="34" charset="0"/>
              </a:rPr>
            </a:br>
            <a:r>
              <a:rPr lang="en-US" sz="674" dirty="0">
                <a:solidFill>
                  <a:schemeClr val="tx1">
                    <a:lumMod val="75000"/>
                    <a:lumOff val="25000"/>
                  </a:schemeClr>
                </a:solidFill>
                <a:latin typeface="Lato" panose="020F0502020204030203" pitchFamily="34" charset="0"/>
              </a:rPr>
              <a:t>Measure candidate ability using job-relevant off the shelf or custom skills tests.</a:t>
            </a:r>
            <a:endParaRPr lang="en-US" sz="674" dirty="0">
              <a:solidFill>
                <a:schemeClr val="tx1">
                  <a:lumMod val="75000"/>
                  <a:lumOff val="25000"/>
                </a:schemeClr>
              </a:solidFill>
              <a:latin typeface="Lato" panose="020F0502020204030203" pitchFamily="34" charset="0"/>
              <a:cs typeface="Lato" panose="020F0502020204030203" pitchFamily="34" charset="0"/>
            </a:endParaRPr>
          </a:p>
        </p:txBody>
      </p:sp>
      <p:sp>
        <p:nvSpPr>
          <p:cNvPr id="6" name="Google Shape;161;p4">
            <a:extLst>
              <a:ext uri="{FF2B5EF4-FFF2-40B4-BE49-F238E27FC236}">
                <a16:creationId xmlns:a16="http://schemas.microsoft.com/office/drawing/2014/main" id="{D7A7F8C2-32B4-2E33-3F69-F71A6A69B367}"/>
              </a:ext>
            </a:extLst>
          </p:cNvPr>
          <p:cNvSpPr txBox="1"/>
          <p:nvPr/>
        </p:nvSpPr>
        <p:spPr>
          <a:xfrm>
            <a:off x="6536944" y="4303456"/>
            <a:ext cx="1664413" cy="2132560"/>
          </a:xfrm>
          <a:prstGeom prst="rect">
            <a:avLst/>
          </a:prstGeom>
          <a:noFill/>
          <a:ln>
            <a:noFill/>
          </a:ln>
        </p:spPr>
        <p:txBody>
          <a:bodyPr spcFirstLastPara="1" wrap="square" lIns="0" tIns="8562" rIns="0" bIns="0" anchor="t" anchorCtr="0">
            <a:sp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SCREENING PLAN / INTERVIEW MIGRATION</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A dedicated team to migrate your pre-existing screening plans (found in other systems, google docs, etc.) into your Journeyfront account for you.</a:t>
            </a:r>
            <a:endParaRPr lang="en-US" sz="674" b="1" dirty="0">
              <a:solidFill>
                <a:schemeClr val="tx1">
                  <a:lumMod val="75000"/>
                  <a:lumOff val="25000"/>
                </a:schemeClr>
              </a:solidFill>
              <a:latin typeface="Lato" panose="020F0502020204030203" pitchFamily="34" charset="0"/>
              <a:cs typeface="Lato" panose="020F0502020204030203" pitchFamily="34" charset="0"/>
            </a:endParaRPr>
          </a:p>
          <a:p>
            <a:pPr marL="85619" indent="-77057">
              <a:spcBef>
                <a:spcPts val="519"/>
              </a:spcBef>
              <a:buSzPts val="650"/>
              <a:buFont typeface="Arial"/>
              <a:buChar char="•"/>
            </a:pPr>
            <a:r>
              <a:rPr lang="en-US" sz="674" b="1" dirty="0">
                <a:solidFill>
                  <a:srgbClr val="3CB1E5"/>
                </a:solidFill>
                <a:latin typeface="Lato" panose="020F0502020204030203" pitchFamily="34" charset="0"/>
              </a:rPr>
              <a:t>CANDIDATE EVALUATION PLAN CREATION SERVICE</a:t>
            </a:r>
            <a:br>
              <a:rPr lang="en-US" sz="674" b="1" dirty="0">
                <a:solidFill>
                  <a:srgbClr val="11465B"/>
                </a:solidFill>
                <a:latin typeface="Lato" panose="020F0502020204030203" pitchFamily="34" charset="0"/>
              </a:rPr>
            </a:br>
            <a:r>
              <a:rPr lang="en-US" sz="674" dirty="0">
                <a:solidFill>
                  <a:schemeClr val="tx1">
                    <a:lumMod val="75000"/>
                    <a:lumOff val="25000"/>
                  </a:schemeClr>
                </a:solidFill>
                <a:latin typeface="Lato" panose="020F0502020204030203" pitchFamily="34" charset="0"/>
              </a:rPr>
              <a:t>A team of Journeyfront experts to build screening plans on your behalf, based on your needs as well as hiring best practices and extensive client experience.</a:t>
            </a:r>
          </a:p>
          <a:p>
            <a:pPr marL="85619" indent="-77057">
              <a:spcBef>
                <a:spcPts val="519"/>
              </a:spcBef>
              <a:buSzPts val="650"/>
              <a:buFont typeface="Arial"/>
              <a:buChar char="•"/>
            </a:pPr>
            <a:r>
              <a:rPr lang="en-US" sz="674" b="1" dirty="0">
                <a:solidFill>
                  <a:srgbClr val="3CB1E5"/>
                </a:solidFill>
                <a:latin typeface="Lato" panose="020F0502020204030203" pitchFamily="34" charset="0"/>
              </a:rPr>
              <a:t>JOB PREVIEW VIDEO CREATION</a:t>
            </a:r>
            <a:br>
              <a:rPr lang="en-US" sz="674" b="1" dirty="0">
                <a:solidFill>
                  <a:schemeClr val="tx1">
                    <a:lumMod val="75000"/>
                    <a:lumOff val="25000"/>
                  </a:schemeClr>
                </a:solidFill>
                <a:latin typeface="Lato" panose="020F0502020204030203" pitchFamily="34" charset="0"/>
              </a:rPr>
            </a:br>
            <a:r>
              <a:rPr lang="en-US" sz="674" dirty="0">
                <a:solidFill>
                  <a:schemeClr val="tx1">
                    <a:lumMod val="75000"/>
                    <a:lumOff val="25000"/>
                  </a:schemeClr>
                </a:solidFill>
                <a:latin typeface="Lato" panose="020F0502020204030203" pitchFamily="34" charset="0"/>
              </a:rPr>
              <a:t>A film crew to create video-based job previews on your behalf that help candidates know what to expect in the job. Includes scoping, filming and editing.</a:t>
            </a:r>
          </a:p>
          <a:p>
            <a:pPr marL="85619" indent="-77057">
              <a:spcBef>
                <a:spcPts val="519"/>
              </a:spcBef>
              <a:buSzPts val="650"/>
              <a:buFont typeface="Arial"/>
              <a:buChar char="•"/>
            </a:pPr>
            <a:endParaRPr sz="674" dirty="0">
              <a:solidFill>
                <a:schemeClr val="tx1">
                  <a:lumMod val="75000"/>
                  <a:lumOff val="25000"/>
                </a:schemeClr>
              </a:solidFill>
              <a:latin typeface="Lato" panose="020F0502020204030203" pitchFamily="34" charset="0"/>
              <a:cs typeface="Lato" panose="020F0502020204030203" pitchFamily="34" charset="0"/>
            </a:endParaRPr>
          </a:p>
        </p:txBody>
      </p:sp>
      <p:sp>
        <p:nvSpPr>
          <p:cNvPr id="7" name="Google Shape;162;p4">
            <a:extLst>
              <a:ext uri="{FF2B5EF4-FFF2-40B4-BE49-F238E27FC236}">
                <a16:creationId xmlns:a16="http://schemas.microsoft.com/office/drawing/2014/main" id="{1C33190C-BE04-E325-06C6-D862F9A7AF2F}"/>
              </a:ext>
            </a:extLst>
          </p:cNvPr>
          <p:cNvSpPr txBox="1"/>
          <p:nvPr/>
        </p:nvSpPr>
        <p:spPr>
          <a:xfrm>
            <a:off x="8260610" y="4303456"/>
            <a:ext cx="1664413" cy="1964694"/>
          </a:xfrm>
          <a:prstGeom prst="rect">
            <a:avLst/>
          </a:prstGeom>
          <a:noFill/>
          <a:ln>
            <a:noFill/>
          </a:ln>
        </p:spPr>
        <p:txBody>
          <a:bodyPr spcFirstLastPara="1" wrap="square" lIns="0" tIns="8562" rIns="0" bIns="0" anchor="t" anchorCtr="0">
            <a:sp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DATA IMPORTS &amp; MANAGEMENT</a:t>
            </a:r>
            <a:br>
              <a:rPr lang="en-US" sz="674"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Journeyfront data experts to manage data imports on your behalf to maintain key dashboards within your account from external systems if needed.</a:t>
            </a:r>
          </a:p>
          <a:p>
            <a:pPr marL="85619" indent="-77057">
              <a:spcBef>
                <a:spcPts val="519"/>
              </a:spcBef>
              <a:buSzPts val="650"/>
              <a:buFont typeface="Arial"/>
              <a:buChar char="•"/>
            </a:pPr>
            <a:r>
              <a:rPr lang="en-US" sz="674" b="1" dirty="0">
                <a:solidFill>
                  <a:srgbClr val="3CB1E5"/>
                </a:solidFill>
                <a:latin typeface="Lato" panose="020F0502020204030203" pitchFamily="34" charset="0"/>
              </a:rPr>
              <a:t>INSTRUMENT MONITORING &amp; IMPROVEMENTS</a:t>
            </a:r>
            <a:br>
              <a:rPr lang="en-US" sz="674" b="1" dirty="0">
                <a:solidFill>
                  <a:schemeClr val="tx1">
                    <a:lumMod val="75000"/>
                    <a:lumOff val="25000"/>
                  </a:schemeClr>
                </a:solidFill>
                <a:latin typeface="Lato" panose="020F0502020204030203" pitchFamily="34" charset="0"/>
              </a:rPr>
            </a:br>
            <a:r>
              <a:rPr lang="en-US" sz="674" dirty="0">
                <a:solidFill>
                  <a:schemeClr val="tx1">
                    <a:lumMod val="75000"/>
                    <a:lumOff val="25000"/>
                  </a:schemeClr>
                </a:solidFill>
                <a:latin typeface="Lato" panose="020F0502020204030203" pitchFamily="34" charset="0"/>
              </a:rPr>
              <a:t>A team of experts to monitor the effectiveness of your measurement tool(s) and improve measures as needed to drive key outcomes.</a:t>
            </a:r>
          </a:p>
          <a:p>
            <a:pPr marL="85619" indent="-77057">
              <a:spcBef>
                <a:spcPts val="519"/>
              </a:spcBef>
              <a:buSzPts val="650"/>
              <a:buFont typeface="Arial"/>
              <a:buChar char="•"/>
            </a:pPr>
            <a:r>
              <a:rPr lang="en-US" sz="674" b="1" dirty="0">
                <a:solidFill>
                  <a:srgbClr val="3CB1E5"/>
                </a:solidFill>
                <a:latin typeface="Lato" panose="020F0502020204030203" pitchFamily="34" charset="0"/>
              </a:rPr>
              <a:t>CUSTOM DASHBOARD CREATION SERVICES</a:t>
            </a:r>
            <a:br>
              <a:rPr lang="en-US" sz="674" b="1" dirty="0">
                <a:solidFill>
                  <a:srgbClr val="11465B"/>
                </a:solidFill>
                <a:latin typeface="Lato" panose="020F0502020204030203" pitchFamily="34" charset="0"/>
              </a:rPr>
            </a:br>
            <a:r>
              <a:rPr lang="en-US" sz="674" dirty="0">
                <a:solidFill>
                  <a:schemeClr val="tx1">
                    <a:lumMod val="75000"/>
                    <a:lumOff val="25000"/>
                  </a:schemeClr>
                </a:solidFill>
                <a:latin typeface="Lato" panose="020F0502020204030203" pitchFamily="34" charset="0"/>
              </a:rPr>
              <a:t>A team of business intelligence experts and data engineers to build and add custom dashboards to your Journeyfront account to fit your unique needs.</a:t>
            </a:r>
          </a:p>
        </p:txBody>
      </p:sp>
      <p:sp>
        <p:nvSpPr>
          <p:cNvPr id="8" name="Google Shape;163;p4">
            <a:extLst>
              <a:ext uri="{FF2B5EF4-FFF2-40B4-BE49-F238E27FC236}">
                <a16:creationId xmlns:a16="http://schemas.microsoft.com/office/drawing/2014/main" id="{B76D2B2C-362F-06B0-96D6-23B2BEFC08F2}"/>
              </a:ext>
            </a:extLst>
          </p:cNvPr>
          <p:cNvSpPr txBox="1"/>
          <p:nvPr/>
        </p:nvSpPr>
        <p:spPr>
          <a:xfrm>
            <a:off x="6542583" y="1464726"/>
            <a:ext cx="1550023" cy="136967"/>
          </a:xfrm>
          <a:prstGeom prst="rect">
            <a:avLst/>
          </a:prstGeom>
          <a:noFill/>
          <a:ln>
            <a:noFill/>
          </a:ln>
        </p:spPr>
        <p:txBody>
          <a:bodyPr spcFirstLastPara="1" wrap="square" lIns="0" tIns="8562" rIns="0" bIns="0" anchor="t" anchorCtr="0">
            <a:noAutofit/>
          </a:bodyPr>
          <a:lstStyle/>
          <a:p>
            <a:pPr marL="8562">
              <a:buSzPts val="900"/>
            </a:pPr>
            <a:r>
              <a:rPr lang="en-US" sz="1079" dirty="0">
                <a:solidFill>
                  <a:schemeClr val="tx1"/>
                </a:solidFill>
                <a:latin typeface="Lato Heavy" panose="020F0502020204030203" pitchFamily="34" charset="0"/>
                <a:ea typeface="Lato Heavy" panose="020F0502020204030203" pitchFamily="34" charset="0"/>
                <a:cs typeface="Lato Heavy" panose="020F0502020204030203" pitchFamily="34" charset="0"/>
              </a:rPr>
              <a:t>SOFTWARE</a:t>
            </a:r>
            <a:r>
              <a:rPr lang="en-US" sz="1079" dirty="0">
                <a:solidFill>
                  <a:srgbClr val="231F20"/>
                </a:solidFill>
                <a:latin typeface="Lato Heavy" panose="020F0502020204030203" pitchFamily="34" charset="0"/>
                <a:ea typeface="Lato Heavy" panose="020F0502020204030203" pitchFamily="34" charset="0"/>
                <a:cs typeface="Lato Heavy" panose="020F0502020204030203" pitchFamily="34" charset="0"/>
              </a:rPr>
              <a:t> </a:t>
            </a:r>
            <a:r>
              <a:rPr lang="en-US" sz="1079" dirty="0">
                <a:solidFill>
                  <a:schemeClr val="tx1"/>
                </a:solidFill>
                <a:latin typeface="Lato Heavy" panose="020F0502020204030203" pitchFamily="34" charset="0"/>
                <a:ea typeface="Lato Heavy" panose="020F0502020204030203" pitchFamily="34" charset="0"/>
                <a:cs typeface="Lato Heavy" panose="020F0502020204030203" pitchFamily="34" charset="0"/>
              </a:rPr>
              <a:t>TOOLS</a:t>
            </a:r>
            <a:endParaRPr sz="1079" dirty="0">
              <a:solidFill>
                <a:schemeClr val="tx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9" name="Google Shape;164;p4">
            <a:extLst>
              <a:ext uri="{FF2B5EF4-FFF2-40B4-BE49-F238E27FC236}">
                <a16:creationId xmlns:a16="http://schemas.microsoft.com/office/drawing/2014/main" id="{58769DE5-361E-43E1-D0B6-878315F66765}"/>
              </a:ext>
            </a:extLst>
          </p:cNvPr>
          <p:cNvSpPr txBox="1"/>
          <p:nvPr/>
        </p:nvSpPr>
        <p:spPr>
          <a:xfrm>
            <a:off x="6536944" y="3959391"/>
            <a:ext cx="1812521" cy="155216"/>
          </a:xfrm>
          <a:prstGeom prst="rect">
            <a:avLst/>
          </a:prstGeom>
          <a:noFill/>
          <a:ln>
            <a:noFill/>
          </a:ln>
        </p:spPr>
        <p:txBody>
          <a:bodyPr spcFirstLastPara="1" wrap="square" lIns="0" tIns="8562" rIns="0" bIns="0" anchor="t" anchorCtr="0">
            <a:noAutofit/>
          </a:bodyPr>
          <a:lstStyle>
            <a:defPPr marR="0" lvl="0" algn="l" rtl="0">
              <a:lnSpc>
                <a:spcPct val="100000"/>
              </a:lnSpc>
              <a:spcBef>
                <a:spcPts val="0"/>
              </a:spcBef>
              <a:spcAft>
                <a:spcPts val="0"/>
              </a:spcAft>
            </a:defPPr>
            <a:lvl1pPr marL="12700">
              <a:buSzPts val="900"/>
              <a:defRPr sz="1600">
                <a:solidFill>
                  <a:schemeClr val="tx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sz="1079" dirty="0"/>
              <a:t>PROFESSIONAL SERVICES</a:t>
            </a:r>
            <a:endParaRPr sz="1079" dirty="0"/>
          </a:p>
        </p:txBody>
      </p:sp>
      <p:sp>
        <p:nvSpPr>
          <p:cNvPr id="10" name="Google Shape;165;p4">
            <a:extLst>
              <a:ext uri="{FF2B5EF4-FFF2-40B4-BE49-F238E27FC236}">
                <a16:creationId xmlns:a16="http://schemas.microsoft.com/office/drawing/2014/main" id="{B849108B-DE51-02DE-E36A-0DF68E1F0EE6}"/>
              </a:ext>
            </a:extLst>
          </p:cNvPr>
          <p:cNvSpPr txBox="1"/>
          <p:nvPr/>
        </p:nvSpPr>
        <p:spPr>
          <a:xfrm>
            <a:off x="9938704" y="4303456"/>
            <a:ext cx="1664413" cy="730997"/>
          </a:xfrm>
          <a:prstGeom prst="rect">
            <a:avLst/>
          </a:prstGeom>
          <a:noFill/>
          <a:ln>
            <a:noFill/>
          </a:ln>
        </p:spPr>
        <p:txBody>
          <a:bodyPr spcFirstLastPara="1" wrap="square" lIns="0" tIns="8562" rIns="0" bIns="0" anchor="t" anchorCtr="0">
            <a:no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CUSTOM ANALYSIS</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A team of data experts</a:t>
            </a:r>
            <a:r>
              <a:rPr lang="en-US" sz="674" dirty="0">
                <a:solidFill>
                  <a:schemeClr val="tx1">
                    <a:lumMod val="75000"/>
                    <a:lumOff val="25000"/>
                  </a:schemeClr>
                </a:solidFill>
                <a:latin typeface="Lato" panose="020F0502020204030203" pitchFamily="34" charset="0"/>
              </a:rPr>
              <a:t> to analyze your data and build reports and/or presentation(s) of findings, helping you tackle your unique hiring challenges or opportunities.</a:t>
            </a:r>
          </a:p>
          <a:p>
            <a:pPr marL="85619" indent="-77057">
              <a:spcBef>
                <a:spcPts val="519"/>
              </a:spcBef>
              <a:buSzPts val="650"/>
              <a:buFont typeface="Arial"/>
              <a:buChar char="•"/>
            </a:pPr>
            <a:r>
              <a:rPr lang="en-US" sz="674" b="1" dirty="0">
                <a:solidFill>
                  <a:srgbClr val="3CB1E5"/>
                </a:solidFill>
                <a:latin typeface="Lato" panose="020F0502020204030203" pitchFamily="34" charset="0"/>
              </a:rPr>
              <a:t>EXPERT GUIDANCE &amp; CONSULTING </a:t>
            </a:r>
            <a:br>
              <a:rPr lang="en-US" sz="674" b="1" dirty="0">
                <a:solidFill>
                  <a:schemeClr val="tx1">
                    <a:lumMod val="75000"/>
                    <a:lumOff val="25000"/>
                  </a:schemeClr>
                </a:solidFill>
                <a:latin typeface="Lato" panose="020F0502020204030203" pitchFamily="34" charset="0"/>
              </a:rPr>
            </a:br>
            <a:r>
              <a:rPr lang="en-US" sz="674" dirty="0">
                <a:solidFill>
                  <a:schemeClr val="tx1">
                    <a:lumMod val="75000"/>
                    <a:lumOff val="25000"/>
                  </a:schemeClr>
                </a:solidFill>
                <a:latin typeface="Lato" panose="020F0502020204030203" pitchFamily="34" charset="0"/>
              </a:rPr>
              <a:t>Extra help addressing your most significant hiring challenges or opportunities from our team of hiring and data experts. Includes custom analytics if/when needed.</a:t>
            </a:r>
          </a:p>
          <a:p>
            <a:pPr marL="85619" indent="-77057">
              <a:spcBef>
                <a:spcPts val="519"/>
              </a:spcBef>
              <a:buSzPts val="650"/>
              <a:buFont typeface="Arial"/>
              <a:buChar char="•"/>
            </a:pPr>
            <a:endParaRPr lang="en-US" sz="674" dirty="0">
              <a:solidFill>
                <a:schemeClr val="tx1">
                  <a:lumMod val="75000"/>
                  <a:lumOff val="25000"/>
                </a:schemeClr>
              </a:solidFill>
              <a:latin typeface="Lato" panose="020F0502020204030203" pitchFamily="34" charset="0"/>
              <a:cs typeface="Lato" panose="020F0502020204030203" pitchFamily="34" charset="0"/>
            </a:endParaRPr>
          </a:p>
        </p:txBody>
      </p:sp>
      <p:sp>
        <p:nvSpPr>
          <p:cNvPr id="13" name="Google Shape;169;p4">
            <a:extLst>
              <a:ext uri="{FF2B5EF4-FFF2-40B4-BE49-F238E27FC236}">
                <a16:creationId xmlns:a16="http://schemas.microsoft.com/office/drawing/2014/main" id="{4899C485-3297-FAB0-9B25-4132DCD54670}"/>
              </a:ext>
            </a:extLst>
          </p:cNvPr>
          <p:cNvSpPr txBox="1"/>
          <p:nvPr/>
        </p:nvSpPr>
        <p:spPr>
          <a:xfrm>
            <a:off x="6238365" y="796338"/>
            <a:ext cx="5566401" cy="248979"/>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algn="ctr">
              <a:defRPr sz="1600">
                <a:solidFill>
                  <a:schemeClr val="tx1"/>
                </a:solidFill>
                <a:latin typeface="Lato Black" panose="020F0A02020204030203" pitchFamily="34" charset="0"/>
                <a:ea typeface="Lato Heavy" panose="020F0502020204030203" pitchFamily="34" charset="0"/>
                <a:cs typeface="Lato Heavy" panose="020F0502020204030203" pitchFamily="34" charset="0"/>
              </a:defRPr>
            </a:lvl1pPr>
          </a:lstStyle>
          <a:p>
            <a:r>
              <a:rPr lang="en-US" sz="1618" dirty="0">
                <a:solidFill>
                  <a:srgbClr val="3CB1E5"/>
                </a:solidFill>
              </a:rPr>
              <a:t>OPTIONAL ADD-ONS</a:t>
            </a:r>
            <a:endParaRPr sz="1618" dirty="0">
              <a:solidFill>
                <a:srgbClr val="3CB1E5"/>
              </a:solidFill>
            </a:endParaRPr>
          </a:p>
        </p:txBody>
      </p:sp>
      <p:sp>
        <p:nvSpPr>
          <p:cNvPr id="14" name="TextBox 13">
            <a:extLst>
              <a:ext uri="{FF2B5EF4-FFF2-40B4-BE49-F238E27FC236}">
                <a16:creationId xmlns:a16="http://schemas.microsoft.com/office/drawing/2014/main" id="{F6EE0E36-3F8E-6CB6-83C0-67CE1E5D05F6}"/>
              </a:ext>
            </a:extLst>
          </p:cNvPr>
          <p:cNvSpPr txBox="1"/>
          <p:nvPr/>
        </p:nvSpPr>
        <p:spPr>
          <a:xfrm>
            <a:off x="238728" y="796338"/>
            <a:ext cx="5315145" cy="248979"/>
          </a:xfrm>
          <a:prstGeom prst="rect">
            <a:avLst/>
          </a:prstGeom>
          <a:noFill/>
        </p:spPr>
        <p:txBody>
          <a:bodyPr wrap="square" lIns="0" tIns="0" rIns="0" bIns="0" rtlCol="0">
            <a:spAutoFit/>
          </a:bodyPr>
          <a:lstStyle/>
          <a:p>
            <a:pPr algn="ctr"/>
            <a:r>
              <a:rPr lang="en-US" sz="1618" dirty="0">
                <a:solidFill>
                  <a:srgbClr val="3CB1E5"/>
                </a:solidFill>
                <a:latin typeface="Lato Black" panose="020F0A02020204030203" pitchFamily="34" charset="0"/>
                <a:ea typeface="Lato Heavy" panose="020F0502020204030203" pitchFamily="34" charset="0"/>
                <a:cs typeface="Lato Heavy" panose="020F0502020204030203" pitchFamily="34" charset="0"/>
              </a:rPr>
              <a:t>STANDARD OFFERING</a:t>
            </a:r>
          </a:p>
        </p:txBody>
      </p:sp>
      <p:sp>
        <p:nvSpPr>
          <p:cNvPr id="18" name="Google Shape;165;p4">
            <a:extLst>
              <a:ext uri="{FF2B5EF4-FFF2-40B4-BE49-F238E27FC236}">
                <a16:creationId xmlns:a16="http://schemas.microsoft.com/office/drawing/2014/main" id="{78F9CAB9-C2A6-019B-A33C-2FF3C70A316E}"/>
              </a:ext>
            </a:extLst>
          </p:cNvPr>
          <p:cNvSpPr txBox="1"/>
          <p:nvPr/>
        </p:nvSpPr>
        <p:spPr>
          <a:xfrm>
            <a:off x="5283634" y="6634196"/>
            <a:ext cx="1558921" cy="84021"/>
          </a:xfrm>
          <a:prstGeom prst="rect">
            <a:avLst/>
          </a:prstGeom>
          <a:noFill/>
          <a:ln>
            <a:noFill/>
          </a:ln>
        </p:spPr>
        <p:txBody>
          <a:bodyPr spcFirstLastPara="1" wrap="square" lIns="0" tIns="8562" rIns="0" bIns="0" anchor="t" anchorCtr="0">
            <a:noAutofit/>
          </a:bodyPr>
          <a:lstStyle/>
          <a:p>
            <a:pPr algn="ctr">
              <a:buSzPts val="650"/>
            </a:pPr>
            <a:r>
              <a:rPr lang="en-US" sz="741" b="1" dirty="0">
                <a:solidFill>
                  <a:schemeClr val="bg1">
                    <a:lumMod val="75000"/>
                  </a:schemeClr>
                </a:solidFill>
                <a:latin typeface="Lato" panose="020F0502020204030203" pitchFamily="34" charset="0"/>
                <a:cs typeface="Lato" panose="020F0502020204030203" pitchFamily="34" charset="0"/>
              </a:rPr>
              <a:t>Journeyfront, Inc. © 2023</a:t>
            </a:r>
            <a:endParaRPr lang="en-US" sz="741" dirty="0">
              <a:solidFill>
                <a:schemeClr val="bg1">
                  <a:lumMod val="75000"/>
                </a:schemeClr>
              </a:solidFill>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055523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BB8AA8-039E-83A1-314F-57C0E19A7D11}"/>
              </a:ext>
            </a:extLst>
          </p:cNvPr>
          <p:cNvSpPr>
            <a:spLocks noGrp="1"/>
          </p:cNvSpPr>
          <p:nvPr>
            <p:ph type="body" sz="quarter" idx="10"/>
          </p:nvPr>
        </p:nvSpPr>
        <p:spPr/>
        <p:txBody>
          <a:bodyPr/>
          <a:lstStyle/>
          <a:p>
            <a:r>
              <a:rPr lang="en-US" sz="4045" dirty="0"/>
              <a:t>STANDARD OFFERING</a:t>
            </a:r>
          </a:p>
        </p:txBody>
      </p:sp>
      <p:sp>
        <p:nvSpPr>
          <p:cNvPr id="3" name="Text Placeholder 1">
            <a:extLst>
              <a:ext uri="{FF2B5EF4-FFF2-40B4-BE49-F238E27FC236}">
                <a16:creationId xmlns:a16="http://schemas.microsoft.com/office/drawing/2014/main" id="{1C25BEDE-B2B9-7E3E-2112-59ADE67B20C4}"/>
              </a:ext>
            </a:extLst>
          </p:cNvPr>
          <p:cNvSpPr txBox="1">
            <a:spLocks/>
          </p:cNvSpPr>
          <p:nvPr/>
        </p:nvSpPr>
        <p:spPr>
          <a:xfrm>
            <a:off x="0" y="3907092"/>
            <a:ext cx="12192000" cy="24897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226067" marR="0" lvl="0" indent="0" algn="ctr" rtl="0">
              <a:lnSpc>
                <a:spcPct val="100000"/>
              </a:lnSpc>
              <a:spcBef>
                <a:spcPts val="0"/>
              </a:spcBef>
              <a:spcAft>
                <a:spcPts val="0"/>
              </a:spcAft>
              <a:buClr>
                <a:srgbClr val="000000"/>
              </a:buClr>
              <a:buSzPts val="1400"/>
              <a:buFont typeface="Arial"/>
              <a:buNone/>
              <a:defRPr sz="5539" b="1" i="0" u="none" strike="noStrike" cap="none">
                <a:solidFill>
                  <a:schemeClr val="bg1"/>
                </a:solidFill>
                <a:latin typeface="Lato Heavy" panose="020F0502020204030203" pitchFamily="34" charset="0"/>
                <a:ea typeface="Lato Heavy" panose="020F0502020204030203" pitchFamily="34" charset="0"/>
                <a:cs typeface="Lato Heavy" panose="020F0502020204030203" pitchFamily="34" charset="0"/>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r>
              <a:rPr lang="en-US" sz="1618" b="0" dirty="0">
                <a:latin typeface="Lato" panose="020F0502020204030203" pitchFamily="34" charset="0"/>
              </a:rPr>
              <a:t>Software Tools  &amp;  Professional Services</a:t>
            </a:r>
          </a:p>
        </p:txBody>
      </p:sp>
    </p:spTree>
    <p:extLst>
      <p:ext uri="{BB962C8B-B14F-4D97-AF65-F5344CB8AC3E}">
        <p14:creationId xmlns:p14="http://schemas.microsoft.com/office/powerpoint/2010/main" val="2390751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9" name="TextBox 18">
            <a:extLst>
              <a:ext uri="{FF2B5EF4-FFF2-40B4-BE49-F238E27FC236}">
                <a16:creationId xmlns:a16="http://schemas.microsoft.com/office/drawing/2014/main" id="{7D541919-4158-7217-74C2-13E17E66C207}"/>
              </a:ext>
            </a:extLst>
          </p:cNvPr>
          <p:cNvSpPr txBox="1"/>
          <p:nvPr/>
        </p:nvSpPr>
        <p:spPr>
          <a:xfrm>
            <a:off x="365931" y="874617"/>
            <a:ext cx="5315145" cy="415050"/>
          </a:xfrm>
          <a:prstGeom prst="rect">
            <a:avLst/>
          </a:prstGeom>
          <a:noFill/>
        </p:spPr>
        <p:txBody>
          <a:bodyPr wrap="square" lIns="0" tIns="0" rIns="0" bIns="0" rtlCol="0">
            <a:spAutoFit/>
          </a:bodyPr>
          <a:lstStyle/>
          <a:p>
            <a:r>
              <a:rPr lang="en-US" sz="2697" dirty="0">
                <a:solidFill>
                  <a:schemeClr val="tx1"/>
                </a:solidFill>
                <a:latin typeface="Lato Black" panose="020F0A02020204030203" pitchFamily="34" charset="0"/>
                <a:ea typeface="Lato Heavy" panose="020F0502020204030203" pitchFamily="34" charset="0"/>
                <a:cs typeface="Lato Heavy" panose="020F0502020204030203" pitchFamily="34" charset="0"/>
              </a:rPr>
              <a:t>STANDARD OFFERING</a:t>
            </a:r>
          </a:p>
        </p:txBody>
      </p:sp>
      <p:sp>
        <p:nvSpPr>
          <p:cNvPr id="21" name="Google Shape;158;p4">
            <a:extLst>
              <a:ext uri="{FF2B5EF4-FFF2-40B4-BE49-F238E27FC236}">
                <a16:creationId xmlns:a16="http://schemas.microsoft.com/office/drawing/2014/main" id="{EED414F8-FC98-FB58-CF22-6F6B3C8DA5CC}"/>
              </a:ext>
            </a:extLst>
          </p:cNvPr>
          <p:cNvSpPr txBox="1"/>
          <p:nvPr/>
        </p:nvSpPr>
        <p:spPr>
          <a:xfrm>
            <a:off x="4456807" y="1883430"/>
            <a:ext cx="3390472" cy="3357817"/>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DIGITAL INTERVIEW GUIDES</a:t>
            </a:r>
            <a:br>
              <a:rPr lang="en-US" sz="1213" b="1" dirty="0">
                <a:solidFill>
                  <a:schemeClr val="tx1">
                    <a:lumMod val="75000"/>
                    <a:lumOff val="25000"/>
                  </a:schemeClr>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cs typeface="Lato" panose="020F0502020204030203" pitchFamily="34" charset="0"/>
              </a:rPr>
              <a:t>Build and use structured, digital interview guides to maximize interviewer effectiveness. Guide interviewers with topics to cover, example questions, scoring rubrics, and a place to leave notes and scores.</a:t>
            </a:r>
          </a:p>
          <a:p>
            <a:pPr marL="8562">
              <a:spcBef>
                <a:spcPts val="519"/>
              </a:spcBef>
              <a:buSzPts val="650"/>
            </a:pPr>
            <a:endParaRPr lang="en-US" sz="1213" dirty="0">
              <a:solidFill>
                <a:schemeClr val="tx1">
                  <a:lumMod val="75000"/>
                  <a:lumOff val="25000"/>
                </a:schemeClr>
              </a:solidFill>
              <a:latin typeface="Lato" panose="020F0502020204030203" pitchFamily="34" charset="0"/>
              <a:cs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DIGITAL SCORECARDS</a:t>
            </a:r>
            <a:br>
              <a:rPr lang="en-US" sz="1213" b="1" dirty="0">
                <a:solidFill>
                  <a:srgbClr val="11465B"/>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rPr>
              <a:t>Aggregate all candidate insights into easy-to-use, customizable scorecards to increase the speed and accuracy of your hiring decisions.</a:t>
            </a:r>
          </a:p>
          <a:p>
            <a:pPr marL="8562">
              <a:spcBef>
                <a:spcPts val="519"/>
              </a:spcBef>
              <a:buSzPts val="650"/>
            </a:pPr>
            <a:endParaRPr lang="en-US" sz="1213"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ADVANCED CANDIDATE SORTING/FILTERING</a:t>
            </a:r>
            <a:br>
              <a:rPr lang="en-US" sz="1213" b="1" dirty="0">
                <a:solidFill>
                  <a:srgbClr val="11465B"/>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cs typeface="Lato" panose="020F0502020204030203" pitchFamily="34" charset="0"/>
              </a:rPr>
              <a:t>Auto-filter and sort all applicants based on insights collected across the steps of the hiring process</a:t>
            </a:r>
          </a:p>
        </p:txBody>
      </p:sp>
      <p:sp>
        <p:nvSpPr>
          <p:cNvPr id="22" name="Google Shape;159;p4">
            <a:extLst>
              <a:ext uri="{FF2B5EF4-FFF2-40B4-BE49-F238E27FC236}">
                <a16:creationId xmlns:a16="http://schemas.microsoft.com/office/drawing/2014/main" id="{E4A14B97-A33E-D623-5500-A8DDDD28F2E0}"/>
              </a:ext>
            </a:extLst>
          </p:cNvPr>
          <p:cNvSpPr txBox="1"/>
          <p:nvPr/>
        </p:nvSpPr>
        <p:spPr>
          <a:xfrm>
            <a:off x="8198711" y="1883430"/>
            <a:ext cx="3390472" cy="3945841"/>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HIRING FUNNEL REPORTING &amp; ANALYTICS</a:t>
            </a:r>
            <a:br>
              <a:rPr lang="en-US" sz="1213" b="1" dirty="0">
                <a:solidFill>
                  <a:srgbClr val="11465B"/>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rPr>
              <a:t>All your hiring funnel data displayed across numerous dashboards to gather insights about your hiring funnel.</a:t>
            </a:r>
          </a:p>
          <a:p>
            <a:pPr marL="8562">
              <a:spcBef>
                <a:spcPts val="519"/>
              </a:spcBef>
              <a:buSzPts val="650"/>
            </a:pPr>
            <a:endParaRPr lang="en-US" sz="1213"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PERFORMANCE/TURNOVER TRACKING, REPORTING &amp; ANALYTICS</a:t>
            </a:r>
            <a:br>
              <a:rPr lang="en-US" sz="1213" b="1" dirty="0">
                <a:solidFill>
                  <a:schemeClr val="tx1">
                    <a:lumMod val="75000"/>
                    <a:lumOff val="25000"/>
                  </a:schemeClr>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rPr>
              <a:t>Collect or import employee performance and turnover data and track patterns over time, including predictive insights.</a:t>
            </a:r>
          </a:p>
          <a:p>
            <a:pPr marL="8562">
              <a:spcBef>
                <a:spcPts val="519"/>
              </a:spcBef>
              <a:buSzPts val="650"/>
            </a:pPr>
            <a:endParaRPr lang="en-US" sz="1213" dirty="0">
              <a:solidFill>
                <a:schemeClr val="tx1">
                  <a:lumMod val="75000"/>
                  <a:lumOff val="25000"/>
                </a:schemeClr>
              </a:solidFill>
              <a:latin typeface="Lato" panose="020F0502020204030203" pitchFamily="34" charset="0"/>
              <a:cs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HIRING OPTIMIZATION REPORTING &amp; ANALYTICS </a:t>
            </a:r>
            <a:br>
              <a:rPr lang="en-US" sz="1213" b="1" dirty="0">
                <a:solidFill>
                  <a:srgbClr val="11465B"/>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rPr>
              <a:t>All your hiring data analyzed and reported against key post-hire outcomes (performance/turnover) to facilitate continuous data-driven improvements.</a:t>
            </a:r>
            <a:endParaRPr lang="en-US" sz="1213" dirty="0">
              <a:solidFill>
                <a:schemeClr val="tx1">
                  <a:lumMod val="75000"/>
                  <a:lumOff val="25000"/>
                </a:schemeClr>
              </a:solidFill>
              <a:latin typeface="Lato" panose="020F0502020204030203" pitchFamily="34" charset="0"/>
              <a:cs typeface="Lato" panose="020F0502020204030203" pitchFamily="34" charset="0"/>
            </a:endParaRPr>
          </a:p>
        </p:txBody>
      </p:sp>
      <p:sp>
        <p:nvSpPr>
          <p:cNvPr id="23" name="Google Shape;160;p4">
            <a:extLst>
              <a:ext uri="{FF2B5EF4-FFF2-40B4-BE49-F238E27FC236}">
                <a16:creationId xmlns:a16="http://schemas.microsoft.com/office/drawing/2014/main" id="{261A660D-9A93-810B-0F4E-9113DC1F24AC}"/>
              </a:ext>
            </a:extLst>
          </p:cNvPr>
          <p:cNvSpPr txBox="1"/>
          <p:nvPr/>
        </p:nvSpPr>
        <p:spPr>
          <a:xfrm>
            <a:off x="714904" y="1883431"/>
            <a:ext cx="3390472" cy="2810723"/>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SCREENING QUESTIONS</a:t>
            </a:r>
            <a:br>
              <a:rPr lang="en-US" sz="1213" b="1" dirty="0">
                <a:solidFill>
                  <a:schemeClr val="tx1">
                    <a:lumMod val="75000"/>
                    <a:lumOff val="25000"/>
                  </a:schemeClr>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cs typeface="Lato" panose="020F0502020204030203" pitchFamily="34" charset="0"/>
              </a:rPr>
              <a:t>Efficiently screen and filter applicants based on job requirements using candidate screening questions.</a:t>
            </a:r>
          </a:p>
          <a:p>
            <a:pPr marL="8562">
              <a:spcBef>
                <a:spcPts val="519"/>
              </a:spcBef>
              <a:buSzPts val="650"/>
            </a:pPr>
            <a:endParaRPr lang="en-US" sz="1213" dirty="0">
              <a:solidFill>
                <a:schemeClr val="tx1">
                  <a:lumMod val="75000"/>
                  <a:lumOff val="25000"/>
                </a:schemeClr>
              </a:solidFill>
              <a:latin typeface="Lato" panose="020F0502020204030203" pitchFamily="34" charset="0"/>
              <a:cs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VIDEO INTERVIEW</a:t>
            </a:r>
            <a:br>
              <a:rPr lang="en-US" sz="1213" b="1" dirty="0">
                <a:solidFill>
                  <a:schemeClr val="tx1">
                    <a:lumMod val="75000"/>
                    <a:lumOff val="25000"/>
                  </a:schemeClr>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cs typeface="Lato" panose="020F0502020204030203" pitchFamily="34" charset="0"/>
              </a:rPr>
              <a:t>Record candidate audio or video responses to key questions during the application and score later at your convenience.</a:t>
            </a:r>
          </a:p>
          <a:p>
            <a:pPr marL="8562">
              <a:spcBef>
                <a:spcPts val="519"/>
              </a:spcBef>
              <a:buSzPts val="650"/>
            </a:pPr>
            <a:endParaRPr lang="en-US" sz="1213" dirty="0">
              <a:solidFill>
                <a:schemeClr val="tx1">
                  <a:lumMod val="75000"/>
                  <a:lumOff val="25000"/>
                </a:schemeClr>
              </a:solidFill>
              <a:latin typeface="Lato" panose="020F0502020204030203" pitchFamily="34" charset="0"/>
              <a:cs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EMBEDDED COMPANY/JOB PREVIEWS</a:t>
            </a:r>
            <a:br>
              <a:rPr lang="en-US" sz="1213" b="1" dirty="0">
                <a:solidFill>
                  <a:schemeClr val="tx1">
                    <a:lumMod val="75000"/>
                    <a:lumOff val="25000"/>
                  </a:schemeClr>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cs typeface="Lato" panose="020F0502020204030203" pitchFamily="34" charset="0"/>
              </a:rPr>
              <a:t>Embed video into the application process that shows candidates a preview of what they can expect from the job and self-select in or out based on perceived job fit.</a:t>
            </a:r>
          </a:p>
        </p:txBody>
      </p:sp>
      <p:sp>
        <p:nvSpPr>
          <p:cNvPr id="26" name="Google Shape;163;p4">
            <a:extLst>
              <a:ext uri="{FF2B5EF4-FFF2-40B4-BE49-F238E27FC236}">
                <a16:creationId xmlns:a16="http://schemas.microsoft.com/office/drawing/2014/main" id="{2023E5BA-7D3B-7468-3E2B-33CB24E9A179}"/>
              </a:ext>
            </a:extLst>
          </p:cNvPr>
          <p:cNvSpPr txBox="1"/>
          <p:nvPr/>
        </p:nvSpPr>
        <p:spPr>
          <a:xfrm>
            <a:off x="694356" y="1292667"/>
            <a:ext cx="2372793" cy="169975"/>
          </a:xfrm>
          <a:prstGeom prst="rect">
            <a:avLst/>
          </a:prstGeom>
          <a:noFill/>
          <a:ln>
            <a:noFill/>
          </a:ln>
        </p:spPr>
        <p:txBody>
          <a:bodyPr spcFirstLastPara="1" wrap="square" lIns="0" tIns="8562" rIns="0" bIns="0" anchor="t" anchorCtr="0">
            <a:noAutofit/>
          </a:bodyPr>
          <a:lstStyle>
            <a:defPPr marR="0" lvl="0" algn="l" rtl="0">
              <a:lnSpc>
                <a:spcPct val="100000"/>
              </a:lnSpc>
              <a:spcBef>
                <a:spcPts val="0"/>
              </a:spcBef>
              <a:spcAft>
                <a:spcPts val="0"/>
              </a:spcAft>
            </a:defPPr>
            <a:lvl1pPr marL="12700">
              <a:buSzPts val="900"/>
              <a:defRPr sz="1600">
                <a:solidFill>
                  <a:schemeClr val="tx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sz="1618" dirty="0">
                <a:latin typeface="Lato Medium" panose="020F0502020204030203" pitchFamily="34" charset="0"/>
                <a:ea typeface="Lato Medium" panose="020F0502020204030203" pitchFamily="34" charset="0"/>
                <a:cs typeface="Lato Medium" panose="020F0502020204030203" pitchFamily="34" charset="0"/>
              </a:rPr>
              <a:t>SOFTWARE TOOLS</a:t>
            </a:r>
            <a:endParaRPr sz="1618"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29" name="Graphic 28">
            <a:extLst>
              <a:ext uri="{FF2B5EF4-FFF2-40B4-BE49-F238E27FC236}">
                <a16:creationId xmlns:a16="http://schemas.microsoft.com/office/drawing/2014/main" id="{4CBD52E1-A547-FF60-6990-1E46EEEDEC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08813" y="5012653"/>
            <a:ext cx="6331248" cy="2810724"/>
          </a:xfrm>
          <a:prstGeom prst="rect">
            <a:avLst/>
          </a:prstGeom>
        </p:spPr>
      </p:pic>
      <p:sp>
        <p:nvSpPr>
          <p:cNvPr id="3" name="Oval 2">
            <a:extLst>
              <a:ext uri="{FF2B5EF4-FFF2-40B4-BE49-F238E27FC236}">
                <a16:creationId xmlns:a16="http://schemas.microsoft.com/office/drawing/2014/main" id="{57563186-F19D-BD72-A656-0F7438B33B24}"/>
              </a:ext>
            </a:extLst>
          </p:cNvPr>
          <p:cNvSpPr/>
          <p:nvPr/>
        </p:nvSpPr>
        <p:spPr>
          <a:xfrm>
            <a:off x="365931" y="1317503"/>
            <a:ext cx="246580" cy="24658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48" b="1" dirty="0">
                <a:latin typeface="+mj-lt"/>
                <a:ea typeface="Lato Heavy" panose="020F0502020204030203" pitchFamily="34" charset="0"/>
                <a:cs typeface="Lato Heavy" panose="020F0502020204030203" pitchFamily="34" charset="0"/>
              </a:rPr>
              <a:t>1</a:t>
            </a:r>
          </a:p>
        </p:txBody>
      </p:sp>
    </p:spTree>
    <p:extLst>
      <p:ext uri="{BB962C8B-B14F-4D97-AF65-F5344CB8AC3E}">
        <p14:creationId xmlns:p14="http://schemas.microsoft.com/office/powerpoint/2010/main" val="431784885"/>
      </p:ext>
    </p:extLst>
  </p:cSld>
  <p:clrMapOvr>
    <a:masterClrMapping/>
  </p:clrMapOvr>
</p:sld>
</file>

<file path=ppt/theme/theme1.xml><?xml version="1.0" encoding="utf-8"?>
<a:theme xmlns:a="http://schemas.openxmlformats.org/drawingml/2006/main" name="Cover Simp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18D9D18-E299-4D8C-BBE2-D5F01D01FEEE}" vid="{BC69CC59-430F-46F2-819D-F2F51CD75515}"/>
    </a:ext>
  </a:extLst>
</a:theme>
</file>

<file path=ppt/theme/theme2.xml><?xml version="1.0" encoding="utf-8"?>
<a:theme xmlns:a="http://schemas.openxmlformats.org/drawingml/2006/main" name="Cover With Partner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18D9D18-E299-4D8C-BBE2-D5F01D01FEEE}" vid="{E3A15A4B-7148-4327-8ED5-6192D9781CBA}"/>
    </a:ext>
  </a:extLst>
</a:theme>
</file>

<file path=ppt/theme/theme3.xml><?xml version="1.0" encoding="utf-8"?>
<a:theme xmlns:a="http://schemas.openxmlformats.org/drawingml/2006/main" name="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18D9D18-E299-4D8C-BBE2-D5F01D01FEEE}" vid="{6EF4C257-71CD-40D5-9170-051D54C9BE4D}"/>
    </a:ext>
  </a:extLst>
</a:theme>
</file>

<file path=ppt/theme/theme4.xml><?xml version="1.0" encoding="utf-8"?>
<a:theme xmlns:a="http://schemas.openxmlformats.org/drawingml/2006/main" name="Section Head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18D9D18-E299-4D8C-BBE2-D5F01D01FEEE}" vid="{E26FEAC6-D48C-4F96-BE2B-71930D7FBA6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343</TotalTime>
  <Words>5620</Words>
  <Application>Microsoft Office PowerPoint</Application>
  <PresentationFormat>Widescreen</PresentationFormat>
  <Paragraphs>723</Paragraphs>
  <Slides>65</Slides>
  <Notes>62</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65</vt:i4>
      </vt:variant>
    </vt:vector>
  </HeadingPairs>
  <TitlesOfParts>
    <vt:vector size="83" baseType="lpstr">
      <vt:lpstr>Wingdings</vt:lpstr>
      <vt:lpstr>Calibri Light</vt:lpstr>
      <vt:lpstr>Century Gothic</vt:lpstr>
      <vt:lpstr>Lato</vt:lpstr>
      <vt:lpstr>Arial</vt:lpstr>
      <vt:lpstr>Lato Medium</vt:lpstr>
      <vt:lpstr>Lato Light</vt:lpstr>
      <vt:lpstr>DM Sans</vt:lpstr>
      <vt:lpstr>Lato Black</vt:lpstr>
      <vt:lpstr>Lato Bold</vt:lpstr>
      <vt:lpstr>Roboto</vt:lpstr>
      <vt:lpstr>Lato Heavy</vt:lpstr>
      <vt:lpstr>Calibri</vt:lpstr>
      <vt:lpstr>Lato regular</vt:lpstr>
      <vt:lpstr>Cover Simple</vt:lpstr>
      <vt:lpstr>Cover With Partner Logo</vt:lpstr>
      <vt:lpstr>Content</vt:lpstr>
      <vt:lpstr>Section Headers</vt:lpstr>
      <vt:lpstr>Business Review</vt:lpstr>
      <vt:lpstr>ACME</vt:lpstr>
      <vt:lpstr>Key Objectives Today</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HIRING ACCURACY Process</vt:lpstr>
      <vt:lpstr>Executive Partnership Summary</vt:lpstr>
      <vt:lpstr>2022 History of the Virtual Receptionist</vt:lpstr>
      <vt:lpstr>PowerPoint Presentation</vt:lpstr>
      <vt:lpstr>Agenda</vt:lpstr>
      <vt:lpstr>Objective 1: Improve New Hire Performance </vt:lpstr>
      <vt:lpstr>Objective 2: Reduce 90 Days Turnover</vt:lpstr>
      <vt:lpstr>PowerPoint Presentation</vt:lpstr>
      <vt:lpstr>CS Hiring Step vs. 60-Day Performance</vt:lpstr>
      <vt:lpstr>Data Usage</vt:lpstr>
      <vt:lpstr>Partnership Adoption Overview</vt:lpstr>
      <vt:lpstr>Screening ?’s Example: Transitioning from Reactive to Proactive Recruiting </vt:lpstr>
      <vt:lpstr>Productivity at 60 Days also varies significantly based on where DC workers work prior to KeHE</vt:lpstr>
      <vt:lpstr>Example Screening Question Data: Source of Hire</vt:lpstr>
      <vt:lpstr> Steep Decline in Turnover Trend Over Time</vt:lpstr>
      <vt:lpstr>2022 Turnover Trendline</vt:lpstr>
      <vt:lpstr>2022 Turnover Trendline</vt:lpstr>
      <vt:lpstr> Less Extremes &amp; Reduced Overall Monthly turnover Rate</vt:lpstr>
      <vt:lpstr>PowerPoint Presentation</vt:lpstr>
      <vt:lpstr>Prior Optimizations To Both Screening Questions And Interviews Are Showing Correlation With Short Term Turnover</vt:lpstr>
      <vt:lpstr>By June 67% Of Hires In 2022 Will Have Made It To The 6+ Months Of Tenure. </vt:lpstr>
      <vt:lpstr>Satisfaction Tracking</vt:lpstr>
      <vt:lpstr>Call Center Experience Does Not Play Into Employee Tenure </vt:lpstr>
      <vt:lpstr>People With Less Customer Service Experience Tend To Stay Longer Than Those Who Have Higher</vt:lpstr>
      <vt:lpstr>PowerPoint Presentation</vt:lpstr>
      <vt:lpstr>Customize Separation Reasons</vt:lpstr>
      <vt:lpstr>A Big Drop In 30-Day Turnover Since Launch</vt:lpstr>
      <vt:lpstr>PowerPoint Presentation</vt:lpstr>
      <vt:lpstr>PowerPoint Presentation</vt:lpstr>
      <vt:lpstr>PowerPoint Presentation</vt:lpstr>
      <vt:lpstr>2023 Strategy</vt:lpstr>
      <vt:lpstr>PowerPoint Presentation</vt:lpstr>
      <vt:lpstr>PowerPoint Presentation</vt:lpstr>
      <vt:lpstr>PowerPoint Presentation</vt:lpstr>
      <vt:lpstr>PowerPoint Presentation</vt:lpstr>
      <vt:lpstr>PowerPoint Presentation</vt:lpstr>
      <vt:lpstr>Next Steps</vt:lpstr>
      <vt:lpstr>Next Steps</vt:lpstr>
      <vt:lpstr>Creating a TURNOVER Model </vt:lpstr>
      <vt:lpstr>Driving Value using Interview Guides</vt:lpstr>
      <vt:lpstr>Interviews can be as simple or complex as you need</vt:lpstr>
      <vt:lpstr>PowerPoint Presentation</vt:lpstr>
      <vt:lpstr>Example of how we can address turnover: Optimizing data to improve interview and screening questions</vt:lpstr>
      <vt:lpstr>PowerPoint Presentation</vt:lpstr>
      <vt:lpstr>PowerPoint Presentation</vt:lpstr>
      <vt:lpstr>Next Steps &amp; Recommendations for 2023 Turnover Focus</vt:lpstr>
      <vt:lpstr>Next Steps &amp; Recommendations for 2023 Turnover Focus</vt:lpstr>
      <vt:lpstr>PowerPoint Presentation</vt:lpstr>
      <vt:lpstr>Reduced Conflict Tolerance &amp;  Increased Conflict Tolerance Questions</vt:lpstr>
      <vt:lpstr>Exit Interviews Done By JF OR Send Us The Exit Interview Data </vt:lpstr>
      <vt:lpstr>PowerPoint Presentation</vt:lpstr>
      <vt:lpstr>Attributes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Burgess</dc:creator>
  <cp:lastModifiedBy>Y T</cp:lastModifiedBy>
  <cp:revision>27</cp:revision>
  <dcterms:created xsi:type="dcterms:W3CDTF">2023-03-17T15:56:27Z</dcterms:created>
  <dcterms:modified xsi:type="dcterms:W3CDTF">2023-06-22T16:58:05Z</dcterms:modified>
</cp:coreProperties>
</file>